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3" r:id="rId2"/>
    <p:sldId id="506" r:id="rId3"/>
    <p:sldId id="604" r:id="rId4"/>
    <p:sldId id="554" r:id="rId5"/>
    <p:sldId id="581" r:id="rId6"/>
    <p:sldId id="556" r:id="rId7"/>
    <p:sldId id="555" r:id="rId8"/>
    <p:sldId id="583" r:id="rId9"/>
    <p:sldId id="507" r:id="rId10"/>
    <p:sldId id="508" r:id="rId11"/>
    <p:sldId id="509" r:id="rId12"/>
    <p:sldId id="557" r:id="rId13"/>
    <p:sldId id="559" r:id="rId14"/>
    <p:sldId id="561" r:id="rId15"/>
    <p:sldId id="612" r:id="rId16"/>
    <p:sldId id="582" r:id="rId17"/>
    <p:sldId id="562" r:id="rId18"/>
    <p:sldId id="595" r:id="rId19"/>
    <p:sldId id="564" r:id="rId20"/>
    <p:sldId id="603" r:id="rId21"/>
    <p:sldId id="608" r:id="rId22"/>
    <p:sldId id="609" r:id="rId23"/>
    <p:sldId id="613" r:id="rId24"/>
    <p:sldId id="565" r:id="rId25"/>
    <p:sldId id="610" r:id="rId26"/>
    <p:sldId id="584" r:id="rId27"/>
    <p:sldId id="585" r:id="rId28"/>
    <p:sldId id="588" r:id="rId29"/>
    <p:sldId id="589" r:id="rId30"/>
    <p:sldId id="590" r:id="rId31"/>
    <p:sldId id="592" r:id="rId32"/>
    <p:sldId id="605" r:id="rId33"/>
    <p:sldId id="593" r:id="rId34"/>
    <p:sldId id="594" r:id="rId35"/>
    <p:sldId id="596" r:id="rId36"/>
    <p:sldId id="606" r:id="rId37"/>
    <p:sldId id="597" r:id="rId38"/>
    <p:sldId id="598" r:id="rId39"/>
    <p:sldId id="599" r:id="rId40"/>
    <p:sldId id="607" r:id="rId41"/>
    <p:sldId id="600" r:id="rId42"/>
    <p:sldId id="601" r:id="rId43"/>
    <p:sldId id="602" r:id="rId44"/>
    <p:sldId id="571" r:id="rId45"/>
    <p:sldId id="611" r:id="rId4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00"/>
    <a:srgbClr val="FFCC00"/>
    <a:srgbClr val="9900CC"/>
    <a:srgbClr val="FF0000"/>
    <a:srgbClr val="0000FF"/>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5" autoAdjust="0"/>
    <p:restoredTop sz="94660"/>
  </p:normalViewPr>
  <p:slideViewPr>
    <p:cSldViewPr>
      <p:cViewPr varScale="1">
        <p:scale>
          <a:sx n="132" d="100"/>
          <a:sy n="132" d="100"/>
        </p:scale>
        <p:origin x="-2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781BC2B-740F-40B0-8B6C-6D0E3A5AF6AA}" type="datetimeFigureOut">
              <a:rPr lang="en-US"/>
              <a:pPr>
                <a:defRPr/>
              </a:pPr>
              <a:t>8/9/2016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3B70D61B-DD82-400B-A143-DCDB0B8C3405}" type="slidenum">
              <a:rPr lang="en-US"/>
              <a:pPr>
                <a:defRPr/>
              </a:pPr>
              <a:t>‹#›</a:t>
            </a:fld>
            <a:endParaRPr lang="en-US"/>
          </a:p>
        </p:txBody>
      </p:sp>
    </p:spTree>
    <p:extLst>
      <p:ext uri="{BB962C8B-B14F-4D97-AF65-F5344CB8AC3E}">
        <p14:creationId xmlns:p14="http://schemas.microsoft.com/office/powerpoint/2010/main" val="3875808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xfrm>
            <a:off x="931863" y="4410075"/>
            <a:ext cx="5121275" cy="4176713"/>
          </a:xfrm>
          <a:noFill/>
        </p:spPr>
        <p:txBody>
          <a:bodyPr wrap="square" numCol="1" anchor="t" anchorCtr="0" compatLnSpc="1">
            <a:prstTxWarp prst="textNoShape">
              <a:avLst/>
            </a:prstTxWarp>
          </a:bodyPr>
          <a:lstStyle/>
          <a:p>
            <a:pPr eaLnBrk="1" hangingPunct="1"/>
            <a:r>
              <a:rPr lang="en-US" smtClean="0"/>
              <a:t>Opening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931334" y="4409758"/>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Overview of the talk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From Keith Lindsay’s interactive CO</a:t>
            </a:r>
            <a:r>
              <a:rPr lang="en-US" altLang="en-US" baseline="-25000" dirty="0" smtClean="0"/>
              <a:t>2</a:t>
            </a:r>
            <a:r>
              <a:rPr lang="en-US" altLang="en-US" dirty="0" smtClean="0"/>
              <a:t> run (20</a:t>
            </a:r>
            <a:r>
              <a:rPr lang="en-US" altLang="en-US" baseline="30000" dirty="0" smtClean="0"/>
              <a:t>th</a:t>
            </a:r>
            <a:r>
              <a:rPr lang="en-US" altLang="en-US" dirty="0" smtClean="0"/>
              <a:t> Century has completed):</a:t>
            </a:r>
          </a:p>
          <a:p>
            <a:pPr>
              <a:spcBef>
                <a:spcPct val="0"/>
              </a:spcBef>
            </a:pPr>
            <a:endParaRPr lang="en-US" altLang="en-US" dirty="0" smtClean="0"/>
          </a:p>
          <a:p>
            <a:pPr>
              <a:spcBef>
                <a:spcPct val="0"/>
              </a:spcBef>
            </a:pPr>
            <a:r>
              <a:rPr lang="en-US" altLang="en-US" dirty="0" smtClean="0"/>
              <a:t>Net Ecosystem Production (+ is sink) shows the net carbon that ecosystems take up every year not accounting for wildfire and land use losses.</a:t>
            </a:r>
          </a:p>
          <a:p>
            <a:pPr>
              <a:spcBef>
                <a:spcPct val="0"/>
              </a:spcBef>
            </a:pPr>
            <a:r>
              <a:rPr lang="en-US" altLang="en-US" dirty="0" smtClean="0"/>
              <a:t>Note the increasing NEP due to the CO2 fertilization effect.</a:t>
            </a:r>
          </a:p>
          <a:p>
            <a:pPr>
              <a:spcBef>
                <a:spcPct val="0"/>
              </a:spcBef>
            </a:pPr>
            <a:r>
              <a:rPr lang="en-US" altLang="en-US" dirty="0" smtClean="0"/>
              <a:t>Net land-</a:t>
            </a:r>
            <a:r>
              <a:rPr lang="en-US" altLang="en-US" dirty="0" err="1" smtClean="0"/>
              <a:t>atm</a:t>
            </a:r>
            <a:r>
              <a:rPr lang="en-US" altLang="en-US" dirty="0" smtClean="0"/>
              <a:t> carbon flux (not shown) = NEP - Wildfire – </a:t>
            </a:r>
            <a:r>
              <a:rPr lang="en-US" altLang="en-US" dirty="0" err="1" smtClean="0"/>
              <a:t>Landuse</a:t>
            </a:r>
            <a:endParaRPr lang="en-US" altLang="en-US" dirty="0" smtClean="0"/>
          </a:p>
        </p:txBody>
      </p:sp>
      <p:sp>
        <p:nvSpPr>
          <p:cNvPr id="86020" name="Slide Number Placeholder 3"/>
          <p:cNvSpPr txBox="1">
            <a:spLocks noGrp="1"/>
          </p:cNvSpPr>
          <p:nvPr/>
        </p:nvSpPr>
        <p:spPr bwMode="auto">
          <a:xfrm>
            <a:off x="3956550" y="8817904"/>
            <a:ext cx="3026833" cy="46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a:fld id="{79DA4CFE-3831-4607-887A-6EC89F27EFF8}" type="slidenum">
              <a:rPr lang="en-US" altLang="en-US" sz="1200"/>
              <a:pPr algn="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E3C16F-C5BC-482B-A563-8FF02CFC812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4B77A5E3-C2E6-4321-BFB1-06A47142959A}" type="slidenum">
              <a:rPr lang="en-US" sz="1200">
                <a:latin typeface="Calibri" pitchFamily="34" charset="0"/>
              </a:rPr>
              <a:pPr algn="r"/>
              <a:t>20</a:t>
            </a:fld>
            <a:endParaRPr lang="en-US" sz="1200" dirty="0">
              <a:latin typeface="Calibri"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lnSpc>
                <a:spcPct val="80000"/>
              </a:lnSpc>
              <a:spcBef>
                <a:spcPct val="5000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931334" y="4409758"/>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Overview of the talk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56550" y="8817904"/>
            <a:ext cx="3026833" cy="464185"/>
          </a:xfrm>
          <a:prstGeom prst="rect">
            <a:avLst/>
          </a:prstGeom>
          <a:noFill/>
          <a:ln w="9525">
            <a:noFill/>
            <a:miter lim="800000"/>
            <a:headEnd/>
            <a:tailEnd/>
          </a:ln>
        </p:spPr>
        <p:txBody>
          <a:bodyPr lIns="92958" tIns="46479" rIns="92958" bIns="46479" anchor="b"/>
          <a:lstStyle/>
          <a:p>
            <a:pPr algn="r"/>
            <a:fld id="{4B77A5E3-C2E6-4321-BFB1-06A47142959A}" type="slidenum">
              <a:rPr lang="en-US" sz="1200">
                <a:latin typeface="Calibri" pitchFamily="34" charset="0"/>
              </a:rPr>
              <a:pPr algn="r"/>
              <a:t>26</a:t>
            </a:fld>
            <a:endParaRPr lang="en-US" sz="1200" dirty="0">
              <a:latin typeface="Calibri"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lnSpc>
                <a:spcPct val="80000"/>
              </a:lnSpc>
              <a:spcBef>
                <a:spcPct val="5000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E3C16F-C5BC-482B-A563-8FF02CFC812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Snow on lake?  </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3B7787-EFD7-4C91-B239-3FB1C75D8C5C}" type="slidenum">
              <a:rPr lang="en-US">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xfrm>
            <a:off x="931863" y="4410075"/>
            <a:ext cx="5121275" cy="4176713"/>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xfrm>
            <a:off x="931863" y="4410075"/>
            <a:ext cx="5121275" cy="4176713"/>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BB0BA86-E7B8-4DE3-9049-5CDE50CA6358}" type="slidenum">
              <a:rPr lang="en-AU" smtClean="0">
                <a:solidFill>
                  <a:prstClr val="black"/>
                </a:solidFill>
              </a:rPr>
              <a:pPr/>
              <a:t>44</a:t>
            </a:fld>
            <a:endParaRPr lang="en-AU" smtClean="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98500" y="4409759"/>
            <a:ext cx="5588000" cy="4177665"/>
          </a:xfrm>
          <a:noFill/>
          <a:ln/>
        </p:spPr>
        <p:txBody>
          <a:bodyPr/>
          <a:lstStyle/>
          <a:p>
            <a:pPr eaLnBrk="1" hangingPunct="1"/>
            <a:r>
              <a:rPr lang="en-US" smtClean="0"/>
              <a:t>This is a schematic of the </a:t>
            </a:r>
            <a:r>
              <a:rPr lang="en-US" err="1" smtClean="0"/>
              <a:t>subgrid</a:t>
            </a:r>
            <a:r>
              <a:rPr lang="en-US" smtClean="0"/>
              <a:t> structure of the land model.  There are four distinct </a:t>
            </a:r>
            <a:r>
              <a:rPr lang="en-US" err="1" smtClean="0"/>
              <a:t>heirarchies</a:t>
            </a:r>
            <a:r>
              <a:rPr lang="en-US" smtClean="0"/>
              <a:t> in the model.  There is the </a:t>
            </a:r>
            <a:r>
              <a:rPr lang="en-US" err="1" smtClean="0"/>
              <a:t>gridcell</a:t>
            </a:r>
            <a:r>
              <a:rPr lang="en-US" smtClean="0"/>
              <a:t> level.  A </a:t>
            </a:r>
            <a:r>
              <a:rPr lang="en-US" err="1" smtClean="0"/>
              <a:t>gridcell</a:t>
            </a:r>
            <a:r>
              <a:rPr lang="en-US" smtClean="0"/>
              <a:t> is divided up into </a:t>
            </a:r>
            <a:r>
              <a:rPr lang="en-US" err="1" smtClean="0"/>
              <a:t>landunits</a:t>
            </a:r>
            <a:r>
              <a:rPr lang="en-US" smtClean="0"/>
              <a:t>, columns, and plant functional types or </a:t>
            </a:r>
            <a:r>
              <a:rPr lang="en-US" err="1" smtClean="0"/>
              <a:t>pfts</a:t>
            </a:r>
            <a:r>
              <a:rPr lang="en-US" smtClean="0"/>
              <a:t>. </a:t>
            </a:r>
          </a:p>
          <a:p>
            <a:pPr eaLnBrk="1" hangingPunct="1"/>
            <a:r>
              <a:rPr lang="en-US" err="1" smtClean="0"/>
              <a:t>Landunits</a:t>
            </a:r>
            <a:r>
              <a:rPr lang="en-US" smtClean="0"/>
              <a:t> are glacier, wetland, vegetated, lake, and now urban.  Beneath the vegetated landunit is at least one soil type.  Plant functional types then share this soil type and the energy and water budgets associated with this.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E3C16F-C5BC-482B-A563-8FF02CFC8122}"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BB0BA86-E7B8-4DE3-9049-5CDE50CA6358}" type="slidenum">
              <a:rPr lang="en-AU" smtClean="0">
                <a:solidFill>
                  <a:prstClr val="black"/>
                </a:solidFill>
              </a:rPr>
              <a:pPr/>
              <a:t>6</a:t>
            </a:fld>
            <a:endParaRPr lang="en-AU" smtClean="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98500" y="4409759"/>
            <a:ext cx="5588000" cy="4177665"/>
          </a:xfrm>
          <a:noFill/>
          <a:ln/>
        </p:spPr>
        <p:txBody>
          <a:bodyPr/>
          <a:lstStyle/>
          <a:p>
            <a:pPr eaLnBrk="1" hangingPunct="1"/>
            <a:r>
              <a:rPr lang="en-US" smtClean="0"/>
              <a:t>This is a schematic of the </a:t>
            </a:r>
            <a:r>
              <a:rPr lang="en-US" err="1" smtClean="0"/>
              <a:t>subgrid</a:t>
            </a:r>
            <a:r>
              <a:rPr lang="en-US" smtClean="0"/>
              <a:t> structure of the land model.  There are four distinct </a:t>
            </a:r>
            <a:r>
              <a:rPr lang="en-US" err="1" smtClean="0"/>
              <a:t>heirarchies</a:t>
            </a:r>
            <a:r>
              <a:rPr lang="en-US" smtClean="0"/>
              <a:t> in the model.  There is the </a:t>
            </a:r>
            <a:r>
              <a:rPr lang="en-US" err="1" smtClean="0"/>
              <a:t>gridcell</a:t>
            </a:r>
            <a:r>
              <a:rPr lang="en-US" smtClean="0"/>
              <a:t> level.  A </a:t>
            </a:r>
            <a:r>
              <a:rPr lang="en-US" err="1" smtClean="0"/>
              <a:t>gridcell</a:t>
            </a:r>
            <a:r>
              <a:rPr lang="en-US" smtClean="0"/>
              <a:t> is divided up into </a:t>
            </a:r>
            <a:r>
              <a:rPr lang="en-US" err="1" smtClean="0"/>
              <a:t>landunits</a:t>
            </a:r>
            <a:r>
              <a:rPr lang="en-US" smtClean="0"/>
              <a:t>, columns, and plant functional types or </a:t>
            </a:r>
            <a:r>
              <a:rPr lang="en-US" err="1" smtClean="0"/>
              <a:t>pfts</a:t>
            </a:r>
            <a:r>
              <a:rPr lang="en-US" smtClean="0"/>
              <a:t>. </a:t>
            </a:r>
          </a:p>
          <a:p>
            <a:pPr eaLnBrk="1" hangingPunct="1"/>
            <a:r>
              <a:rPr lang="en-US" err="1" smtClean="0"/>
              <a:t>Landunits</a:t>
            </a:r>
            <a:r>
              <a:rPr lang="en-US" smtClean="0"/>
              <a:t> are glacier, wetland, vegetated, lake, and now urban.  Beneath the vegetated landunit is at least one soil type.  Plant functional types then share this soil type and the energy and water budgets associated with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Snow on lake?  </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3B7787-EFD7-4C91-B239-3FB1C75D8C5C}"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BB0BA86-E7B8-4DE3-9049-5CDE50CA6358}" type="slidenum">
              <a:rPr lang="en-AU" smtClean="0">
                <a:solidFill>
                  <a:prstClr val="black"/>
                </a:solidFill>
              </a:rPr>
              <a:pPr/>
              <a:t>8</a:t>
            </a:fld>
            <a:endParaRPr lang="en-AU" smtClean="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98500" y="4409760"/>
            <a:ext cx="5588000" cy="4177665"/>
          </a:xfrm>
          <a:noFill/>
          <a:ln/>
        </p:spPr>
        <p:txBody>
          <a:bodyPr/>
          <a:lstStyle/>
          <a:p>
            <a:pPr eaLnBrk="1" hangingPunct="1"/>
            <a:r>
              <a:rPr lang="en-US" smtClean="0"/>
              <a:t>This is a schematic of the </a:t>
            </a:r>
            <a:r>
              <a:rPr lang="en-US" err="1" smtClean="0"/>
              <a:t>subgrid</a:t>
            </a:r>
            <a:r>
              <a:rPr lang="en-US" smtClean="0"/>
              <a:t> structure of the land model.  There are four distinct </a:t>
            </a:r>
            <a:r>
              <a:rPr lang="en-US" err="1" smtClean="0"/>
              <a:t>heirarchies</a:t>
            </a:r>
            <a:r>
              <a:rPr lang="en-US" smtClean="0"/>
              <a:t> in the model.  There is the </a:t>
            </a:r>
            <a:r>
              <a:rPr lang="en-US" err="1" smtClean="0"/>
              <a:t>gridcell</a:t>
            </a:r>
            <a:r>
              <a:rPr lang="en-US" smtClean="0"/>
              <a:t> level.  A </a:t>
            </a:r>
            <a:r>
              <a:rPr lang="en-US" err="1" smtClean="0"/>
              <a:t>gridcell</a:t>
            </a:r>
            <a:r>
              <a:rPr lang="en-US" smtClean="0"/>
              <a:t> is divided up into </a:t>
            </a:r>
            <a:r>
              <a:rPr lang="en-US" err="1" smtClean="0"/>
              <a:t>landunits</a:t>
            </a:r>
            <a:r>
              <a:rPr lang="en-US" smtClean="0"/>
              <a:t>, columns, and plant functional types or </a:t>
            </a:r>
            <a:r>
              <a:rPr lang="en-US" err="1" smtClean="0"/>
              <a:t>pfts</a:t>
            </a:r>
            <a:r>
              <a:rPr lang="en-US" smtClean="0"/>
              <a:t>. </a:t>
            </a:r>
          </a:p>
          <a:p>
            <a:pPr eaLnBrk="1" hangingPunct="1"/>
            <a:r>
              <a:rPr lang="en-US" err="1" smtClean="0"/>
              <a:t>Landunits</a:t>
            </a:r>
            <a:r>
              <a:rPr lang="en-US" smtClean="0"/>
              <a:t> are glacier, wetland, vegetated, lake, and now urban.  Beneath the vegetated landunit is at least one soil type.  Plant functional types then share this soil type and the energy and water budgets associated with this.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931334" y="4409758"/>
            <a:ext cx="5122333" cy="4177665"/>
          </a:xfrm>
          <a:noFill/>
        </p:spPr>
        <p:txBody>
          <a:bodyPr wrap="square" numCol="1" anchor="t" anchorCtr="0" compatLnSpc="1">
            <a:prstTxWarp prst="textNoShape">
              <a:avLst/>
            </a:prstTxWarp>
          </a:bodyPr>
          <a:lstStyle/>
          <a:p>
            <a:pPr eaLnBrk="1" hangingPunct="1"/>
            <a:r>
              <a:rPr lang="en-US" smtClean="0"/>
              <a:t>Overview of the talk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94BC90-F58E-408F-AFB8-762852EE5115}"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73D065-FB6A-48F8-A27D-2836D539A0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D02266-31F9-4D8C-8A93-1E14098E61AD}"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6BA58-B31C-42BF-A5F5-DA4784CDB7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288A20-9CF5-461C-89DA-1E8C0AFDFF8B}"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30F11-8E6B-49FC-9ED7-5A8ECB04135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88EDE4AD-E0EA-481A-AF8F-D37E64A52EC6}" type="datetimeFigureOut">
              <a:rPr lang="en-US"/>
              <a:pPr>
                <a:defRPr/>
              </a:pPr>
              <a:t>8/9/2016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714F20-73CB-4F01-A4C0-9B3AE1C5692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D3E0D5F3-3E86-49C6-B5C6-A1D73807FAC4}"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1D4B3-9412-4EFB-9377-A7DF4BA3FA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54571C-BC6A-4A1A-873B-0DC39B607FE0}"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DB6F88-2255-4229-AF15-B156927282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352C47-6799-489A-98DF-6913C65E59E2}"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6F5A6C-3818-4DAD-BDA0-F79EA73D5B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8452AC-1EA3-4007-83F6-B4CB34EAEE5B}"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006C7-B79A-49D3-B9D5-6AE6325A6F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2CDBB7-5C4C-4CF1-ACAE-4B6ECCF8DFF5}" type="datetimeFigureOut">
              <a:rPr lang="en-US"/>
              <a:pPr>
                <a:defRPr/>
              </a:pPr>
              <a:t>8/9/2016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A7E5E3-E3ED-4561-B9E3-EA007BB30D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2E0A57-5E63-40A0-89FE-081A10517D0F}" type="datetimeFigureOut">
              <a:rPr lang="en-US"/>
              <a:pPr>
                <a:defRPr/>
              </a:pPr>
              <a:t>8/9/2016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5D75DE-BD7F-427D-8F5D-6140FAB2E5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521C9-59DE-4343-8820-26999B860A84}" type="datetimeFigureOut">
              <a:rPr lang="en-US"/>
              <a:pPr>
                <a:defRPr/>
              </a:pPr>
              <a:t>8/9/2016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E2A189-89E7-403F-8613-519EBDD5AA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4E9D63-DE23-4E1E-8CEB-608C59731841}"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F20605-24C4-40E2-9899-DAC00737B2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AE594B-4B50-475B-A07B-740F523A9D14}"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AE6C67-7CBB-489A-8033-4D643DA9A8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F11BE8-713B-4DEA-B75B-D76F1FF44542}" type="datetimeFigureOut">
              <a:rPr lang="en-US"/>
              <a:pPr>
                <a:defRPr/>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0EF633-3A03-4D1E-8877-FBA210AC9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3.t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t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t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tif"/></Relationships>
</file>

<file path=ppt/slides/_rels/slide22.xml.rels><?xml version="1.0" encoding="UTF-8" standalone="yes"?>
<Relationships xmlns="http://schemas.openxmlformats.org/package/2006/relationships"><Relationship Id="rId3" Type="http://schemas.openxmlformats.org/officeDocument/2006/relationships/image" Target="../media/image54.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t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8.t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tif"/></Relationships>
</file>

<file path=ppt/slides/_rels/slide25.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0.tif"/></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t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5.tiff"/><Relationship Id="rId4" Type="http://schemas.openxmlformats.org/officeDocument/2006/relationships/image" Target="../media/image64.tiff"/></Relationships>
</file>

<file path=ppt/slides/_rels/slide29.xml.rels><?xml version="1.0" encoding="UTF-8" standalone="yes"?>
<Relationships xmlns="http://schemas.openxmlformats.org/package/2006/relationships"><Relationship Id="rId3" Type="http://schemas.openxmlformats.org/officeDocument/2006/relationships/image" Target="../media/image66.t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tiff"/><Relationship Id="rId4" Type="http://schemas.openxmlformats.org/officeDocument/2006/relationships/image" Target="../media/image64.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7.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t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4.tiff"/></Relationships>
</file>

<file path=ppt/slides/_rels/slide32.xml.rels><?xml version="1.0" encoding="UTF-8" standalone="yes"?>
<Relationships xmlns="http://schemas.openxmlformats.org/package/2006/relationships"><Relationship Id="rId3" Type="http://schemas.openxmlformats.org/officeDocument/2006/relationships/image" Target="../media/image68.ti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0.tiff"/><Relationship Id="rId4" Type="http://schemas.openxmlformats.org/officeDocument/2006/relationships/image" Target="../media/image64.tiff"/></Relationships>
</file>

<file path=ppt/slides/_rels/slide33.xml.rels><?xml version="1.0" encoding="UTF-8" standalone="yes"?>
<Relationships xmlns="http://schemas.openxmlformats.org/package/2006/relationships"><Relationship Id="rId3" Type="http://schemas.openxmlformats.org/officeDocument/2006/relationships/image" Target="../media/image71.ti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2.tiff"/><Relationship Id="rId4" Type="http://schemas.openxmlformats.org/officeDocument/2006/relationships/image" Target="../media/image64.tiff"/></Relationships>
</file>

<file path=ppt/slides/_rels/slide34.xml.rels><?xml version="1.0" encoding="UTF-8" standalone="yes"?>
<Relationships xmlns="http://schemas.openxmlformats.org/package/2006/relationships"><Relationship Id="rId3" Type="http://schemas.openxmlformats.org/officeDocument/2006/relationships/image" Target="../media/image73.ti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5.tiff"/><Relationship Id="rId4" Type="http://schemas.openxmlformats.org/officeDocument/2006/relationships/image" Target="../media/image74.tiff"/></Relationships>
</file>

<file path=ppt/slides/_rels/slide35.xml.rels><?xml version="1.0" encoding="UTF-8" standalone="yes"?>
<Relationships xmlns="http://schemas.openxmlformats.org/package/2006/relationships"><Relationship Id="rId3" Type="http://schemas.openxmlformats.org/officeDocument/2006/relationships/image" Target="../media/image76.t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7.tiff"/><Relationship Id="rId4" Type="http://schemas.openxmlformats.org/officeDocument/2006/relationships/image" Target="../media/image74.tiff"/></Relationships>
</file>

<file path=ppt/slides/_rels/slide36.xml.rels><?xml version="1.0" encoding="UTF-8" standalone="yes"?>
<Relationships xmlns="http://schemas.openxmlformats.org/package/2006/relationships"><Relationship Id="rId3" Type="http://schemas.openxmlformats.org/officeDocument/2006/relationships/image" Target="../media/image76.t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8.tiff"/><Relationship Id="rId4" Type="http://schemas.openxmlformats.org/officeDocument/2006/relationships/image" Target="../media/image74.tiff"/></Relationships>
</file>

<file path=ppt/slides/_rels/slide37.xml.rels><?xml version="1.0" encoding="UTF-8" standalone="yes"?>
<Relationships xmlns="http://schemas.openxmlformats.org/package/2006/relationships"><Relationship Id="rId3" Type="http://schemas.openxmlformats.org/officeDocument/2006/relationships/image" Target="../media/image79.ti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0.tiff"/><Relationship Id="rId4" Type="http://schemas.openxmlformats.org/officeDocument/2006/relationships/image" Target="../media/image74.tiff"/></Relationships>
</file>

<file path=ppt/slides/_rels/slide38.xml.rels><?xml version="1.0" encoding="UTF-8" standalone="yes"?>
<Relationships xmlns="http://schemas.openxmlformats.org/package/2006/relationships"><Relationship Id="rId3" Type="http://schemas.openxmlformats.org/officeDocument/2006/relationships/image" Target="../media/image81.ti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3.tiff"/><Relationship Id="rId4" Type="http://schemas.openxmlformats.org/officeDocument/2006/relationships/image" Target="../media/image82.tiff"/></Relationships>
</file>

<file path=ppt/slides/_rels/slide39.xml.rels><?xml version="1.0" encoding="UTF-8" standalone="yes"?>
<Relationships xmlns="http://schemas.openxmlformats.org/package/2006/relationships"><Relationship Id="rId3" Type="http://schemas.openxmlformats.org/officeDocument/2006/relationships/image" Target="../media/image84.t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5.tiff"/><Relationship Id="rId4" Type="http://schemas.openxmlformats.org/officeDocument/2006/relationships/image" Target="../media/image82.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84.ti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6.tiff"/><Relationship Id="rId4" Type="http://schemas.openxmlformats.org/officeDocument/2006/relationships/image" Target="../media/image82.tiff"/></Relationships>
</file>

<file path=ppt/slides/_rels/slide41.xml.rels><?xml version="1.0" encoding="UTF-8" standalone="yes"?>
<Relationships xmlns="http://schemas.openxmlformats.org/package/2006/relationships"><Relationship Id="rId3" Type="http://schemas.openxmlformats.org/officeDocument/2006/relationships/image" Target="../media/image87.ti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8.tiff"/><Relationship Id="rId4" Type="http://schemas.openxmlformats.org/officeDocument/2006/relationships/image" Target="../media/image82.tiff"/></Relationships>
</file>

<file path=ppt/slides/_rels/slide42.xml.rels><?xml version="1.0" encoding="UTF-8" standalone="yes"?>
<Relationships xmlns="http://schemas.openxmlformats.org/package/2006/relationships"><Relationship Id="rId3" Type="http://schemas.openxmlformats.org/officeDocument/2006/relationships/image" Target="../media/image89.t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9.t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40.png"/><Relationship Id="rId3" Type="http://schemas.openxmlformats.org/officeDocument/2006/relationships/image" Target="../media/image17.jpe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90.png"/><Relationship Id="rId2" Type="http://schemas.openxmlformats.org/officeDocument/2006/relationships/notesSlide" Target="../notesSlides/notesSlide44.xml"/><Relationship Id="rId16" Type="http://schemas.openxmlformats.org/officeDocument/2006/relationships/image" Target="../media/image39.png"/><Relationship Id="rId20"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19.jpeg"/><Relationship Id="rId15" Type="http://schemas.openxmlformats.org/officeDocument/2006/relationships/image" Target="../media/image38.jpeg"/><Relationship Id="rId10" Type="http://schemas.openxmlformats.org/officeDocument/2006/relationships/image" Target="../media/image29.jpeg"/><Relationship Id="rId19" Type="http://schemas.openxmlformats.org/officeDocument/2006/relationships/image" Target="../media/image91.jpeg"/><Relationship Id="rId4" Type="http://schemas.openxmlformats.org/officeDocument/2006/relationships/image" Target="../media/image18.png"/><Relationship Id="rId9" Type="http://schemas.openxmlformats.org/officeDocument/2006/relationships/image" Target="../media/image28.jpeg"/><Relationship Id="rId1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jpeg"/><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2" Type="http://schemas.openxmlformats.org/officeDocument/2006/relationships/notesSlide" Target="../notesSlides/notesSlide6.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jpe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19.jpeg"/><Relationship Id="rId15" Type="http://schemas.openxmlformats.org/officeDocument/2006/relationships/image" Target="../media/image38.jpeg"/><Relationship Id="rId10" Type="http://schemas.openxmlformats.org/officeDocument/2006/relationships/image" Target="../media/image29.jpeg"/><Relationship Id="rId4" Type="http://schemas.openxmlformats.org/officeDocument/2006/relationships/image" Target="../media/image18.png"/><Relationship Id="rId9" Type="http://schemas.openxmlformats.org/officeDocument/2006/relationships/image" Target="../media/image28.jpe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1066800"/>
            <a:ext cx="8458200" cy="954107"/>
          </a:xfrm>
          <a:prstGeom prst="rect">
            <a:avLst/>
          </a:prstGeom>
          <a:noFill/>
          <a:ln w="9525">
            <a:noFill/>
            <a:miter lim="800000"/>
            <a:headEnd/>
            <a:tailEnd/>
          </a:ln>
        </p:spPr>
        <p:txBody>
          <a:bodyPr>
            <a:spAutoFit/>
          </a:bodyPr>
          <a:lstStyle/>
          <a:p>
            <a:pPr algn="ctr" eaLnBrk="0" hangingPunct="0">
              <a:spcBef>
                <a:spcPct val="50000"/>
              </a:spcBef>
            </a:pPr>
            <a:r>
              <a:rPr lang="en-US" sz="2800" b="1" dirty="0" smtClean="0">
                <a:solidFill>
                  <a:srgbClr val="008000"/>
                </a:solidFill>
              </a:rPr>
              <a:t>Land Modeling II - Biogeochemistry: </a:t>
            </a:r>
            <a:br>
              <a:rPr lang="en-US" sz="2800" b="1" dirty="0" smtClean="0">
                <a:solidFill>
                  <a:srgbClr val="008000"/>
                </a:solidFill>
              </a:rPr>
            </a:br>
            <a:r>
              <a:rPr lang="en-US" sz="2800" b="1" dirty="0" smtClean="0">
                <a:solidFill>
                  <a:srgbClr val="008000"/>
                </a:solidFill>
              </a:rPr>
              <a:t>Ecosystem Modeling and Land Use</a:t>
            </a:r>
            <a:endParaRPr lang="en-AU" sz="2800" b="1" dirty="0">
              <a:solidFill>
                <a:srgbClr val="008000"/>
              </a:solidFill>
              <a:cs typeface="Times New Roman" pitchFamily="18" charset="0"/>
            </a:endParaRPr>
          </a:p>
        </p:txBody>
      </p:sp>
      <p:sp>
        <p:nvSpPr>
          <p:cNvPr id="2051" name="Text Box 3"/>
          <p:cNvSpPr txBox="1">
            <a:spLocks noChangeArrowheads="1"/>
          </p:cNvSpPr>
          <p:nvPr/>
        </p:nvSpPr>
        <p:spPr bwMode="auto">
          <a:xfrm>
            <a:off x="304800" y="1981200"/>
            <a:ext cx="8610600" cy="2785378"/>
          </a:xfrm>
          <a:prstGeom prst="rect">
            <a:avLst/>
          </a:prstGeom>
          <a:noFill/>
          <a:ln w="9525">
            <a:noFill/>
            <a:miter lim="800000"/>
            <a:headEnd/>
            <a:tailEnd/>
          </a:ln>
        </p:spPr>
        <p:txBody>
          <a:bodyPr>
            <a:spAutoFit/>
          </a:bodyPr>
          <a:lstStyle/>
          <a:p>
            <a:pPr algn="ctr" eaLnBrk="0" hangingPunct="0">
              <a:spcBef>
                <a:spcPct val="50000"/>
              </a:spcBef>
            </a:pPr>
            <a:r>
              <a:rPr lang="en-AU" sz="2800" b="1" dirty="0"/>
              <a:t>Dr. Peter Lawrence</a:t>
            </a:r>
            <a:br>
              <a:rPr lang="en-AU" sz="2800" b="1" dirty="0"/>
            </a:br>
            <a:endParaRPr lang="en-AU" sz="2400" b="1" dirty="0"/>
          </a:p>
          <a:p>
            <a:pPr algn="ctr" eaLnBrk="0" hangingPunct="0">
              <a:spcBef>
                <a:spcPct val="50000"/>
              </a:spcBef>
            </a:pPr>
            <a:r>
              <a:rPr lang="en-AU" sz="2400" b="1" dirty="0"/>
              <a:t>Project Scientist </a:t>
            </a:r>
          </a:p>
          <a:p>
            <a:pPr algn="ctr" eaLnBrk="0" hangingPunct="0">
              <a:spcBef>
                <a:spcPct val="50000"/>
              </a:spcBef>
            </a:pPr>
            <a:r>
              <a:rPr lang="en-AU" sz="2400" b="1" dirty="0"/>
              <a:t>Terrestrial Science </a:t>
            </a:r>
            <a:r>
              <a:rPr lang="en-AU" sz="2400" b="1" dirty="0" smtClean="0"/>
              <a:t>Section</a:t>
            </a:r>
            <a:br>
              <a:rPr lang="en-AU" sz="2400" b="1" dirty="0" smtClean="0"/>
            </a:br>
            <a:r>
              <a:rPr lang="en-AU" sz="2400" b="1" dirty="0" smtClean="0"/>
              <a:t>Climate and Global Dynamics Division</a:t>
            </a:r>
          </a:p>
          <a:p>
            <a:pPr algn="ctr" eaLnBrk="0" hangingPunct="0">
              <a:spcBef>
                <a:spcPct val="50000"/>
              </a:spcBef>
            </a:pPr>
            <a:r>
              <a:rPr lang="en-AU" b="1" dirty="0" smtClean="0"/>
              <a:t>(With thanks to TSS and IAM groups for their many contributions)</a:t>
            </a:r>
            <a:endParaRPr lang="en-US" dirty="0"/>
          </a:p>
        </p:txBody>
      </p:sp>
      <p:sp>
        <p:nvSpPr>
          <p:cNvPr id="2052" name="Rectangle 4"/>
          <p:cNvSpPr>
            <a:spLocks noGrp="1"/>
          </p:cNvSpPr>
          <p:nvPr>
            <p:ph type="title" idx="4294967295"/>
          </p:nvPr>
        </p:nvSpPr>
        <p:spPr>
          <a:xfrm>
            <a:off x="3352800" y="6172200"/>
            <a:ext cx="2209800" cy="152400"/>
          </a:xfrm>
        </p:spPr>
        <p:txBody>
          <a:bodyPr/>
          <a:lstStyle/>
          <a:p>
            <a:pPr algn="l" eaLnBrk="1" hangingPunct="1"/>
            <a:r>
              <a:rPr lang="en-US" sz="900" smtClean="0">
                <a:solidFill>
                  <a:schemeClr val="bg1"/>
                </a:solidFill>
              </a:rPr>
              <a:t>Slide 1 - Title</a:t>
            </a:r>
          </a:p>
        </p:txBody>
      </p:sp>
      <p:pic>
        <p:nvPicPr>
          <p:cNvPr id="2053" name="Picture 5" descr="ncar"/>
          <p:cNvPicPr>
            <a:picLocks noChangeAspect="1" noChangeArrowheads="1"/>
          </p:cNvPicPr>
          <p:nvPr/>
        </p:nvPicPr>
        <p:blipFill>
          <a:blip r:embed="rId3" cstate="print"/>
          <a:srcRect/>
          <a:stretch>
            <a:fillRect/>
          </a:stretch>
        </p:blipFill>
        <p:spPr bwMode="auto">
          <a:xfrm>
            <a:off x="0" y="5511800"/>
            <a:ext cx="4038600" cy="13462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0" y="228600"/>
            <a:ext cx="9144000" cy="485775"/>
          </a:xfrm>
          <a:prstGeom prst="rect">
            <a:avLst/>
          </a:prstGeom>
          <a:noFill/>
          <a:ln w="9525">
            <a:noFill/>
            <a:miter lim="800000"/>
            <a:headEnd/>
            <a:tailEnd/>
          </a:ln>
        </p:spPr>
      </p:pic>
      <p:pic>
        <p:nvPicPr>
          <p:cNvPr id="2055" name="Picture 1"/>
          <p:cNvPicPr>
            <a:picLocks noChangeAspect="1" noChangeArrowheads="1"/>
          </p:cNvPicPr>
          <p:nvPr/>
        </p:nvPicPr>
        <p:blipFill>
          <a:blip r:embed="rId5" cstate="print"/>
          <a:srcRect/>
          <a:stretch>
            <a:fillRect/>
          </a:stretch>
        </p:blipFill>
        <p:spPr bwMode="auto">
          <a:xfrm>
            <a:off x="8286750" y="0"/>
            <a:ext cx="857250" cy="857250"/>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4905375" y="4791075"/>
            <a:ext cx="3857625" cy="1762125"/>
          </a:xfrm>
          <a:prstGeom prst="rect">
            <a:avLst/>
          </a:prstGeom>
          <a:noFill/>
          <a:ln w="9525">
            <a:noFill/>
            <a:miter lim="800000"/>
            <a:headEnd/>
            <a:tailEnd/>
          </a:ln>
        </p:spPr>
      </p:pic>
      <p:pic>
        <p:nvPicPr>
          <p:cNvPr id="55298" name="Picture 2" descr="http://ncmir.ucsd.edu/images/doe-logo.png"/>
          <p:cNvPicPr>
            <a:picLocks noChangeAspect="1" noChangeArrowheads="1"/>
          </p:cNvPicPr>
          <p:nvPr/>
        </p:nvPicPr>
        <p:blipFill>
          <a:blip r:embed="rId7" cstate="print"/>
          <a:srcRect/>
          <a:stretch>
            <a:fillRect/>
          </a:stretch>
        </p:blipFill>
        <p:spPr bwMode="auto">
          <a:xfrm>
            <a:off x="8321040" y="914400"/>
            <a:ext cx="767031" cy="7627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822325"/>
            <a:ext cx="5867400" cy="5940088"/>
          </a:xfrm>
          <a:prstGeom prst="rect">
            <a:avLst/>
          </a:prstGeom>
          <a:noFill/>
          <a:ln w="9525">
            <a:noFill/>
            <a:miter lim="800000"/>
            <a:headEnd/>
            <a:tailEnd/>
          </a:ln>
        </p:spPr>
        <p:txBody>
          <a:bodyPr>
            <a:spAutoFit/>
          </a:bodyPr>
          <a:lstStyle/>
          <a:p>
            <a:pPr marL="457200" indent="-457200" eaLnBrk="0" hangingPunct="0"/>
            <a:r>
              <a:rPr lang="en-AU" sz="2000" dirty="0">
                <a:solidFill>
                  <a:schemeClr val="bg1">
                    <a:lumMod val="75000"/>
                  </a:schemeClr>
                </a:solidFill>
                <a:latin typeface="+mn-lt"/>
              </a:rPr>
              <a:t>1. </a:t>
            </a:r>
            <a:r>
              <a:rPr lang="en-AU" sz="2000" dirty="0" smtClean="0">
                <a:solidFill>
                  <a:schemeClr val="bg1">
                    <a:lumMod val="75000"/>
                  </a:schemeClr>
                </a:solidFill>
                <a:latin typeface="+mn-lt"/>
              </a:rPr>
              <a:t>Surface Energy Fluxes:</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Solar Energy Fluxes (Albedo </a:t>
            </a:r>
            <a:r>
              <a:rPr lang="en-AU" sz="2000" dirty="0">
                <a:solidFill>
                  <a:schemeClr val="bg1">
                    <a:lumMod val="75000"/>
                  </a:schemeClr>
                </a:solidFill>
                <a:latin typeface="+mn-lt"/>
              </a:rPr>
              <a:t>– </a:t>
            </a:r>
            <a:r>
              <a:rPr lang="en-AU" sz="2000" dirty="0" smtClean="0">
                <a:solidFill>
                  <a:schemeClr val="bg1">
                    <a:lumMod val="75000"/>
                  </a:schemeClr>
                </a:solidFill>
                <a:latin typeface="+mn-lt"/>
              </a:rPr>
              <a:t>Vegetation, Snow, Soils)</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Long Wave Energy Fluxes (Surface Temp &amp; Emissivity)</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Latent Heat Fluxes (Transpiration, Evaporation)</a:t>
            </a:r>
            <a:endParaRPr lang="en-AU" sz="2000" dirty="0">
              <a:solidFill>
                <a:schemeClr val="bg1">
                  <a:lumMod val="75000"/>
                </a:schemeClr>
              </a:solidFill>
              <a:latin typeface="+mn-lt"/>
            </a:endParaRPr>
          </a:p>
          <a:p>
            <a:pPr marL="457200" indent="-457200" eaLnBrk="0" hangingPunct="0"/>
            <a:r>
              <a:rPr lang="en-US" sz="2000" dirty="0" smtClean="0">
                <a:solidFill>
                  <a:schemeClr val="bg1">
                    <a:lumMod val="75000"/>
                  </a:schemeClr>
                </a:solidFill>
                <a:latin typeface="+mn-lt"/>
              </a:rPr>
              <a:t>- Sensible Heat Fluxes (Surface Temp &amp; Roughness)</a:t>
            </a:r>
          </a:p>
          <a:p>
            <a:pPr marL="457200" indent="-457200" eaLnBrk="0" hangingPunct="0">
              <a:buFontTx/>
              <a:buChar char="-"/>
            </a:pPr>
            <a:endParaRPr lang="en-US" sz="2000" dirty="0">
              <a:latin typeface="+mn-lt"/>
            </a:endParaRPr>
          </a:p>
          <a:p>
            <a:pPr marL="457200" indent="-457200" eaLnBrk="0" hangingPunct="0"/>
            <a:r>
              <a:rPr lang="en-US" sz="2000" dirty="0">
                <a:latin typeface="+mn-lt"/>
              </a:rPr>
              <a:t>2. </a:t>
            </a:r>
            <a:r>
              <a:rPr lang="en-US" sz="2000" dirty="0" smtClean="0">
                <a:latin typeface="+mn-lt"/>
              </a:rPr>
              <a:t>Surface Hydrology:</a:t>
            </a:r>
            <a:endParaRPr lang="en-US" sz="2000" dirty="0">
              <a:latin typeface="+mn-lt"/>
            </a:endParaRPr>
          </a:p>
          <a:p>
            <a:pPr marL="457200" indent="-457200" eaLnBrk="0" hangingPunct="0"/>
            <a:r>
              <a:rPr lang="en-US" sz="2000" dirty="0">
                <a:latin typeface="+mn-lt"/>
              </a:rPr>
              <a:t>- </a:t>
            </a:r>
            <a:r>
              <a:rPr lang="en-US" sz="2000" dirty="0" smtClean="0">
                <a:latin typeface="+mn-lt"/>
              </a:rPr>
              <a:t>Rain and Snow (Vegetation, Snow Pack, Runoff)</a:t>
            </a:r>
            <a:endParaRPr lang="en-US" sz="2000" dirty="0">
              <a:latin typeface="+mn-lt"/>
            </a:endParaRPr>
          </a:p>
          <a:p>
            <a:pPr marL="457200" indent="-457200" eaLnBrk="0" hangingPunct="0"/>
            <a:r>
              <a:rPr lang="en-US" sz="2000" dirty="0" smtClean="0">
                <a:latin typeface="+mn-lt"/>
              </a:rPr>
              <a:t>- Transpiration, Evaporation, Snow melt, Sublimation</a:t>
            </a:r>
          </a:p>
          <a:p>
            <a:pPr marL="457200" indent="-457200" eaLnBrk="0" hangingPunct="0"/>
            <a:r>
              <a:rPr lang="en-US" sz="2000" dirty="0" smtClean="0">
                <a:latin typeface="+mn-lt"/>
              </a:rPr>
              <a:t>- Soil Hydrology 10 Soil Layers in CLM (Richards Eqns)</a:t>
            </a:r>
          </a:p>
          <a:p>
            <a:pPr marL="457200" indent="-457200" eaLnBrk="0" hangingPunct="0"/>
            <a:r>
              <a:rPr lang="en-US" sz="2000" dirty="0" smtClean="0">
                <a:latin typeface="+mn-lt"/>
              </a:rPr>
              <a:t>- Deep Aquifer recharge and drainage (Top Model)</a:t>
            </a:r>
            <a:endParaRPr lang="en-US" sz="2000" dirty="0">
              <a:latin typeface="+mn-lt"/>
            </a:endParaRPr>
          </a:p>
          <a:p>
            <a:pPr marL="457200" indent="-457200" eaLnBrk="0" hangingPunct="0"/>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3. </a:t>
            </a:r>
            <a:r>
              <a:rPr lang="en-AU" sz="2000" dirty="0" smtClean="0">
                <a:solidFill>
                  <a:schemeClr val="bg1">
                    <a:lumMod val="75000"/>
                  </a:schemeClr>
                </a:solidFill>
                <a:latin typeface="+mn-lt"/>
              </a:rPr>
              <a:t>Biogeochemistry (Carbon and Nitrogen Cycles):</a:t>
            </a:r>
            <a:endParaRPr lang="en-AU" sz="2000" dirty="0">
              <a:solidFill>
                <a:schemeClr val="bg1">
                  <a:lumMod val="75000"/>
                </a:schemeClr>
              </a:solidFill>
              <a:latin typeface="+mn-lt"/>
            </a:endParaRPr>
          </a:p>
          <a:p>
            <a:pPr marL="457200" indent="-457200" eaLnBrk="0" hangingPunct="0"/>
            <a:r>
              <a:rPr lang="en-AU" sz="2000" dirty="0" smtClean="0">
                <a:solidFill>
                  <a:schemeClr val="bg1">
                    <a:lumMod val="75000"/>
                  </a:schemeClr>
                </a:solidFill>
                <a:latin typeface="+mn-lt"/>
              </a:rPr>
              <a:t>- Plant Photosynthesis and Respiration</a:t>
            </a:r>
          </a:p>
          <a:p>
            <a:pPr marL="457200" indent="-457200" algn="ctr" eaLnBrk="0" hangingPunct="0"/>
            <a:r>
              <a:rPr lang="en-AU" sz="2000" dirty="0" smtClean="0">
                <a:solidFill>
                  <a:schemeClr val="bg1">
                    <a:lumMod val="75000"/>
                  </a:schemeClr>
                </a:solidFill>
                <a:latin typeface="+mn-lt"/>
              </a:rPr>
              <a:t> 6 CO</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 + 6 H</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O + light -&gt; C</a:t>
            </a:r>
            <a:r>
              <a:rPr lang="en-AU" sz="2000" baseline="-25000" dirty="0" smtClean="0">
                <a:solidFill>
                  <a:schemeClr val="bg1">
                    <a:lumMod val="75000"/>
                  </a:schemeClr>
                </a:solidFill>
                <a:latin typeface="+mn-lt"/>
              </a:rPr>
              <a:t>6</a:t>
            </a:r>
            <a:r>
              <a:rPr lang="en-AU" sz="2000" dirty="0" smtClean="0">
                <a:solidFill>
                  <a:schemeClr val="bg1">
                    <a:lumMod val="75000"/>
                  </a:schemeClr>
                </a:solidFill>
                <a:latin typeface="+mn-lt"/>
              </a:rPr>
              <a:t>H</a:t>
            </a:r>
            <a:r>
              <a:rPr lang="en-AU" sz="2000" baseline="-25000" dirty="0" smtClean="0">
                <a:solidFill>
                  <a:schemeClr val="bg1">
                    <a:lumMod val="75000"/>
                  </a:schemeClr>
                </a:solidFill>
                <a:latin typeface="+mn-lt"/>
              </a:rPr>
              <a:t>12</a:t>
            </a:r>
            <a:r>
              <a:rPr lang="en-AU" sz="2000" dirty="0" smtClean="0">
                <a:solidFill>
                  <a:schemeClr val="bg1">
                    <a:lumMod val="75000"/>
                  </a:schemeClr>
                </a:solidFill>
                <a:latin typeface="+mn-lt"/>
              </a:rPr>
              <a:t>O</a:t>
            </a:r>
            <a:r>
              <a:rPr lang="en-AU" sz="2000" baseline="-25000" dirty="0" smtClean="0">
                <a:solidFill>
                  <a:schemeClr val="bg1">
                    <a:lumMod val="75000"/>
                  </a:schemeClr>
                </a:solidFill>
                <a:latin typeface="+mn-lt"/>
              </a:rPr>
              <a:t>6</a:t>
            </a:r>
            <a:r>
              <a:rPr lang="en-AU" sz="2000" dirty="0" smtClean="0">
                <a:solidFill>
                  <a:schemeClr val="bg1">
                    <a:lumMod val="75000"/>
                  </a:schemeClr>
                </a:solidFill>
                <a:latin typeface="+mn-lt"/>
              </a:rPr>
              <a:t> + 6 O</a:t>
            </a:r>
            <a:r>
              <a:rPr lang="en-AU" sz="2000" baseline="-25000" dirty="0" smtClean="0">
                <a:solidFill>
                  <a:schemeClr val="bg1">
                    <a:lumMod val="75000"/>
                  </a:schemeClr>
                </a:solidFill>
                <a:latin typeface="+mn-lt"/>
              </a:rPr>
              <a:t>2</a:t>
            </a:r>
            <a:endParaRPr lang="en-AU" sz="2000" baseline="-25000" dirty="0">
              <a:solidFill>
                <a:schemeClr val="bg1">
                  <a:lumMod val="75000"/>
                </a:schemeClr>
              </a:solidFill>
              <a:latin typeface="+mn-lt"/>
            </a:endParaRPr>
          </a:p>
          <a:p>
            <a:pPr marL="457200" indent="-457200" eaLnBrk="0" hangingPunct="0"/>
            <a:r>
              <a:rPr lang="en-AU" sz="2000" dirty="0" smtClean="0">
                <a:solidFill>
                  <a:schemeClr val="bg1">
                    <a:lumMod val="75000"/>
                  </a:schemeClr>
                </a:solidFill>
                <a:latin typeface="+mn-lt"/>
              </a:rPr>
              <a:t>- Carbohydrates are allocated to Leaves, Roots, Wood</a:t>
            </a:r>
            <a:endParaRPr lang="en-AU" sz="2000" dirty="0">
              <a:solidFill>
                <a:schemeClr val="bg1">
                  <a:lumMod val="75000"/>
                </a:schemeClr>
              </a:solidFill>
              <a:latin typeface="+mn-lt"/>
            </a:endParaRPr>
          </a:p>
          <a:p>
            <a:pPr marL="457200" indent="-457200"/>
            <a:r>
              <a:rPr lang="en-AU" sz="2000" dirty="0" smtClean="0">
                <a:solidFill>
                  <a:schemeClr val="bg1">
                    <a:lumMod val="75000"/>
                  </a:schemeClr>
                </a:solidFill>
                <a:latin typeface="+mn-lt"/>
              </a:rPr>
              <a:t>- Leaves, roots and wood become litter, debris, soil C</a:t>
            </a:r>
          </a:p>
          <a:p>
            <a:pPr marL="457200" indent="-457200"/>
            <a:r>
              <a:rPr lang="en-AU" sz="2000" dirty="0" smtClean="0">
                <a:solidFill>
                  <a:schemeClr val="bg1">
                    <a:lumMod val="75000"/>
                  </a:schemeClr>
                </a:solidFill>
                <a:latin typeface="+mn-lt"/>
              </a:rPr>
              <a:t>- Organic decomposition and fire remove carbon</a:t>
            </a:r>
            <a:endParaRPr lang="en-AU" sz="2000" dirty="0">
              <a:solidFill>
                <a:schemeClr val="bg1">
                  <a:lumMod val="75000"/>
                </a:schemeClr>
              </a:solidFill>
              <a:latin typeface="+mn-lt"/>
            </a:endParaRPr>
          </a:p>
          <a:p>
            <a:pPr marL="457200" indent="-457200"/>
            <a:r>
              <a:rPr lang="en-AU" sz="2000" dirty="0">
                <a:solidFill>
                  <a:schemeClr val="bg1">
                    <a:lumMod val="75000"/>
                  </a:schemeClr>
                </a:solidFill>
                <a:latin typeface="+mn-lt"/>
              </a:rPr>
              <a:t>- </a:t>
            </a:r>
            <a:r>
              <a:rPr lang="en-AU" sz="2000" dirty="0" smtClean="0">
                <a:solidFill>
                  <a:schemeClr val="bg1">
                    <a:lumMod val="75000"/>
                  </a:schemeClr>
                </a:solidFill>
                <a:latin typeface="+mn-lt"/>
              </a:rPr>
              <a:t>Nitrogen is cycled impacting growth and decay</a:t>
            </a:r>
            <a:endParaRPr lang="en-AU" sz="1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477000"/>
            <a:ext cx="1981200" cy="152400"/>
          </a:xfrm>
        </p:spPr>
        <p:txBody>
          <a:bodyPr>
            <a:normAutofit fontScale="90000"/>
          </a:bodyPr>
          <a:lstStyle/>
          <a:p>
            <a:pPr algn="l" eaLnBrk="1" hangingPunct="1"/>
            <a:r>
              <a:rPr lang="en-US" sz="900" smtClean="0">
                <a:solidFill>
                  <a:schemeClr val="bg1"/>
                </a:solidFill>
              </a:rPr>
              <a:t>Slide 4 – Land Cover Change</a:t>
            </a:r>
          </a:p>
        </p:txBody>
      </p:sp>
      <p:sp>
        <p:nvSpPr>
          <p:cNvPr id="3077" name="Text Box 5"/>
          <p:cNvSpPr txBox="1">
            <a:spLocks noChangeArrowheads="1"/>
          </p:cNvSpPr>
          <p:nvPr/>
        </p:nvSpPr>
        <p:spPr bwMode="auto">
          <a:xfrm>
            <a:off x="457200" y="304800"/>
            <a:ext cx="8229600" cy="457200"/>
          </a:xfrm>
          <a:prstGeom prst="rect">
            <a:avLst/>
          </a:prstGeom>
          <a:noFill/>
          <a:ln w="9525">
            <a:noFill/>
            <a:miter lim="800000"/>
            <a:headEnd/>
            <a:tailEnd/>
          </a:ln>
        </p:spPr>
        <p:txBody>
          <a:bodyPr>
            <a:spAutoFit/>
          </a:bodyPr>
          <a:lstStyle/>
          <a:p>
            <a:pPr eaLnBrk="0" hangingPunct="0">
              <a:spcBef>
                <a:spcPct val="50000"/>
              </a:spcBef>
            </a:pPr>
            <a:r>
              <a:rPr lang="en-AU" sz="2400" b="1" dirty="0" smtClean="0"/>
              <a:t>Land Surface in the Climate System</a:t>
            </a:r>
            <a:endParaRPr lang="en-AU" sz="2400" b="1" dirty="0"/>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822325"/>
            <a:ext cx="5867400" cy="5940088"/>
          </a:xfrm>
          <a:prstGeom prst="rect">
            <a:avLst/>
          </a:prstGeom>
          <a:noFill/>
          <a:ln w="9525">
            <a:noFill/>
            <a:miter lim="800000"/>
            <a:headEnd/>
            <a:tailEnd/>
          </a:ln>
        </p:spPr>
        <p:txBody>
          <a:bodyPr>
            <a:spAutoFit/>
          </a:bodyPr>
          <a:lstStyle/>
          <a:p>
            <a:pPr marL="457200" indent="-457200" eaLnBrk="0" hangingPunct="0"/>
            <a:r>
              <a:rPr lang="en-AU" sz="2000" dirty="0">
                <a:solidFill>
                  <a:schemeClr val="bg1">
                    <a:lumMod val="75000"/>
                  </a:schemeClr>
                </a:solidFill>
                <a:latin typeface="+mn-lt"/>
              </a:rPr>
              <a:t>1. </a:t>
            </a:r>
            <a:r>
              <a:rPr lang="en-AU" sz="2000" dirty="0" smtClean="0">
                <a:solidFill>
                  <a:schemeClr val="bg1">
                    <a:lumMod val="75000"/>
                  </a:schemeClr>
                </a:solidFill>
                <a:latin typeface="+mn-lt"/>
              </a:rPr>
              <a:t>Surface Energy Fluxes:</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Solar Energy Fluxes (Albedo </a:t>
            </a:r>
            <a:r>
              <a:rPr lang="en-AU" sz="2000" dirty="0">
                <a:solidFill>
                  <a:schemeClr val="bg1">
                    <a:lumMod val="75000"/>
                  </a:schemeClr>
                </a:solidFill>
                <a:latin typeface="+mn-lt"/>
              </a:rPr>
              <a:t>– </a:t>
            </a:r>
            <a:r>
              <a:rPr lang="en-AU" sz="2000" dirty="0" smtClean="0">
                <a:solidFill>
                  <a:schemeClr val="bg1">
                    <a:lumMod val="75000"/>
                  </a:schemeClr>
                </a:solidFill>
                <a:latin typeface="+mn-lt"/>
              </a:rPr>
              <a:t>Vegetation, Snow, Soils)</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Long Wave Energy Fluxes (Surface Temp &amp; Emissivity)</a:t>
            </a:r>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 </a:t>
            </a:r>
            <a:r>
              <a:rPr lang="en-AU" sz="2000" dirty="0" smtClean="0">
                <a:solidFill>
                  <a:schemeClr val="bg1">
                    <a:lumMod val="75000"/>
                  </a:schemeClr>
                </a:solidFill>
                <a:latin typeface="+mn-lt"/>
              </a:rPr>
              <a:t>Latent Heat Fluxes (Transpiration, Evaporation)</a:t>
            </a:r>
            <a:endParaRPr lang="en-AU" sz="2000" dirty="0">
              <a:solidFill>
                <a:schemeClr val="bg1">
                  <a:lumMod val="75000"/>
                </a:schemeClr>
              </a:solidFill>
              <a:latin typeface="+mn-lt"/>
            </a:endParaRPr>
          </a:p>
          <a:p>
            <a:pPr marL="457200" indent="-457200" eaLnBrk="0" hangingPunct="0"/>
            <a:r>
              <a:rPr lang="en-US" sz="2000" dirty="0" smtClean="0">
                <a:solidFill>
                  <a:schemeClr val="bg1">
                    <a:lumMod val="75000"/>
                  </a:schemeClr>
                </a:solidFill>
                <a:latin typeface="+mn-lt"/>
              </a:rPr>
              <a:t>- Sensible Heat Fluxes (Surface Temp &amp; Roughness)</a:t>
            </a:r>
          </a:p>
          <a:p>
            <a:pPr marL="457200" indent="-457200" eaLnBrk="0" hangingPunct="0">
              <a:buFontTx/>
              <a:buChar char="-"/>
            </a:pPr>
            <a:endParaRPr lang="en-US" sz="2000" dirty="0">
              <a:latin typeface="+mn-lt"/>
            </a:endParaRPr>
          </a:p>
          <a:p>
            <a:pPr marL="457200" indent="-457200" eaLnBrk="0" hangingPunct="0"/>
            <a:r>
              <a:rPr lang="en-US" sz="2000" dirty="0">
                <a:solidFill>
                  <a:schemeClr val="bg1">
                    <a:lumMod val="75000"/>
                  </a:schemeClr>
                </a:solidFill>
                <a:latin typeface="+mn-lt"/>
              </a:rPr>
              <a:t>2. </a:t>
            </a:r>
            <a:r>
              <a:rPr lang="en-US" sz="2000" dirty="0" smtClean="0">
                <a:solidFill>
                  <a:schemeClr val="bg1">
                    <a:lumMod val="75000"/>
                  </a:schemeClr>
                </a:solidFill>
                <a:latin typeface="+mn-lt"/>
              </a:rPr>
              <a:t>Surface Hydrology:</a:t>
            </a:r>
            <a:endParaRPr lang="en-US" sz="2000" dirty="0">
              <a:solidFill>
                <a:schemeClr val="bg1">
                  <a:lumMod val="75000"/>
                </a:schemeClr>
              </a:solidFill>
              <a:latin typeface="+mn-lt"/>
            </a:endParaRPr>
          </a:p>
          <a:p>
            <a:pPr marL="457200" indent="-457200" eaLnBrk="0" hangingPunct="0"/>
            <a:r>
              <a:rPr lang="en-US" sz="2000" dirty="0">
                <a:solidFill>
                  <a:schemeClr val="bg1">
                    <a:lumMod val="75000"/>
                  </a:schemeClr>
                </a:solidFill>
                <a:latin typeface="+mn-lt"/>
              </a:rPr>
              <a:t>- </a:t>
            </a:r>
            <a:r>
              <a:rPr lang="en-US" sz="2000" dirty="0" smtClean="0">
                <a:solidFill>
                  <a:schemeClr val="bg1">
                    <a:lumMod val="75000"/>
                  </a:schemeClr>
                </a:solidFill>
                <a:latin typeface="+mn-lt"/>
              </a:rPr>
              <a:t>Rain and Snow (Vegetation, Snow Pack, Runoff)</a:t>
            </a:r>
            <a:endParaRPr lang="en-US" sz="2000" dirty="0">
              <a:solidFill>
                <a:schemeClr val="bg1">
                  <a:lumMod val="75000"/>
                </a:schemeClr>
              </a:solidFill>
              <a:latin typeface="+mn-lt"/>
            </a:endParaRPr>
          </a:p>
          <a:p>
            <a:pPr marL="457200" indent="-457200" eaLnBrk="0" hangingPunct="0"/>
            <a:r>
              <a:rPr lang="en-US" sz="2000" dirty="0" smtClean="0">
                <a:solidFill>
                  <a:schemeClr val="bg1">
                    <a:lumMod val="75000"/>
                  </a:schemeClr>
                </a:solidFill>
                <a:latin typeface="+mn-lt"/>
              </a:rPr>
              <a:t>- Transpiration, Evaporation, Snow melt, Sublimation</a:t>
            </a:r>
          </a:p>
          <a:p>
            <a:pPr marL="457200" indent="-457200" eaLnBrk="0" hangingPunct="0"/>
            <a:r>
              <a:rPr lang="en-US" sz="2000" dirty="0" smtClean="0">
                <a:solidFill>
                  <a:schemeClr val="bg1">
                    <a:lumMod val="75000"/>
                  </a:schemeClr>
                </a:solidFill>
                <a:latin typeface="+mn-lt"/>
              </a:rPr>
              <a:t>- Soil Hydrology 10 Soil Layers in CLM (Richards Eqns)</a:t>
            </a:r>
          </a:p>
          <a:p>
            <a:pPr marL="457200" indent="-457200" eaLnBrk="0" hangingPunct="0"/>
            <a:r>
              <a:rPr lang="en-US" sz="2000" dirty="0" smtClean="0">
                <a:solidFill>
                  <a:schemeClr val="bg1">
                    <a:lumMod val="75000"/>
                  </a:schemeClr>
                </a:solidFill>
                <a:latin typeface="+mn-lt"/>
              </a:rPr>
              <a:t>- Deep Aquifer recharge and drainage (Top Model)</a:t>
            </a:r>
            <a:endParaRPr lang="en-US" sz="2000" dirty="0">
              <a:solidFill>
                <a:schemeClr val="bg1">
                  <a:lumMod val="75000"/>
                </a:schemeClr>
              </a:solidFill>
              <a:latin typeface="+mn-lt"/>
            </a:endParaRPr>
          </a:p>
          <a:p>
            <a:pPr marL="457200" indent="-457200" eaLnBrk="0" hangingPunct="0"/>
            <a:endParaRPr lang="en-AU" sz="2000" dirty="0">
              <a:solidFill>
                <a:schemeClr val="bg1">
                  <a:lumMod val="75000"/>
                </a:schemeClr>
              </a:solidFill>
              <a:latin typeface="+mn-lt"/>
            </a:endParaRPr>
          </a:p>
          <a:p>
            <a:pPr marL="457200" indent="-457200" eaLnBrk="0" hangingPunct="0"/>
            <a:r>
              <a:rPr lang="en-AU" sz="2000" dirty="0">
                <a:latin typeface="+mn-lt"/>
              </a:rPr>
              <a:t>3. </a:t>
            </a:r>
            <a:r>
              <a:rPr lang="en-AU" sz="2000" dirty="0" smtClean="0">
                <a:latin typeface="+mn-lt"/>
              </a:rPr>
              <a:t>Biogeochemistry (Carbon and Nitrogen Cycles):</a:t>
            </a:r>
            <a:endParaRPr lang="en-AU" sz="2000" dirty="0">
              <a:latin typeface="+mn-lt"/>
            </a:endParaRPr>
          </a:p>
          <a:p>
            <a:pPr marL="457200" indent="-457200" eaLnBrk="0" hangingPunct="0"/>
            <a:r>
              <a:rPr lang="en-AU" sz="2000" dirty="0" smtClean="0">
                <a:latin typeface="+mn-lt"/>
              </a:rPr>
              <a:t>- Plant Photosynthesis and Respiration</a:t>
            </a:r>
          </a:p>
          <a:p>
            <a:pPr marL="457200" indent="-457200" algn="ctr" eaLnBrk="0" hangingPunct="0"/>
            <a:r>
              <a:rPr lang="en-AU" sz="2000" dirty="0" smtClean="0">
                <a:latin typeface="+mn-lt"/>
              </a:rPr>
              <a:t> 6 CO</a:t>
            </a:r>
            <a:r>
              <a:rPr lang="en-AU" sz="2000" baseline="-25000" dirty="0" smtClean="0">
                <a:latin typeface="+mn-lt"/>
              </a:rPr>
              <a:t>2</a:t>
            </a:r>
            <a:r>
              <a:rPr lang="en-AU" sz="2000" dirty="0" smtClean="0">
                <a:latin typeface="+mn-lt"/>
              </a:rPr>
              <a:t> + 6 H</a:t>
            </a:r>
            <a:r>
              <a:rPr lang="en-AU" sz="2000" baseline="-25000" dirty="0" smtClean="0">
                <a:latin typeface="+mn-lt"/>
              </a:rPr>
              <a:t>2</a:t>
            </a:r>
            <a:r>
              <a:rPr lang="en-AU" sz="2000" dirty="0" smtClean="0">
                <a:latin typeface="+mn-lt"/>
              </a:rPr>
              <a:t>O + light -&gt; C</a:t>
            </a:r>
            <a:r>
              <a:rPr lang="en-AU" sz="2000" baseline="-25000" dirty="0" smtClean="0">
                <a:latin typeface="+mn-lt"/>
              </a:rPr>
              <a:t>6</a:t>
            </a:r>
            <a:r>
              <a:rPr lang="en-AU" sz="2000" dirty="0" smtClean="0">
                <a:latin typeface="+mn-lt"/>
              </a:rPr>
              <a:t>H</a:t>
            </a:r>
            <a:r>
              <a:rPr lang="en-AU" sz="2000" baseline="-25000" dirty="0" smtClean="0">
                <a:latin typeface="+mn-lt"/>
              </a:rPr>
              <a:t>12</a:t>
            </a:r>
            <a:r>
              <a:rPr lang="en-AU" sz="2000" dirty="0" smtClean="0">
                <a:latin typeface="+mn-lt"/>
              </a:rPr>
              <a:t>O</a:t>
            </a:r>
            <a:r>
              <a:rPr lang="en-AU" sz="2000" baseline="-25000" dirty="0" smtClean="0">
                <a:latin typeface="+mn-lt"/>
              </a:rPr>
              <a:t>6</a:t>
            </a:r>
            <a:r>
              <a:rPr lang="en-AU" sz="2000" dirty="0" smtClean="0">
                <a:latin typeface="+mn-lt"/>
              </a:rPr>
              <a:t> + 6 O</a:t>
            </a:r>
            <a:r>
              <a:rPr lang="en-AU" sz="2000" baseline="-25000" dirty="0" smtClean="0">
                <a:latin typeface="+mn-lt"/>
              </a:rPr>
              <a:t>2</a:t>
            </a:r>
            <a:endParaRPr lang="en-AU" sz="2000" baseline="-25000" dirty="0">
              <a:latin typeface="+mn-lt"/>
            </a:endParaRPr>
          </a:p>
          <a:p>
            <a:pPr marL="457200" indent="-457200" eaLnBrk="0" hangingPunct="0"/>
            <a:r>
              <a:rPr lang="en-AU" sz="2000" dirty="0" smtClean="0">
                <a:latin typeface="+mn-lt"/>
              </a:rPr>
              <a:t>- Carbohydrates are allocated to Leaves, Roots, Wood</a:t>
            </a:r>
            <a:endParaRPr lang="en-AU" sz="2000" dirty="0">
              <a:latin typeface="+mn-lt"/>
            </a:endParaRPr>
          </a:p>
          <a:p>
            <a:pPr marL="457200" indent="-457200"/>
            <a:r>
              <a:rPr lang="en-AU" sz="2000" dirty="0" smtClean="0">
                <a:latin typeface="+mn-lt"/>
              </a:rPr>
              <a:t>- Leaves, roots and wood become litter, debris, soil C</a:t>
            </a:r>
          </a:p>
          <a:p>
            <a:pPr marL="457200" indent="-457200"/>
            <a:r>
              <a:rPr lang="en-AU" sz="2000" dirty="0" smtClean="0">
                <a:latin typeface="+mn-lt"/>
              </a:rPr>
              <a:t>- Organic decomposition and fire remove carbon</a:t>
            </a:r>
            <a:endParaRPr lang="en-AU" sz="2000" dirty="0">
              <a:latin typeface="+mn-lt"/>
            </a:endParaRPr>
          </a:p>
          <a:p>
            <a:pPr marL="457200" indent="-457200"/>
            <a:r>
              <a:rPr lang="en-AU" sz="2000" dirty="0">
                <a:latin typeface="+mn-lt"/>
              </a:rPr>
              <a:t>- </a:t>
            </a:r>
            <a:r>
              <a:rPr lang="en-AU" sz="2000" dirty="0" smtClean="0">
                <a:latin typeface="+mn-lt"/>
              </a:rPr>
              <a:t>Nitrogen is cycled impacting growth and decay</a:t>
            </a:r>
            <a:endParaRPr lang="en-AU" sz="1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304800"/>
            <a:ext cx="8229600" cy="457200"/>
          </a:xfrm>
          <a:prstGeom prst="rect">
            <a:avLst/>
          </a:prstGeom>
          <a:noFill/>
          <a:ln w="9525">
            <a:noFill/>
            <a:miter lim="800000"/>
            <a:headEnd/>
            <a:tailEnd/>
          </a:ln>
        </p:spPr>
        <p:txBody>
          <a:bodyPr>
            <a:spAutoFit/>
          </a:bodyPr>
          <a:lstStyle/>
          <a:p>
            <a:pPr eaLnBrk="0" hangingPunct="0">
              <a:spcBef>
                <a:spcPct val="50000"/>
              </a:spcBef>
            </a:pPr>
            <a:r>
              <a:rPr lang="en-AU" sz="2400" b="1" dirty="0" smtClean="0"/>
              <a:t>Land Surface in the Climate System</a:t>
            </a:r>
            <a:endParaRPr lang="en-AU" sz="2400" b="1" dirty="0"/>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1255455"/>
            <a:ext cx="5867400" cy="5324535"/>
          </a:xfrm>
          <a:prstGeom prst="rect">
            <a:avLst/>
          </a:prstGeom>
          <a:noFill/>
          <a:ln w="9525">
            <a:noFill/>
            <a:miter lim="800000"/>
            <a:headEnd/>
            <a:tailEnd/>
          </a:ln>
        </p:spPr>
        <p:txBody>
          <a:bodyPr>
            <a:spAutoFit/>
          </a:bodyPr>
          <a:lstStyle/>
          <a:p>
            <a:pPr marL="228600" indent="-228600" eaLnBrk="0" hangingPunct="0">
              <a:buAutoNum type="arabicPeriod"/>
            </a:pPr>
            <a:r>
              <a:rPr lang="en-AU" sz="2000" dirty="0" smtClean="0">
                <a:latin typeface="+mn-lt"/>
              </a:rPr>
              <a:t>Changes in Atmospheric CO</a:t>
            </a:r>
            <a:r>
              <a:rPr lang="en-AU" sz="2000" baseline="-25000" dirty="0" smtClean="0">
                <a:latin typeface="+mn-lt"/>
              </a:rPr>
              <a:t>2</a:t>
            </a:r>
            <a:r>
              <a:rPr lang="en-AU" sz="2000" dirty="0" smtClean="0">
                <a:latin typeface="+mn-lt"/>
              </a:rPr>
              <a:t> Impacts:</a:t>
            </a:r>
            <a:br>
              <a:rPr lang="en-AU" sz="2000" dirty="0" smtClean="0">
                <a:latin typeface="+mn-lt"/>
              </a:rPr>
            </a:br>
            <a:r>
              <a:rPr lang="en-AU" sz="2000" dirty="0" smtClean="0">
                <a:latin typeface="+mn-lt"/>
              </a:rPr>
              <a:t>- Photosynthesis rates through carbon availability</a:t>
            </a:r>
            <a:br>
              <a:rPr lang="en-AU" sz="2000" dirty="0" smtClean="0">
                <a:latin typeface="+mn-lt"/>
              </a:rPr>
            </a:br>
            <a:r>
              <a:rPr lang="en-AU" sz="2000" dirty="0" smtClean="0">
                <a:latin typeface="+mn-lt"/>
              </a:rPr>
              <a:t>- Transpiration rates through water use efficiency</a:t>
            </a:r>
            <a:br>
              <a:rPr lang="en-AU" sz="2000" dirty="0" smtClean="0">
                <a:latin typeface="+mn-lt"/>
              </a:rPr>
            </a:br>
            <a:r>
              <a:rPr lang="en-AU" sz="2000" dirty="0" smtClean="0">
                <a:latin typeface="+mn-lt"/>
              </a:rPr>
              <a:t>- Vegetation and air temperature</a:t>
            </a:r>
            <a:br>
              <a:rPr lang="en-AU" sz="2000" dirty="0" smtClean="0">
                <a:latin typeface="+mn-lt"/>
              </a:rPr>
            </a:br>
            <a:r>
              <a:rPr lang="en-AU" sz="2000" dirty="0" smtClean="0">
                <a:latin typeface="+mn-lt"/>
              </a:rPr>
              <a:t>- Rain, snow and evaporative demand through climate change with impacts on soil moisture</a:t>
            </a:r>
            <a:br>
              <a:rPr lang="en-AU" sz="2000" dirty="0" smtClean="0">
                <a:latin typeface="+mn-lt"/>
              </a:rPr>
            </a:br>
            <a:endParaRPr lang="en-AU" sz="2000" dirty="0" smtClean="0">
              <a:latin typeface="+mn-lt"/>
            </a:endParaRPr>
          </a:p>
          <a:p>
            <a:pPr marL="228600" indent="-228600" eaLnBrk="0" hangingPunct="0">
              <a:buAutoNum type="arabicPeriod"/>
            </a:pPr>
            <a:r>
              <a:rPr lang="en-AU" sz="2000" dirty="0" smtClean="0">
                <a:solidFill>
                  <a:schemeClr val="bg1">
                    <a:lumMod val="75000"/>
                  </a:schemeClr>
                </a:solidFill>
                <a:latin typeface="+mn-lt"/>
              </a:rPr>
              <a:t>Changes in Aerosols and Nitrogen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Direct and diffuse shortwave radiation</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Nitrogen available for photosynthesis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Nitrogen available for allocating carbohydrate to plant tissues with feedbacks from canopy growth</a:t>
            </a:r>
            <a:br>
              <a:rPr lang="en-AU" sz="2000" dirty="0" smtClean="0">
                <a:solidFill>
                  <a:schemeClr val="bg1">
                    <a:lumMod val="75000"/>
                  </a:schemeClr>
                </a:solidFill>
                <a:latin typeface="+mn-lt"/>
              </a:rPr>
            </a:br>
            <a:endParaRPr lang="en-AU" sz="2000" dirty="0" smtClean="0">
              <a:solidFill>
                <a:schemeClr val="bg1">
                  <a:lumMod val="75000"/>
                </a:schemeClr>
              </a:solidFill>
              <a:latin typeface="+mn-lt"/>
            </a:endParaRPr>
          </a:p>
          <a:p>
            <a:pPr marL="228600" indent="-228600" eaLnBrk="0" hangingPunct="0">
              <a:buAutoNum type="arabicPeriod"/>
            </a:pPr>
            <a:r>
              <a:rPr lang="en-AU" sz="2000" dirty="0" smtClean="0">
                <a:solidFill>
                  <a:schemeClr val="bg1">
                    <a:lumMod val="75000"/>
                  </a:schemeClr>
                </a:solidFill>
                <a:latin typeface="+mn-lt"/>
              </a:rPr>
              <a:t>Land Use and Land Cover Change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Deforestation/Afforestation and Wood Harvesting</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Agricultural expansion</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Urbanization</a:t>
            </a:r>
            <a:endParaRPr lang="en-AU" sz="2000" dirty="0">
              <a:solidFill>
                <a:schemeClr val="bg1">
                  <a:lumMod val="75000"/>
                </a:schemeClr>
              </a:solidFill>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304800"/>
            <a:ext cx="8229600" cy="830997"/>
          </a:xfrm>
          <a:prstGeom prst="rect">
            <a:avLst/>
          </a:prstGeom>
          <a:noFill/>
          <a:ln w="9525">
            <a:noFill/>
            <a:miter lim="800000"/>
            <a:headEnd/>
            <a:tailEnd/>
          </a:ln>
        </p:spPr>
        <p:txBody>
          <a:bodyPr>
            <a:spAutoFit/>
          </a:bodyPr>
          <a:lstStyle/>
          <a:p>
            <a:pPr eaLnBrk="0" hangingPunct="0">
              <a:spcBef>
                <a:spcPts val="0"/>
              </a:spcBef>
            </a:pPr>
            <a:r>
              <a:rPr lang="en-AU" sz="2400" b="1" dirty="0" smtClean="0"/>
              <a:t>CLM allows us to do Ecosystem </a:t>
            </a:r>
            <a:r>
              <a:rPr lang="en-AU" sz="2400" b="1" dirty="0" err="1" smtClean="0"/>
              <a:t>Modeling</a:t>
            </a:r>
            <a:r>
              <a:rPr lang="en-AU" sz="2400" b="1" dirty="0" smtClean="0"/>
              <a:t/>
            </a:r>
            <a:br>
              <a:rPr lang="en-AU" sz="2400" b="1" dirty="0" smtClean="0"/>
            </a:br>
            <a:r>
              <a:rPr lang="en-AU" sz="2400" b="1" dirty="0" smtClean="0"/>
              <a:t>in a Changing World</a:t>
            </a:r>
            <a:endParaRPr lang="en-AU" sz="2400" b="1" dirty="0"/>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extLst>
      <p:ext uri="{BB962C8B-B14F-4D97-AF65-F5344CB8AC3E}">
        <p14:creationId xmlns:p14="http://schemas.microsoft.com/office/powerpoint/2010/main" val="39818356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1255455"/>
            <a:ext cx="5867400" cy="5324535"/>
          </a:xfrm>
          <a:prstGeom prst="rect">
            <a:avLst/>
          </a:prstGeom>
          <a:noFill/>
          <a:ln w="9525">
            <a:noFill/>
            <a:miter lim="800000"/>
            <a:headEnd/>
            <a:tailEnd/>
          </a:ln>
        </p:spPr>
        <p:txBody>
          <a:bodyPr>
            <a:spAutoFit/>
          </a:bodyPr>
          <a:lstStyle/>
          <a:p>
            <a:pPr marL="228600" indent="-228600" eaLnBrk="0" hangingPunct="0">
              <a:buAutoNum type="arabicPeriod"/>
            </a:pPr>
            <a:r>
              <a:rPr lang="en-AU" sz="2000" dirty="0" smtClean="0">
                <a:solidFill>
                  <a:schemeClr val="bg1">
                    <a:lumMod val="75000"/>
                  </a:schemeClr>
                </a:solidFill>
                <a:latin typeface="+mn-lt"/>
              </a:rPr>
              <a:t>Changes in Atmospheric CO</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Photosynthesis rates through carbon availability</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Transpiration rates through water use efficiency</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Vegetation and air temperature</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Rain, snow and evaporative demand through climate change with impacts on soil moisture</a:t>
            </a:r>
            <a:r>
              <a:rPr lang="en-AU" sz="2000" dirty="0" smtClean="0">
                <a:latin typeface="+mn-lt"/>
              </a:rPr>
              <a:t/>
            </a:r>
            <a:br>
              <a:rPr lang="en-AU" sz="2000" dirty="0" smtClean="0">
                <a:latin typeface="+mn-lt"/>
              </a:rPr>
            </a:br>
            <a:endParaRPr lang="en-AU" sz="2000" dirty="0" smtClean="0">
              <a:latin typeface="+mn-lt"/>
            </a:endParaRPr>
          </a:p>
          <a:p>
            <a:pPr marL="228600" indent="-228600" eaLnBrk="0" hangingPunct="0">
              <a:buAutoNum type="arabicPeriod"/>
            </a:pPr>
            <a:r>
              <a:rPr lang="en-AU" sz="2000" dirty="0" smtClean="0">
                <a:latin typeface="+mn-lt"/>
              </a:rPr>
              <a:t>Changes in Aerosols and Nitrogen Impacts:</a:t>
            </a:r>
            <a:br>
              <a:rPr lang="en-AU" sz="2000" dirty="0" smtClean="0">
                <a:latin typeface="+mn-lt"/>
              </a:rPr>
            </a:br>
            <a:r>
              <a:rPr lang="en-AU" sz="2000" dirty="0" smtClean="0">
                <a:latin typeface="+mn-lt"/>
              </a:rPr>
              <a:t>- Direct and diffuse shortwave radiation</a:t>
            </a:r>
            <a:br>
              <a:rPr lang="en-AU" sz="2000" dirty="0" smtClean="0">
                <a:latin typeface="+mn-lt"/>
              </a:rPr>
            </a:br>
            <a:r>
              <a:rPr lang="en-AU" sz="2000" dirty="0" smtClean="0">
                <a:latin typeface="+mn-lt"/>
              </a:rPr>
              <a:t>- Nitrogen available for photosynthesis</a:t>
            </a:r>
            <a:br>
              <a:rPr lang="en-AU" sz="2000" dirty="0" smtClean="0">
                <a:latin typeface="+mn-lt"/>
              </a:rPr>
            </a:br>
            <a:r>
              <a:rPr lang="en-AU" sz="2000" dirty="0" smtClean="0">
                <a:latin typeface="+mn-lt"/>
              </a:rPr>
              <a:t>- Nitrogen available for allocating carbohydrate to plant tissues with feedbacks from canopy growth</a:t>
            </a:r>
            <a:br>
              <a:rPr lang="en-AU" sz="2000" dirty="0" smtClean="0">
                <a:latin typeface="+mn-lt"/>
              </a:rPr>
            </a:br>
            <a:endParaRPr lang="en-AU" sz="2000" dirty="0" smtClean="0">
              <a:latin typeface="+mn-lt"/>
            </a:endParaRPr>
          </a:p>
          <a:p>
            <a:pPr marL="228600" indent="-228600" eaLnBrk="0" hangingPunct="0">
              <a:buAutoNum type="arabicPeriod"/>
            </a:pPr>
            <a:r>
              <a:rPr lang="en-AU" sz="2000" dirty="0" smtClean="0">
                <a:solidFill>
                  <a:schemeClr val="bg1">
                    <a:lumMod val="75000"/>
                  </a:schemeClr>
                </a:solidFill>
                <a:latin typeface="+mn-lt"/>
              </a:rPr>
              <a:t>Land Use and Land Cover Change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Deforestation/Afforestation and Wood Harvesting</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Agricultural expansion</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Urbanization</a:t>
            </a:r>
            <a:endParaRPr lang="en-AU" sz="2000" dirty="0">
              <a:solidFill>
                <a:schemeClr val="bg1">
                  <a:lumMod val="75000"/>
                </a:schemeClr>
              </a:solidFill>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304800"/>
            <a:ext cx="8229600" cy="830997"/>
          </a:xfrm>
          <a:prstGeom prst="rect">
            <a:avLst/>
          </a:prstGeom>
          <a:noFill/>
          <a:ln w="9525">
            <a:noFill/>
            <a:miter lim="800000"/>
            <a:headEnd/>
            <a:tailEnd/>
          </a:ln>
        </p:spPr>
        <p:txBody>
          <a:bodyPr>
            <a:spAutoFit/>
          </a:bodyPr>
          <a:lstStyle/>
          <a:p>
            <a:pPr eaLnBrk="0" hangingPunct="0">
              <a:spcBef>
                <a:spcPts val="0"/>
              </a:spcBef>
            </a:pPr>
            <a:r>
              <a:rPr lang="en-AU" sz="2400" b="1" dirty="0"/>
              <a:t>CLM allows us to do Ecosystem </a:t>
            </a:r>
            <a:r>
              <a:rPr lang="en-AU" sz="2400" b="1" dirty="0" err="1"/>
              <a:t>Modeling</a:t>
            </a:r>
            <a:r>
              <a:rPr lang="en-AU" sz="2400" b="1" dirty="0"/>
              <a:t/>
            </a:r>
            <a:br>
              <a:rPr lang="en-AU" sz="2400" b="1" dirty="0"/>
            </a:br>
            <a:r>
              <a:rPr lang="en-AU" sz="2400" b="1" dirty="0"/>
              <a:t>in a Changing World</a:t>
            </a:r>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extLst>
      <p:ext uri="{BB962C8B-B14F-4D97-AF65-F5344CB8AC3E}">
        <p14:creationId xmlns:p14="http://schemas.microsoft.com/office/powerpoint/2010/main" val="14020619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1255455"/>
            <a:ext cx="5867400" cy="5324535"/>
          </a:xfrm>
          <a:prstGeom prst="rect">
            <a:avLst/>
          </a:prstGeom>
          <a:noFill/>
          <a:ln w="9525">
            <a:noFill/>
            <a:miter lim="800000"/>
            <a:headEnd/>
            <a:tailEnd/>
          </a:ln>
        </p:spPr>
        <p:txBody>
          <a:bodyPr>
            <a:spAutoFit/>
          </a:bodyPr>
          <a:lstStyle/>
          <a:p>
            <a:pPr marL="228600" indent="-228600" eaLnBrk="0" hangingPunct="0">
              <a:buAutoNum type="arabicPeriod"/>
            </a:pPr>
            <a:r>
              <a:rPr lang="en-AU" sz="2000" dirty="0" smtClean="0">
                <a:solidFill>
                  <a:schemeClr val="bg1">
                    <a:lumMod val="75000"/>
                  </a:schemeClr>
                </a:solidFill>
                <a:latin typeface="+mn-lt"/>
              </a:rPr>
              <a:t>Changes in Atmospheric CO</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Photosynthesis rates through carbon availability</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Transpiration rates through water use efficiency</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Vegetation and air temperature</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Rain, snow and evaporative demand through climate change with impacts on soil moisture</a:t>
            </a:r>
            <a:r>
              <a:rPr lang="en-AU" sz="2000" dirty="0" smtClean="0">
                <a:latin typeface="+mn-lt"/>
              </a:rPr>
              <a:t/>
            </a:r>
            <a:br>
              <a:rPr lang="en-AU" sz="2000" dirty="0" smtClean="0">
                <a:latin typeface="+mn-lt"/>
              </a:rPr>
            </a:br>
            <a:endParaRPr lang="en-AU" sz="2000" dirty="0" smtClean="0">
              <a:latin typeface="+mn-lt"/>
            </a:endParaRPr>
          </a:p>
          <a:p>
            <a:pPr marL="228600" indent="-228600" eaLnBrk="0" hangingPunct="0">
              <a:buAutoNum type="arabicPeriod"/>
            </a:pPr>
            <a:r>
              <a:rPr lang="en-AU" sz="2000" dirty="0" smtClean="0">
                <a:solidFill>
                  <a:schemeClr val="bg1">
                    <a:lumMod val="75000"/>
                  </a:schemeClr>
                </a:solidFill>
                <a:latin typeface="+mn-lt"/>
              </a:rPr>
              <a:t>Changes in Aerosols and Nitrogen Impacts: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Direct and diffuse shortwave radiation</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Nitrogen available for photosynthesis</a:t>
            </a:r>
            <a:br>
              <a:rPr lang="en-AU" sz="2000" dirty="0" smtClean="0">
                <a:solidFill>
                  <a:schemeClr val="bg1">
                    <a:lumMod val="75000"/>
                  </a:schemeClr>
                </a:solidFill>
                <a:latin typeface="+mn-lt"/>
              </a:rPr>
            </a:br>
            <a:r>
              <a:rPr lang="en-AU" sz="2000" dirty="0" smtClean="0">
                <a:solidFill>
                  <a:schemeClr val="bg1">
                    <a:lumMod val="75000"/>
                  </a:schemeClr>
                </a:solidFill>
                <a:latin typeface="+mn-lt"/>
              </a:rPr>
              <a:t>- Nitrogen available for allocating carbohydrate to plant tissues with feedbacks from canopy growth</a:t>
            </a:r>
            <a:r>
              <a:rPr lang="en-AU" sz="2000" dirty="0" smtClean="0">
                <a:latin typeface="+mn-lt"/>
              </a:rPr>
              <a:t/>
            </a:r>
            <a:br>
              <a:rPr lang="en-AU" sz="2000" dirty="0" smtClean="0">
                <a:latin typeface="+mn-lt"/>
              </a:rPr>
            </a:br>
            <a:endParaRPr lang="en-AU" sz="2000" dirty="0" smtClean="0">
              <a:latin typeface="+mn-lt"/>
            </a:endParaRPr>
          </a:p>
          <a:p>
            <a:pPr marL="228600" indent="-228600" eaLnBrk="0" hangingPunct="0">
              <a:buAutoNum type="arabicPeriod"/>
            </a:pPr>
            <a:r>
              <a:rPr lang="en-AU" sz="2000" dirty="0" smtClean="0">
                <a:latin typeface="+mn-lt"/>
              </a:rPr>
              <a:t>Land Use and Land Cover Change Impacts:</a:t>
            </a:r>
            <a:br>
              <a:rPr lang="en-AU" sz="2000" dirty="0" smtClean="0">
                <a:latin typeface="+mn-lt"/>
              </a:rPr>
            </a:br>
            <a:r>
              <a:rPr lang="en-AU" sz="2000" dirty="0" smtClean="0">
                <a:latin typeface="+mn-lt"/>
              </a:rPr>
              <a:t>- Deforestation/Afforestation and Wood Harvesting</a:t>
            </a:r>
            <a:br>
              <a:rPr lang="en-AU" sz="2000" dirty="0" smtClean="0">
                <a:latin typeface="+mn-lt"/>
              </a:rPr>
            </a:br>
            <a:r>
              <a:rPr lang="en-AU" sz="2000" dirty="0" smtClean="0">
                <a:latin typeface="+mn-lt"/>
              </a:rPr>
              <a:t>- Agricultural expansion</a:t>
            </a:r>
            <a:br>
              <a:rPr lang="en-AU" sz="2000" dirty="0" smtClean="0">
                <a:latin typeface="+mn-lt"/>
              </a:rPr>
            </a:br>
            <a:r>
              <a:rPr lang="en-AU" sz="2000" dirty="0" smtClean="0">
                <a:latin typeface="+mn-lt"/>
              </a:rPr>
              <a:t>- Urbanization</a:t>
            </a:r>
            <a:endParaRPr lang="en-AU" sz="2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304800"/>
            <a:ext cx="8229600" cy="830997"/>
          </a:xfrm>
          <a:prstGeom prst="rect">
            <a:avLst/>
          </a:prstGeom>
          <a:noFill/>
          <a:ln w="9525">
            <a:noFill/>
            <a:miter lim="800000"/>
            <a:headEnd/>
            <a:tailEnd/>
          </a:ln>
        </p:spPr>
        <p:txBody>
          <a:bodyPr>
            <a:spAutoFit/>
          </a:bodyPr>
          <a:lstStyle/>
          <a:p>
            <a:pPr eaLnBrk="0" hangingPunct="0">
              <a:spcBef>
                <a:spcPts val="0"/>
              </a:spcBef>
            </a:pPr>
            <a:r>
              <a:rPr lang="en-AU" sz="2400" b="1" dirty="0"/>
              <a:t>CLM allows us to do Ecosystem </a:t>
            </a:r>
            <a:r>
              <a:rPr lang="en-AU" sz="2400" b="1" dirty="0" err="1"/>
              <a:t>Modeling</a:t>
            </a:r>
            <a:r>
              <a:rPr lang="en-AU" sz="2400" b="1" dirty="0"/>
              <a:t/>
            </a:r>
            <a:br>
              <a:rPr lang="en-AU" sz="2400" b="1" dirty="0"/>
            </a:br>
            <a:r>
              <a:rPr lang="en-AU" sz="2400" b="1" dirty="0"/>
              <a:t>in a Changing World</a:t>
            </a:r>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extLst>
      <p:ext uri="{BB962C8B-B14F-4D97-AF65-F5344CB8AC3E}">
        <p14:creationId xmlns:p14="http://schemas.microsoft.com/office/powerpoint/2010/main" val="2875813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1066800"/>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AutoNum type="arabicPeriod"/>
            </a:pPr>
            <a:r>
              <a:rPr lang="en-US" altLang="en-US" sz="2000" dirty="0" smtClean="0"/>
              <a:t>All CMIP5 Earth system models evaluated the impacts on the global carbon cycle from changes in climate, atmospheric CO</a:t>
            </a:r>
            <a:r>
              <a:rPr lang="en-US" altLang="en-US" sz="2000" baseline="-25000" dirty="0" smtClean="0"/>
              <a:t>2</a:t>
            </a:r>
            <a:r>
              <a:rPr lang="en-US" altLang="en-US" sz="2000" dirty="0" smtClean="0"/>
              <a:t> and aerosols due to Fossil Fuel emissions and Land Cover </a:t>
            </a:r>
            <a:r>
              <a:rPr lang="en-US" altLang="en-US" sz="2000" dirty="0"/>
              <a:t>C</a:t>
            </a:r>
            <a:r>
              <a:rPr lang="en-US" altLang="en-US" sz="2000" dirty="0" smtClean="0"/>
              <a:t>hange</a:t>
            </a:r>
            <a:br>
              <a:rPr lang="en-US" altLang="en-US" sz="2000" dirty="0" smtClean="0"/>
            </a:br>
            <a:endParaRPr lang="en-US" altLang="en-US" sz="2000" dirty="0" smtClean="0"/>
          </a:p>
          <a:p>
            <a:r>
              <a:rPr lang="en-US" altLang="en-US" sz="2000" dirty="0" smtClean="0"/>
              <a:t>2. Model simulations were performed for:</a:t>
            </a:r>
          </a:p>
          <a:p>
            <a:r>
              <a:rPr lang="en-US" altLang="en-US" sz="2000" dirty="0"/>
              <a:t>	</a:t>
            </a:r>
            <a:r>
              <a:rPr lang="en-US" altLang="en-US" sz="2000" dirty="0" smtClean="0"/>
              <a:t>- 1850 </a:t>
            </a:r>
            <a:r>
              <a:rPr lang="en-US" altLang="en-US" sz="2000" dirty="0"/>
              <a:t>– 2005 </a:t>
            </a:r>
            <a:r>
              <a:rPr lang="en-US" altLang="en-US" sz="2000" dirty="0" smtClean="0"/>
              <a:t>for the Historical period</a:t>
            </a:r>
            <a:endParaRPr lang="en-US" altLang="en-US" sz="2000" dirty="0"/>
          </a:p>
          <a:p>
            <a:r>
              <a:rPr lang="en-US" altLang="en-US" sz="2000" dirty="0"/>
              <a:t>    </a:t>
            </a:r>
            <a:r>
              <a:rPr lang="en-US" altLang="en-US" sz="2000" dirty="0" smtClean="0"/>
              <a:t>	- 2006 – 2100 Representative </a:t>
            </a:r>
            <a:r>
              <a:rPr lang="en-US" altLang="en-US" sz="2000" dirty="0"/>
              <a:t>Concentration </a:t>
            </a:r>
            <a:r>
              <a:rPr lang="en-US" altLang="en-US" sz="2000" dirty="0" smtClean="0"/>
              <a:t>Pathways </a:t>
            </a:r>
            <a:r>
              <a:rPr lang="en-US" altLang="en-US" sz="2000" dirty="0"/>
              <a:t>(</a:t>
            </a:r>
            <a:r>
              <a:rPr lang="en-US" altLang="en-US" sz="2000" dirty="0" smtClean="0"/>
              <a:t>RCPs)</a:t>
            </a:r>
            <a:endParaRPr lang="en-US" altLang="en-US" sz="2000" dirty="0"/>
          </a:p>
          <a:p>
            <a:endParaRPr lang="en-US" altLang="en-US" sz="2000" dirty="0"/>
          </a:p>
          <a:p>
            <a:pPr eaLnBrk="1" hangingPunct="1"/>
            <a:r>
              <a:rPr lang="en-US" altLang="en-US" sz="2000" dirty="0" smtClean="0"/>
              <a:t>3.</a:t>
            </a:r>
            <a:r>
              <a:rPr lang="en-US" altLang="en-US" dirty="0" smtClean="0"/>
              <a:t> </a:t>
            </a:r>
            <a:r>
              <a:rPr lang="en-US" altLang="en-US" sz="2000" dirty="0"/>
              <a:t>For each Historical and RCP period land use and land cover change</a:t>
            </a:r>
          </a:p>
          <a:p>
            <a:pPr eaLnBrk="1" hangingPunct="1"/>
            <a:r>
              <a:rPr lang="en-US" altLang="en-US" sz="2000" dirty="0"/>
              <a:t>    are described through annual changes in four basic land units:</a:t>
            </a:r>
            <a:br>
              <a:rPr lang="en-US" altLang="en-US" sz="2000" dirty="0"/>
            </a:br>
            <a:endParaRPr lang="en-US" altLang="en-US" sz="2000" dirty="0"/>
          </a:p>
          <a:p>
            <a:pPr eaLnBrk="1" hangingPunct="1"/>
            <a:r>
              <a:rPr lang="en-US" altLang="en-US" sz="2000" dirty="0"/>
              <a:t>	- Primary Vegetation (Prior to Human Disturbance)</a:t>
            </a:r>
          </a:p>
          <a:p>
            <a:pPr eaLnBrk="1" hangingPunct="1"/>
            <a:r>
              <a:rPr lang="en-US" altLang="en-US" sz="2000" dirty="0"/>
              <a:t>	- Secondary Vegetation (Disturbed then abandoned or managed)</a:t>
            </a:r>
          </a:p>
          <a:p>
            <a:pPr eaLnBrk="1" hangingPunct="1"/>
            <a:r>
              <a:rPr lang="en-US" altLang="en-US" sz="2000" dirty="0"/>
              <a:t>	- Cropping</a:t>
            </a:r>
          </a:p>
          <a:p>
            <a:pPr eaLnBrk="1" hangingPunct="1"/>
            <a:r>
              <a:rPr lang="en-US" altLang="en-US" sz="2000" dirty="0"/>
              <a:t>	- Pasture (Grazing Lands) </a:t>
            </a:r>
            <a:br>
              <a:rPr lang="en-US" altLang="en-US" sz="2000" dirty="0"/>
            </a:br>
            <a:endParaRPr lang="en-US" altLang="en-US" sz="2000" dirty="0"/>
          </a:p>
          <a:p>
            <a:pPr eaLnBrk="1" hangingPunct="1"/>
            <a:r>
              <a:rPr lang="en-US" altLang="en-US" sz="2000" dirty="0" smtClean="0"/>
              <a:t>4. </a:t>
            </a:r>
            <a:r>
              <a:rPr lang="en-US" altLang="en-US" sz="2000" dirty="0"/>
              <a:t>Harvesting of biomass is also prescribed for both primary and</a:t>
            </a:r>
          </a:p>
          <a:p>
            <a:pPr eaLnBrk="1" hangingPunct="1"/>
            <a:r>
              <a:rPr lang="en-US" altLang="en-US" sz="2000" dirty="0"/>
              <a:t>    secondary vegetation land </a:t>
            </a:r>
            <a:r>
              <a:rPr lang="en-US" altLang="en-US" sz="2000" dirty="0" smtClean="0"/>
              <a:t>units</a:t>
            </a:r>
            <a:endParaRPr lang="en-US" altLang="en-US" sz="2000" dirty="0"/>
          </a:p>
        </p:txBody>
      </p:sp>
      <p:sp>
        <p:nvSpPr>
          <p:cNvPr id="7171" name="Text Box 3"/>
          <p:cNvSpPr txBox="1">
            <a:spLocks noChangeArrowheads="1"/>
          </p:cNvSpPr>
          <p:nvPr/>
        </p:nvSpPr>
        <p:spPr bwMode="auto">
          <a:xfrm>
            <a:off x="152400" y="7620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AU" altLang="en-US" sz="2400" b="1" dirty="0" smtClean="0"/>
              <a:t>Ecosystem </a:t>
            </a:r>
            <a:r>
              <a:rPr lang="en-AU" altLang="en-US" sz="2400" b="1" dirty="0" err="1" smtClean="0"/>
              <a:t>Modeling</a:t>
            </a:r>
            <a:r>
              <a:rPr lang="en-AU" altLang="en-US" sz="2400" b="1" dirty="0" smtClean="0"/>
              <a:t> in the Coupled Model </a:t>
            </a:r>
            <a:r>
              <a:rPr lang="en-AU" altLang="en-US" sz="2400" b="1" dirty="0" err="1" smtClean="0"/>
              <a:t>Intercomparison</a:t>
            </a:r>
            <a:r>
              <a:rPr lang="en-AU" altLang="en-US" sz="2400" b="1" dirty="0" smtClean="0"/>
              <a:t> Project (CMIP5) – CESM </a:t>
            </a:r>
            <a:r>
              <a:rPr lang="en-AU" altLang="en-US" sz="2400" b="1" dirty="0" err="1" smtClean="0"/>
              <a:t>modeling</a:t>
            </a:r>
            <a:r>
              <a:rPr lang="en-AU" altLang="en-US" sz="2400" b="1" dirty="0" smtClean="0"/>
              <a:t> for IPCC AR5</a:t>
            </a:r>
            <a:endParaRPr lang="en-AU" altLang="en-US" sz="2400" b="1" dirty="0"/>
          </a:p>
        </p:txBody>
      </p:sp>
      <p:sp>
        <p:nvSpPr>
          <p:cNvPr id="7172" name="Rectangle 4"/>
          <p:cNvSpPr>
            <a:spLocks noChangeArrowheads="1"/>
          </p:cNvSpPr>
          <p:nvPr/>
        </p:nvSpPr>
        <p:spPr bwMode="auto">
          <a:xfrm>
            <a:off x="1752600" y="1066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173" name="Rectangle 5"/>
          <p:cNvSpPr>
            <a:spLocks noGrp="1"/>
          </p:cNvSpPr>
          <p:nvPr>
            <p:ph type="title"/>
          </p:nvPr>
        </p:nvSpPr>
        <p:spPr>
          <a:xfrm>
            <a:off x="457200" y="6705600"/>
            <a:ext cx="8229600" cy="152400"/>
          </a:xfrm>
        </p:spPr>
        <p:txBody>
          <a:bodyPr/>
          <a:lstStyle/>
          <a:p>
            <a:pPr algn="l" eaLnBrk="1" hangingPunct="1"/>
            <a:r>
              <a:rPr lang="en-US" altLang="en-US" sz="900" smtClean="0">
                <a:solidFill>
                  <a:schemeClr val="bg1"/>
                </a:solidFill>
              </a:rPr>
              <a:t>Slide 2 - Outline</a:t>
            </a:r>
          </a:p>
        </p:txBody>
      </p:sp>
    </p:spTree>
    <p:extLst>
      <p:ext uri="{BB962C8B-B14F-4D97-AF65-F5344CB8AC3E}">
        <p14:creationId xmlns:p14="http://schemas.microsoft.com/office/powerpoint/2010/main" val="1642846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3" cstate="print"/>
          <a:srcRect/>
          <a:stretch>
            <a:fillRect/>
          </a:stretch>
        </p:blipFill>
        <p:spPr bwMode="auto">
          <a:xfrm>
            <a:off x="-47624" y="6450857"/>
            <a:ext cx="3713333" cy="380000"/>
          </a:xfrm>
          <a:prstGeom prst="rect">
            <a:avLst/>
          </a:prstGeom>
          <a:noFill/>
          <a:ln w="9525">
            <a:noFill/>
            <a:miter lim="800000"/>
            <a:headEnd/>
            <a:tailEnd/>
          </a:ln>
        </p:spPr>
      </p:pic>
      <p:pic>
        <p:nvPicPr>
          <p:cNvPr id="6" name="Picture 13"/>
          <p:cNvPicPr>
            <a:picLocks noChangeAspect="1" noChangeArrowheads="1"/>
          </p:cNvPicPr>
          <p:nvPr/>
        </p:nvPicPr>
        <p:blipFill>
          <a:blip r:embed="rId4" cstate="print"/>
          <a:srcRect/>
          <a:stretch>
            <a:fillRect/>
          </a:stretch>
        </p:blipFill>
        <p:spPr bwMode="auto">
          <a:xfrm>
            <a:off x="1" y="4363666"/>
            <a:ext cx="3673333" cy="2113334"/>
          </a:xfrm>
          <a:prstGeom prst="rect">
            <a:avLst/>
          </a:prstGeom>
          <a:noFill/>
          <a:ln w="9525">
            <a:noFill/>
            <a:miter lim="800000"/>
            <a:headEnd/>
            <a:tailEnd/>
          </a:ln>
        </p:spPr>
      </p:pic>
      <p:sp>
        <p:nvSpPr>
          <p:cNvPr id="84994" name="Text Box 2"/>
          <p:cNvSpPr txBox="1">
            <a:spLocks noChangeArrowheads="1"/>
          </p:cNvSpPr>
          <p:nvPr/>
        </p:nvSpPr>
        <p:spPr bwMode="auto">
          <a:xfrm>
            <a:off x="152400" y="762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AU" altLang="en-US" sz="2400" b="1" dirty="0" smtClean="0"/>
              <a:t>Ecosystems in CMIP5 </a:t>
            </a:r>
            <a:r>
              <a:rPr lang="en-AU" altLang="en-US" sz="2400" b="1" dirty="0"/>
              <a:t>Historical and </a:t>
            </a:r>
            <a:r>
              <a:rPr lang="en-AU" altLang="en-US" sz="2400" b="1" dirty="0" smtClean="0"/>
              <a:t>RCP CO</a:t>
            </a:r>
            <a:r>
              <a:rPr lang="en-AU" altLang="en-US" sz="2400" b="1" baseline="-25000" dirty="0" smtClean="0"/>
              <a:t>2</a:t>
            </a:r>
            <a:r>
              <a:rPr lang="en-AU" altLang="en-US" sz="2400" b="1" dirty="0" smtClean="0"/>
              <a:t> and LULCC </a:t>
            </a:r>
            <a:endParaRPr lang="en-AU" altLang="en-US" sz="24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523" y="533400"/>
            <a:ext cx="5410477" cy="6190477"/>
          </a:xfrm>
          <a:prstGeom prst="rect">
            <a:avLst/>
          </a:prstGeom>
        </p:spPr>
      </p:pic>
      <p:sp>
        <p:nvSpPr>
          <p:cNvPr id="4" name="Text Box 2"/>
          <p:cNvSpPr txBox="1">
            <a:spLocks noChangeArrowheads="1"/>
          </p:cNvSpPr>
          <p:nvPr/>
        </p:nvSpPr>
        <p:spPr bwMode="auto">
          <a:xfrm>
            <a:off x="0" y="609600"/>
            <a:ext cx="3886200" cy="2308324"/>
          </a:xfrm>
          <a:prstGeom prst="rect">
            <a:avLst/>
          </a:prstGeom>
          <a:noFill/>
          <a:ln w="9525">
            <a:noFill/>
            <a:miter lim="800000"/>
            <a:headEnd/>
            <a:tailEnd/>
          </a:ln>
        </p:spPr>
        <p:txBody>
          <a:bodyPr wrap="square">
            <a:spAutoFit/>
          </a:bodyPr>
          <a:lstStyle/>
          <a:p>
            <a:pPr marL="228600" indent="-228600" eaLnBrk="0" hangingPunct="0">
              <a:buAutoNum type="arabicPeriod"/>
            </a:pPr>
            <a:r>
              <a:rPr lang="en-AU" sz="1600" dirty="0" smtClean="0">
                <a:latin typeface="+mn-lt"/>
              </a:rPr>
              <a:t>Changes in Atmospheric CO</a:t>
            </a:r>
            <a:r>
              <a:rPr lang="en-AU" sz="1600" baseline="-25000" dirty="0" smtClean="0">
                <a:latin typeface="+mn-lt"/>
              </a:rPr>
              <a:t>2</a:t>
            </a:r>
            <a:r>
              <a:rPr lang="en-AU" sz="1600" dirty="0" smtClean="0">
                <a:latin typeface="+mn-lt"/>
              </a:rPr>
              <a:t>:</a:t>
            </a:r>
            <a:br>
              <a:rPr lang="en-AU" sz="1600" dirty="0" smtClean="0">
                <a:latin typeface="+mn-lt"/>
              </a:rPr>
            </a:br>
            <a:r>
              <a:rPr lang="en-AU" sz="1600" dirty="0" smtClean="0">
                <a:latin typeface="+mn-lt"/>
              </a:rPr>
              <a:t>- Historical (1850 – 2005): 285 – 379ppm </a:t>
            </a:r>
            <a:br>
              <a:rPr lang="en-AU" sz="1600" dirty="0" smtClean="0">
                <a:latin typeface="+mn-lt"/>
              </a:rPr>
            </a:br>
            <a:r>
              <a:rPr lang="en-AU" sz="1600" dirty="0" smtClean="0">
                <a:latin typeface="+mn-lt"/>
              </a:rPr>
              <a:t>- RCP 4.5 (2006 – 2100): 380 – 538ppm</a:t>
            </a:r>
            <a:br>
              <a:rPr lang="en-AU" sz="1600" dirty="0" smtClean="0">
                <a:latin typeface="+mn-lt"/>
              </a:rPr>
            </a:br>
            <a:r>
              <a:rPr lang="en-AU" sz="1600" dirty="0" smtClean="0">
                <a:latin typeface="+mn-lt"/>
              </a:rPr>
              <a:t>- RCP 8.5 (2006 – 2100): 380 – 936ppm</a:t>
            </a:r>
            <a:br>
              <a:rPr lang="en-AU" sz="1600" dirty="0" smtClean="0">
                <a:latin typeface="+mn-lt"/>
              </a:rPr>
            </a:br>
            <a:endParaRPr lang="en-AU" sz="1600" dirty="0" smtClean="0">
              <a:latin typeface="+mn-lt"/>
            </a:endParaRPr>
          </a:p>
          <a:p>
            <a:pPr marL="228600" indent="-228600" eaLnBrk="0" hangingPunct="0">
              <a:buAutoNum type="arabicPeriod"/>
            </a:pPr>
            <a:r>
              <a:rPr lang="en-AU" sz="1600" dirty="0" smtClean="0">
                <a:latin typeface="+mn-lt"/>
              </a:rPr>
              <a:t>Land Use and Land Cover Change:</a:t>
            </a:r>
            <a:br>
              <a:rPr lang="en-AU" sz="1600" dirty="0" smtClean="0">
                <a:latin typeface="+mn-lt"/>
              </a:rPr>
            </a:br>
            <a:r>
              <a:rPr lang="en-AU" sz="1600" dirty="0" smtClean="0">
                <a:latin typeface="+mn-lt"/>
              </a:rPr>
              <a:t>- </a:t>
            </a:r>
            <a:r>
              <a:rPr lang="en-AU" sz="1600" dirty="0" err="1" smtClean="0">
                <a:latin typeface="+mn-lt"/>
              </a:rPr>
              <a:t>Hist</a:t>
            </a:r>
            <a:r>
              <a:rPr lang="en-AU" sz="1600" dirty="0" smtClean="0">
                <a:latin typeface="+mn-lt"/>
              </a:rPr>
              <a:t>: Crop +9.8 ; Tree -5.5 10</a:t>
            </a:r>
            <a:r>
              <a:rPr lang="en-AU" sz="1600" baseline="30000" dirty="0" smtClean="0">
                <a:latin typeface="+mn-lt"/>
              </a:rPr>
              <a:t>6</a:t>
            </a:r>
            <a:r>
              <a:rPr lang="en-AU" sz="1600" dirty="0" smtClean="0">
                <a:latin typeface="+mn-lt"/>
              </a:rPr>
              <a:t> km</a:t>
            </a:r>
            <a:r>
              <a:rPr lang="en-AU" sz="1600" baseline="30000" dirty="0" smtClean="0">
                <a:latin typeface="+mn-lt"/>
              </a:rPr>
              <a:t>2</a:t>
            </a:r>
            <a:r>
              <a:rPr lang="en-AU" sz="1600" dirty="0" smtClean="0">
                <a:latin typeface="+mn-lt"/>
              </a:rPr>
              <a:t/>
            </a:r>
            <a:br>
              <a:rPr lang="en-AU" sz="1600" dirty="0" smtClean="0">
                <a:latin typeface="+mn-lt"/>
              </a:rPr>
            </a:br>
            <a:r>
              <a:rPr lang="en-AU" sz="1600" dirty="0" smtClean="0">
                <a:latin typeface="+mn-lt"/>
              </a:rPr>
              <a:t>- RCP 4.5: </a:t>
            </a:r>
            <a:r>
              <a:rPr lang="en-AU" sz="1600" dirty="0">
                <a:latin typeface="+mn-lt"/>
              </a:rPr>
              <a:t>Crop </a:t>
            </a:r>
            <a:r>
              <a:rPr lang="en-AU" sz="1600" dirty="0" smtClean="0">
                <a:latin typeface="+mn-lt"/>
              </a:rPr>
              <a:t>-4.2 </a:t>
            </a:r>
            <a:r>
              <a:rPr lang="en-AU" sz="1600" dirty="0">
                <a:latin typeface="+mn-lt"/>
              </a:rPr>
              <a:t>; Tree </a:t>
            </a:r>
            <a:r>
              <a:rPr lang="en-AU" sz="1600" dirty="0" smtClean="0">
                <a:latin typeface="+mn-lt"/>
              </a:rPr>
              <a:t>+3.0 10</a:t>
            </a:r>
            <a:r>
              <a:rPr lang="en-AU" sz="1600" baseline="30000" dirty="0" smtClean="0">
                <a:latin typeface="+mn-lt"/>
              </a:rPr>
              <a:t>6</a:t>
            </a:r>
            <a:r>
              <a:rPr lang="en-AU" sz="1600" dirty="0" smtClean="0">
                <a:latin typeface="+mn-lt"/>
              </a:rPr>
              <a:t> </a:t>
            </a:r>
            <a:r>
              <a:rPr lang="en-AU" sz="1600" dirty="0">
                <a:latin typeface="+mn-lt"/>
              </a:rPr>
              <a:t>km</a:t>
            </a:r>
            <a:r>
              <a:rPr lang="en-AU" sz="1600" baseline="30000" dirty="0">
                <a:latin typeface="+mn-lt"/>
              </a:rPr>
              <a:t>2</a:t>
            </a:r>
            <a:r>
              <a:rPr lang="en-AU" sz="1600" dirty="0" smtClean="0">
                <a:latin typeface="+mn-lt"/>
              </a:rPr>
              <a:t/>
            </a:r>
            <a:br>
              <a:rPr lang="en-AU" sz="1600" dirty="0" smtClean="0">
                <a:latin typeface="+mn-lt"/>
              </a:rPr>
            </a:br>
            <a:r>
              <a:rPr lang="en-AU" sz="1600" dirty="0" smtClean="0">
                <a:latin typeface="+mn-lt"/>
              </a:rPr>
              <a:t>- RCP 8.5:</a:t>
            </a:r>
            <a:r>
              <a:rPr lang="en-AU" sz="1600" dirty="0">
                <a:latin typeface="+mn-lt"/>
              </a:rPr>
              <a:t> Crop </a:t>
            </a:r>
            <a:r>
              <a:rPr lang="en-AU" sz="1600" dirty="0" smtClean="0">
                <a:latin typeface="+mn-lt"/>
              </a:rPr>
              <a:t>+2.8 </a:t>
            </a:r>
            <a:r>
              <a:rPr lang="en-AU" sz="1600" dirty="0">
                <a:latin typeface="+mn-lt"/>
              </a:rPr>
              <a:t>; Tree </a:t>
            </a:r>
            <a:r>
              <a:rPr lang="en-AU" sz="1600" dirty="0" smtClean="0">
                <a:latin typeface="+mn-lt"/>
              </a:rPr>
              <a:t>-3.5 10</a:t>
            </a:r>
            <a:r>
              <a:rPr lang="en-AU" sz="1600" baseline="30000" dirty="0" smtClean="0">
                <a:latin typeface="+mn-lt"/>
              </a:rPr>
              <a:t>6</a:t>
            </a:r>
            <a:r>
              <a:rPr lang="en-AU" sz="1600" dirty="0" smtClean="0">
                <a:latin typeface="+mn-lt"/>
              </a:rPr>
              <a:t> km</a:t>
            </a:r>
            <a:r>
              <a:rPr lang="en-AU" sz="1600" baseline="30000" dirty="0" smtClean="0">
                <a:latin typeface="+mn-lt"/>
              </a:rPr>
              <a:t>2</a:t>
            </a:r>
            <a:endParaRPr lang="en-AU" sz="1600" dirty="0">
              <a:latin typeface="+mn-lt"/>
            </a:endParaRPr>
          </a:p>
        </p:txBody>
      </p:sp>
    </p:spTree>
    <p:extLst>
      <p:ext uri="{BB962C8B-B14F-4D97-AF65-F5344CB8AC3E}">
        <p14:creationId xmlns:p14="http://schemas.microsoft.com/office/powerpoint/2010/main" val="4009535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152400" y="147935"/>
            <a:ext cx="8839200" cy="461665"/>
          </a:xfrm>
          <a:prstGeom prst="rect">
            <a:avLst/>
          </a:prstGeom>
          <a:noFill/>
          <a:ln w="9525">
            <a:noFill/>
            <a:miter lim="800000"/>
            <a:headEnd/>
            <a:tailEnd/>
          </a:ln>
        </p:spPr>
        <p:txBody>
          <a:bodyPr wrap="square">
            <a:spAutoFit/>
          </a:bodyPr>
          <a:lstStyle/>
          <a:p>
            <a:pPr eaLnBrk="0" hangingPunct="0">
              <a:spcBef>
                <a:spcPts val="0"/>
              </a:spcBef>
            </a:pPr>
            <a:r>
              <a:rPr lang="en-AU" sz="2400" b="1" dirty="0" smtClean="0"/>
              <a:t>Atmospheric CO</a:t>
            </a:r>
            <a:r>
              <a:rPr lang="en-AU" sz="2400" b="1" baseline="-25000" dirty="0" smtClean="0"/>
              <a:t>2</a:t>
            </a:r>
            <a:r>
              <a:rPr lang="en-AU" sz="2400" b="1" dirty="0" smtClean="0"/>
              <a:t> Ecosystem Changes: NPP – No Land Use</a:t>
            </a:r>
            <a:endParaRPr lang="en-AU" sz="2400" b="1" dirty="0"/>
          </a:p>
        </p:txBody>
      </p:sp>
      <p:sp>
        <p:nvSpPr>
          <p:cNvPr id="4" name="Rectangle 3"/>
          <p:cNvSpPr/>
          <p:nvPr/>
        </p:nvSpPr>
        <p:spPr>
          <a:xfrm>
            <a:off x="76200" y="838200"/>
            <a:ext cx="3048000" cy="5262979"/>
          </a:xfrm>
          <a:prstGeom prst="rect">
            <a:avLst/>
          </a:prstGeom>
        </p:spPr>
        <p:txBody>
          <a:bodyPr wrap="square">
            <a:spAutoFit/>
          </a:bodyPr>
          <a:lstStyle/>
          <a:p>
            <a:pPr eaLnBrk="0" hangingPunct="0"/>
            <a:r>
              <a:rPr lang="en-AU" sz="1600" dirty="0"/>
              <a:t>Changes in Atmospheric CO</a:t>
            </a:r>
            <a:r>
              <a:rPr lang="en-AU" sz="1600" baseline="-25000" dirty="0"/>
              <a:t>2</a:t>
            </a:r>
            <a:r>
              <a:rPr lang="en-AU" sz="1600" dirty="0"/>
              <a:t> </a:t>
            </a:r>
            <a:r>
              <a:rPr lang="en-AU" sz="1600" dirty="0" smtClean="0"/>
              <a:t/>
            </a:r>
            <a:br>
              <a:rPr lang="en-AU" sz="1600" dirty="0" smtClean="0"/>
            </a:br>
            <a:r>
              <a:rPr lang="en-AU" sz="1600" dirty="0" smtClean="0"/>
              <a:t>and climate impacts on Ecosystem </a:t>
            </a:r>
            <a:r>
              <a:rPr lang="en-AU" sz="1600" dirty="0" smtClean="0"/>
              <a:t>Carbon:</a:t>
            </a:r>
            <a:br>
              <a:rPr lang="en-AU" sz="1600" dirty="0" smtClean="0"/>
            </a:br>
            <a:endParaRPr lang="en-AU" sz="1600" dirty="0" smtClean="0"/>
          </a:p>
          <a:p>
            <a:pPr eaLnBrk="0" hangingPunct="0"/>
            <a:r>
              <a:rPr lang="en-AU" sz="1600" dirty="0" smtClean="0"/>
              <a:t>- Net </a:t>
            </a:r>
            <a:r>
              <a:rPr lang="en-AU" sz="1600" dirty="0"/>
              <a:t>Primary Productivity</a:t>
            </a:r>
            <a:br>
              <a:rPr lang="en-AU" sz="1600" dirty="0"/>
            </a:br>
            <a:r>
              <a:rPr lang="en-AU" sz="1600" dirty="0"/>
              <a:t>NPP = Photosynthesis – Growth and Maintenance </a:t>
            </a:r>
            <a:r>
              <a:rPr lang="en-AU" sz="1600" dirty="0" smtClean="0"/>
              <a:t>Respiration</a:t>
            </a:r>
          </a:p>
          <a:p>
            <a:pPr eaLnBrk="0" hangingPunct="0"/>
            <a:r>
              <a:rPr lang="en-AU" sz="1600" dirty="0"/>
              <a:t/>
            </a:r>
            <a:br>
              <a:rPr lang="en-AU" sz="1600" dirty="0"/>
            </a:br>
            <a:r>
              <a:rPr lang="en-AU" sz="1600" dirty="0"/>
              <a:t>- Photosynthesis rates </a:t>
            </a:r>
            <a:r>
              <a:rPr lang="en-AU" sz="1600" dirty="0" smtClean="0"/>
              <a:t>change</a:t>
            </a:r>
            <a:br>
              <a:rPr lang="en-AU" sz="1600" dirty="0" smtClean="0"/>
            </a:br>
            <a:r>
              <a:rPr lang="en-AU" sz="1600" dirty="0" smtClean="0"/>
              <a:t>through </a:t>
            </a:r>
            <a:r>
              <a:rPr lang="en-AU" sz="1600" dirty="0"/>
              <a:t>carbon </a:t>
            </a:r>
            <a:r>
              <a:rPr lang="en-AU" sz="1600" dirty="0" smtClean="0"/>
              <a:t>availability</a:t>
            </a:r>
            <a:br>
              <a:rPr lang="en-AU" sz="1600" dirty="0" smtClean="0"/>
            </a:br>
            <a:r>
              <a:rPr lang="en-AU" sz="1600" dirty="0"/>
              <a:t/>
            </a:r>
            <a:br>
              <a:rPr lang="en-AU" sz="1600" dirty="0"/>
            </a:br>
            <a:r>
              <a:rPr lang="en-AU" sz="1600" dirty="0"/>
              <a:t>- Transpiration rates </a:t>
            </a:r>
            <a:r>
              <a:rPr lang="en-AU" sz="1600" dirty="0" smtClean="0"/>
              <a:t>change through water </a:t>
            </a:r>
            <a:r>
              <a:rPr lang="en-AU" sz="1600" dirty="0"/>
              <a:t>use </a:t>
            </a:r>
            <a:r>
              <a:rPr lang="en-AU" sz="1600" dirty="0" smtClean="0"/>
              <a:t>efficiency</a:t>
            </a:r>
            <a:br>
              <a:rPr lang="en-AU" sz="1600" dirty="0" smtClean="0"/>
            </a:br>
            <a:r>
              <a:rPr lang="en-AU" sz="1600" dirty="0"/>
              <a:t/>
            </a:r>
            <a:br>
              <a:rPr lang="en-AU" sz="1600" dirty="0"/>
            </a:br>
            <a:r>
              <a:rPr lang="en-AU" sz="1600" dirty="0"/>
              <a:t>- </a:t>
            </a:r>
            <a:r>
              <a:rPr lang="en-AU" sz="1600" dirty="0" smtClean="0"/>
              <a:t>Temperature, rain</a:t>
            </a:r>
            <a:r>
              <a:rPr lang="en-AU" sz="1600" dirty="0"/>
              <a:t>, snow and </a:t>
            </a:r>
            <a:endParaRPr lang="en-AU" sz="1600" dirty="0" smtClean="0"/>
          </a:p>
          <a:p>
            <a:pPr eaLnBrk="0" hangingPunct="0"/>
            <a:r>
              <a:rPr lang="en-AU" sz="1600" dirty="0" smtClean="0"/>
              <a:t>evaporative </a:t>
            </a:r>
            <a:r>
              <a:rPr lang="en-AU" sz="1600" dirty="0"/>
              <a:t>demand </a:t>
            </a:r>
            <a:r>
              <a:rPr lang="en-AU" sz="1600" dirty="0" smtClean="0"/>
              <a:t>change through climate with impacts </a:t>
            </a:r>
            <a:br>
              <a:rPr lang="en-AU" sz="1600" dirty="0" smtClean="0"/>
            </a:br>
            <a:r>
              <a:rPr lang="en-AU" sz="1600" dirty="0" smtClean="0"/>
              <a:t>on </a:t>
            </a:r>
            <a:r>
              <a:rPr lang="en-AU" sz="1600" dirty="0"/>
              <a:t>soil </a:t>
            </a:r>
            <a:r>
              <a:rPr lang="en-AU" sz="1600" dirty="0" smtClean="0"/>
              <a:t>moisture</a:t>
            </a:r>
            <a:br>
              <a:rPr lang="en-AU" sz="1600" dirty="0" smtClean="0"/>
            </a:br>
            <a:endParaRPr lang="en-AU" sz="1600" dirty="0" smtClean="0"/>
          </a:p>
          <a:p>
            <a:pPr eaLnBrk="0" hangingPunct="0"/>
            <a:r>
              <a:rPr lang="en-AU" sz="1600" dirty="0" smtClean="0"/>
              <a:t>- 1 </a:t>
            </a:r>
            <a:r>
              <a:rPr lang="en-AU" sz="1600" dirty="0" err="1" smtClean="0"/>
              <a:t>PgC</a:t>
            </a:r>
            <a:r>
              <a:rPr lang="en-AU" sz="1600" dirty="0" smtClean="0"/>
              <a:t> = 10</a:t>
            </a:r>
            <a:r>
              <a:rPr lang="en-AU" sz="1600" baseline="30000" dirty="0" smtClean="0"/>
              <a:t>15</a:t>
            </a:r>
            <a:r>
              <a:rPr lang="en-AU" sz="1600" dirty="0" smtClean="0"/>
              <a:t> </a:t>
            </a:r>
            <a:r>
              <a:rPr lang="en-AU" sz="1600" dirty="0" err="1" smtClean="0"/>
              <a:t>gC</a:t>
            </a:r>
            <a:r>
              <a:rPr lang="en-AU" sz="1600" dirty="0" smtClean="0"/>
              <a:t> = 1 </a:t>
            </a:r>
            <a:r>
              <a:rPr lang="en-AU" sz="1600" dirty="0" err="1" smtClean="0"/>
              <a:t>GtC</a:t>
            </a:r>
            <a:endParaRPr lang="en-AU"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152" y="809952"/>
            <a:ext cx="5819048" cy="5238096"/>
          </a:xfrm>
          <a:prstGeom prst="rect">
            <a:avLst/>
          </a:prstGeom>
        </p:spPr>
      </p:pic>
    </p:spTree>
    <p:extLst>
      <p:ext uri="{BB962C8B-B14F-4D97-AF65-F5344CB8AC3E}">
        <p14:creationId xmlns:p14="http://schemas.microsoft.com/office/powerpoint/2010/main" val="41496983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85" y="672200"/>
            <a:ext cx="2785715" cy="169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23" y="6086562"/>
            <a:ext cx="5990477" cy="695238"/>
          </a:xfrm>
          <a:prstGeom prst="rect">
            <a:avLst/>
          </a:prstGeom>
        </p:spPr>
      </p:pic>
      <p:sp>
        <p:nvSpPr>
          <p:cNvPr id="3074" name="Text Box 2"/>
          <p:cNvSpPr txBox="1">
            <a:spLocks noChangeArrowheads="1"/>
          </p:cNvSpPr>
          <p:nvPr/>
        </p:nvSpPr>
        <p:spPr bwMode="auto">
          <a:xfrm>
            <a:off x="152400" y="777419"/>
            <a:ext cx="6553200" cy="4555093"/>
          </a:xfrm>
          <a:prstGeom prst="rect">
            <a:avLst/>
          </a:prstGeom>
          <a:noFill/>
          <a:ln w="9525">
            <a:noFill/>
            <a:miter lim="800000"/>
            <a:headEnd/>
            <a:tailEnd/>
          </a:ln>
        </p:spPr>
        <p:txBody>
          <a:bodyPr wrap="square">
            <a:spAutoFit/>
          </a:bodyPr>
          <a:lstStyle/>
          <a:p>
            <a:pPr eaLnBrk="0" hangingPunct="0"/>
            <a:r>
              <a:rPr lang="en-AU" sz="2000" dirty="0">
                <a:latin typeface="+mn-lt"/>
              </a:rPr>
              <a:t>1. </a:t>
            </a:r>
            <a:r>
              <a:rPr lang="en-US" sz="2000" dirty="0" smtClean="0">
                <a:latin typeface="+mn-lt"/>
              </a:rPr>
              <a:t>Photosynthesis from Farquhar et al. (1980) modified</a:t>
            </a:r>
            <a:br>
              <a:rPr lang="en-US" sz="2000" dirty="0" smtClean="0">
                <a:latin typeface="+mn-lt"/>
              </a:rPr>
            </a:br>
            <a:r>
              <a:rPr lang="en-US" sz="2000" dirty="0" smtClean="0">
                <a:latin typeface="+mn-lt"/>
              </a:rPr>
              <a:t>by Harley et al. (1992) and von </a:t>
            </a:r>
            <a:r>
              <a:rPr lang="en-US" sz="2000" dirty="0" err="1" smtClean="0">
                <a:latin typeface="+mn-lt"/>
              </a:rPr>
              <a:t>Caemmerer</a:t>
            </a:r>
            <a:r>
              <a:rPr lang="en-US" sz="2000" dirty="0" smtClean="0">
                <a:latin typeface="+mn-lt"/>
              </a:rPr>
              <a:t> (2000)</a:t>
            </a:r>
          </a:p>
          <a:p>
            <a:pPr eaLnBrk="0" hangingPunct="0"/>
            <a:endParaRPr lang="en-US" sz="2000" dirty="0" smtClean="0">
              <a:latin typeface="+mn-lt"/>
            </a:endParaRPr>
          </a:p>
          <a:p>
            <a:pPr eaLnBrk="0" hangingPunct="0"/>
            <a:endParaRPr lang="en-US" sz="2000" dirty="0">
              <a:latin typeface="+mn-lt"/>
            </a:endParaRPr>
          </a:p>
          <a:p>
            <a:pPr eaLnBrk="0" hangingPunct="0"/>
            <a:r>
              <a:rPr lang="en-US" sz="2000" dirty="0" smtClean="0">
                <a:latin typeface="+mn-lt"/>
              </a:rPr>
              <a:t/>
            </a:r>
            <a:br>
              <a:rPr lang="en-US" sz="2000" dirty="0" smtClean="0">
                <a:latin typeface="+mn-lt"/>
              </a:rPr>
            </a:br>
            <a:r>
              <a:rPr lang="en-US" sz="2000" dirty="0" smtClean="0">
                <a:latin typeface="+mn-lt"/>
              </a:rPr>
              <a:t/>
            </a:r>
            <a:br>
              <a:rPr lang="en-US" sz="2000" dirty="0" smtClean="0">
                <a:latin typeface="+mn-lt"/>
              </a:rPr>
            </a:br>
            <a:endParaRPr lang="en-US" sz="2000" dirty="0" smtClean="0">
              <a:latin typeface="+mn-lt"/>
            </a:endParaRPr>
          </a:p>
          <a:p>
            <a:pPr eaLnBrk="0" hangingPunct="0"/>
            <a:endParaRPr lang="en-US" sz="2000" dirty="0">
              <a:latin typeface="+mn-lt"/>
            </a:endParaRPr>
          </a:p>
          <a:p>
            <a:pPr eaLnBrk="0" hangingPunct="0"/>
            <a:endParaRPr lang="en-US" sz="2000" dirty="0" smtClean="0">
              <a:latin typeface="+mn-lt"/>
            </a:endParaRPr>
          </a:p>
          <a:p>
            <a:pPr eaLnBrk="0" hangingPunct="0"/>
            <a:endParaRPr lang="en-US" sz="2000" dirty="0">
              <a:latin typeface="+mn-lt"/>
            </a:endParaRPr>
          </a:p>
          <a:p>
            <a:pPr eaLnBrk="0" hangingPunct="0"/>
            <a:r>
              <a:rPr lang="en-US" sz="2000" dirty="0" smtClean="0">
                <a:latin typeface="+mn-lt"/>
              </a:rPr>
              <a:t>2</a:t>
            </a:r>
            <a:r>
              <a:rPr lang="en-US" sz="2000" dirty="0">
                <a:latin typeface="+mn-lt"/>
              </a:rPr>
              <a:t>. </a:t>
            </a:r>
            <a:r>
              <a:rPr lang="en-AU" sz="2000" dirty="0" smtClean="0">
                <a:latin typeface="+mn-lt"/>
              </a:rPr>
              <a:t>Transpiration from Ball and Berry (1991)</a:t>
            </a:r>
            <a:br>
              <a:rPr lang="en-AU" sz="2000" dirty="0" smtClean="0">
                <a:latin typeface="+mn-lt"/>
              </a:rPr>
            </a:br>
            <a:r>
              <a:rPr lang="en-AU" sz="2000" dirty="0" smtClean="0">
                <a:latin typeface="+mn-lt"/>
              </a:rPr>
              <a:t/>
            </a:r>
            <a:br>
              <a:rPr lang="en-AU" sz="2000" dirty="0" smtClean="0">
                <a:latin typeface="+mn-lt"/>
              </a:rPr>
            </a:br>
            <a:r>
              <a:rPr lang="en-AU" sz="2000" dirty="0" smtClean="0">
                <a:latin typeface="+mn-lt"/>
              </a:rPr>
              <a:t/>
            </a:r>
            <a:br>
              <a:rPr lang="en-AU" sz="2000" dirty="0" smtClean="0">
                <a:latin typeface="+mn-lt"/>
              </a:rPr>
            </a:br>
            <a:r>
              <a:rPr lang="en-AU" sz="2000" dirty="0" smtClean="0">
                <a:latin typeface="+mn-lt"/>
              </a:rPr>
              <a:t/>
            </a:r>
            <a:br>
              <a:rPr lang="en-AU" sz="2000" dirty="0" smtClean="0">
                <a:latin typeface="+mn-lt"/>
              </a:rPr>
            </a:br>
            <a:endParaRPr lang="en-AU" sz="1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304800" y="304800"/>
            <a:ext cx="8382000" cy="461665"/>
          </a:xfrm>
          <a:prstGeom prst="rect">
            <a:avLst/>
          </a:prstGeom>
          <a:noFill/>
          <a:ln w="9525">
            <a:noFill/>
            <a:miter lim="800000"/>
            <a:headEnd/>
            <a:tailEnd/>
          </a:ln>
        </p:spPr>
        <p:txBody>
          <a:bodyPr wrap="square">
            <a:spAutoFit/>
          </a:bodyPr>
          <a:lstStyle/>
          <a:p>
            <a:pPr eaLnBrk="0" hangingPunct="0">
              <a:spcBef>
                <a:spcPct val="50000"/>
              </a:spcBef>
            </a:pPr>
            <a:r>
              <a:rPr lang="en-AU" sz="2400" b="1" dirty="0" smtClean="0"/>
              <a:t>CLM Vegetation </a:t>
            </a:r>
            <a:r>
              <a:rPr lang="en-AU" sz="2400" b="1" dirty="0" err="1" smtClean="0"/>
              <a:t>Modeling</a:t>
            </a:r>
            <a:r>
              <a:rPr lang="en-AU" sz="2400" b="1" dirty="0" smtClean="0"/>
              <a:t> Leaf Level Processes and CO</a:t>
            </a:r>
            <a:r>
              <a:rPr lang="en-AU" sz="2400" b="1" baseline="-25000" dirty="0" smtClean="0"/>
              <a:t>2</a:t>
            </a:r>
            <a:r>
              <a:rPr lang="en-AU" sz="2400" b="1" dirty="0" smtClean="0"/>
              <a:t> </a:t>
            </a:r>
            <a:endParaRPr lang="en-AU" sz="2400"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191000"/>
            <a:ext cx="4725060" cy="17337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447800"/>
            <a:ext cx="2209524" cy="8952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920" y="2514600"/>
            <a:ext cx="8051880" cy="123875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3581400"/>
            <a:ext cx="3642858" cy="2469048"/>
          </a:xfrm>
          <a:prstGeom prst="rect">
            <a:avLst/>
          </a:prstGeom>
        </p:spPr>
      </p:pic>
      <p:cxnSp>
        <p:nvCxnSpPr>
          <p:cNvPr id="7" name="Straight Connector 6"/>
          <p:cNvCxnSpPr/>
          <p:nvPr/>
        </p:nvCxnSpPr>
        <p:spPr>
          <a:xfrm>
            <a:off x="5029200" y="2819400"/>
            <a:ext cx="1600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5638800"/>
            <a:ext cx="2133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3429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152400"/>
            <a:ext cx="8534400" cy="461665"/>
          </a:xfrm>
          <a:prstGeom prst="rect">
            <a:avLst/>
          </a:prstGeom>
          <a:noFill/>
          <a:ln w="9525">
            <a:noFill/>
            <a:miter lim="800000"/>
            <a:headEnd/>
            <a:tailEnd/>
          </a:ln>
        </p:spPr>
        <p:txBody>
          <a:bodyPr wrap="square">
            <a:spAutoFit/>
          </a:bodyPr>
          <a:lstStyle/>
          <a:p>
            <a:pPr eaLnBrk="0" hangingPunct="0">
              <a:spcBef>
                <a:spcPts val="0"/>
              </a:spcBef>
            </a:pPr>
            <a:r>
              <a:rPr lang="en-AU" sz="2400" b="1" dirty="0" smtClean="0"/>
              <a:t>Historical Ecosystem Changes: </a:t>
            </a:r>
            <a:r>
              <a:rPr lang="en-AU" sz="2400" b="1" dirty="0" err="1" smtClean="0"/>
              <a:t>Ecosys</a:t>
            </a:r>
            <a:r>
              <a:rPr lang="en-AU" sz="2400" b="1" dirty="0" smtClean="0"/>
              <a:t> C </a:t>
            </a:r>
            <a:r>
              <a:rPr lang="en-AU" sz="2400" b="1" dirty="0"/>
              <a:t>– No </a:t>
            </a:r>
            <a:r>
              <a:rPr lang="en-AU" sz="2400" b="1" dirty="0" smtClean="0"/>
              <a:t>Land Use</a:t>
            </a:r>
            <a:endParaRPr lang="en-AU"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14800"/>
            <a:ext cx="4019048" cy="26523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022781"/>
            <a:ext cx="6832382" cy="2875618"/>
          </a:xfrm>
          <a:prstGeom prst="rect">
            <a:avLst/>
          </a:prstGeom>
        </p:spPr>
      </p:pic>
    </p:spTree>
    <p:extLst>
      <p:ext uri="{BB962C8B-B14F-4D97-AF65-F5344CB8AC3E}">
        <p14:creationId xmlns:p14="http://schemas.microsoft.com/office/powerpoint/2010/main" val="11646245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ChangeArrowheads="1"/>
          </p:cNvSpPr>
          <p:nvPr/>
        </p:nvSpPr>
        <p:spPr bwMode="auto">
          <a:xfrm>
            <a:off x="0" y="1447800"/>
            <a:ext cx="4038600" cy="4953000"/>
          </a:xfrm>
          <a:prstGeom prst="rect">
            <a:avLst/>
          </a:prstGeom>
          <a:noFill/>
          <a:ln w="9525">
            <a:noFill/>
            <a:miter lim="800000"/>
            <a:headEnd/>
            <a:tailEnd/>
          </a:ln>
        </p:spPr>
        <p:txBody>
          <a:bodyPr/>
          <a:lstStyle/>
          <a:p>
            <a:pPr marL="342900" indent="-342900">
              <a:spcBef>
                <a:spcPct val="40000"/>
              </a:spcBef>
              <a:buFontTx/>
              <a:buChar char="•"/>
            </a:pPr>
            <a:endParaRPr lang="en-US" sz="2000"/>
          </a:p>
        </p:txBody>
      </p:sp>
      <p:sp>
        <p:nvSpPr>
          <p:cNvPr id="8" name="Title 7"/>
          <p:cNvSpPr>
            <a:spLocks noGrp="1"/>
          </p:cNvSpPr>
          <p:nvPr>
            <p:ph type="title"/>
          </p:nvPr>
        </p:nvSpPr>
        <p:spPr>
          <a:xfrm>
            <a:off x="533400" y="-228600"/>
            <a:ext cx="8153400" cy="1143000"/>
          </a:xfrm>
        </p:spPr>
        <p:txBody>
          <a:bodyPr>
            <a:normAutofit/>
          </a:bodyPr>
          <a:lstStyle/>
          <a:p>
            <a:r>
              <a:rPr lang="en-US" sz="2400" b="1" dirty="0" smtClean="0"/>
              <a:t>Understanding the Land Surface in the Climate System: </a:t>
            </a:r>
            <a:br>
              <a:rPr lang="en-US" sz="2400" b="1" dirty="0" smtClean="0"/>
            </a:br>
            <a:r>
              <a:rPr lang="en-US" sz="2400" b="1" dirty="0" smtClean="0"/>
              <a:t>Investigations with an Earth System Model (NCAR CESM)</a:t>
            </a:r>
            <a:endParaRPr lang="en-US" sz="2400" b="1" dirty="0"/>
          </a:p>
        </p:txBody>
      </p:sp>
      <p:pic>
        <p:nvPicPr>
          <p:cNvPr id="4100" name="Picture 14" descr="Fig-3-Karl and Trenberth"/>
          <p:cNvPicPr>
            <a:picLocks noChangeAspect="1" noChangeArrowheads="1"/>
          </p:cNvPicPr>
          <p:nvPr/>
        </p:nvPicPr>
        <p:blipFill>
          <a:blip r:embed="rId3" cstate="screen"/>
          <a:srcRect t="-449"/>
          <a:stretch>
            <a:fillRect/>
          </a:stretch>
        </p:blipFill>
        <p:spPr bwMode="auto">
          <a:xfrm>
            <a:off x="4419600" y="762000"/>
            <a:ext cx="4537105" cy="4114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6200" y="4314825"/>
            <a:ext cx="5753100" cy="2390775"/>
          </a:xfrm>
          <a:prstGeom prst="rect">
            <a:avLst/>
          </a:prstGeom>
          <a:noFill/>
          <a:ln w="9525">
            <a:noFill/>
            <a:miter lim="800000"/>
            <a:headEnd/>
            <a:tailEnd/>
          </a:ln>
        </p:spPr>
      </p:pic>
      <p:sp>
        <p:nvSpPr>
          <p:cNvPr id="6" name="Rectangle 5"/>
          <p:cNvSpPr/>
          <p:nvPr/>
        </p:nvSpPr>
        <p:spPr>
          <a:xfrm>
            <a:off x="0" y="983123"/>
            <a:ext cx="4648200" cy="2683812"/>
          </a:xfrm>
          <a:prstGeom prst="rect">
            <a:avLst/>
          </a:prstGeom>
        </p:spPr>
        <p:txBody>
          <a:bodyPr wrap="square">
            <a:spAutoFit/>
          </a:bodyPr>
          <a:lstStyle/>
          <a:p>
            <a:pPr algn="ctr" eaLnBrk="1" hangingPunct="1">
              <a:lnSpc>
                <a:spcPct val="120000"/>
              </a:lnSpc>
              <a:spcBef>
                <a:spcPts val="1200"/>
              </a:spcBef>
              <a:spcAft>
                <a:spcPts val="1200"/>
              </a:spcAft>
            </a:pPr>
            <a:r>
              <a:rPr lang="en-US" sz="1600" dirty="0" smtClean="0">
                <a:solidFill>
                  <a:srgbClr val="000000"/>
                </a:solidFill>
                <a:latin typeface="Arial Rounded MT Bold" pitchFamily="34" charset="0"/>
              </a:rPr>
              <a:t>The land is a critical interface through which: </a:t>
            </a:r>
          </a:p>
          <a:p>
            <a:pPr eaLnBrk="1" hangingPunct="1">
              <a:lnSpc>
                <a:spcPct val="120000"/>
              </a:lnSpc>
              <a:spcBef>
                <a:spcPts val="1200"/>
              </a:spcBef>
              <a:spcAft>
                <a:spcPts val="1200"/>
              </a:spcAft>
            </a:pPr>
            <a:r>
              <a:rPr lang="en-US" sz="1600" dirty="0" smtClean="0">
                <a:solidFill>
                  <a:srgbClr val="000000"/>
                </a:solidFill>
                <a:latin typeface="Arial Rounded MT Bold" pitchFamily="34" charset="0"/>
              </a:rPr>
              <a:t>1. Climate and climate change impacts</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humans and ecosystems </a:t>
            </a:r>
          </a:p>
          <a:p>
            <a:pPr algn="ctr" eaLnBrk="1" hangingPunct="1">
              <a:lnSpc>
                <a:spcPct val="120000"/>
              </a:lnSpc>
              <a:spcBef>
                <a:spcPts val="1200"/>
              </a:spcBef>
              <a:spcAft>
                <a:spcPts val="1200"/>
              </a:spcAft>
            </a:pPr>
            <a:r>
              <a:rPr lang="en-US" sz="1600" i="1" dirty="0" smtClean="0">
                <a:solidFill>
                  <a:srgbClr val="000000"/>
                </a:solidFill>
                <a:latin typeface="Arial Rounded MT Bold" pitchFamily="34" charset="0"/>
              </a:rPr>
              <a:t>and</a:t>
            </a:r>
            <a:r>
              <a:rPr lang="en-US" sz="1600" dirty="0" smtClean="0">
                <a:solidFill>
                  <a:srgbClr val="000000"/>
                </a:solidFill>
                <a:latin typeface="Arial Rounded MT Bold" pitchFamily="34" charset="0"/>
              </a:rPr>
              <a:t> </a:t>
            </a:r>
          </a:p>
          <a:p>
            <a:pPr eaLnBrk="1" hangingPunct="1">
              <a:lnSpc>
                <a:spcPct val="120000"/>
              </a:lnSpc>
              <a:spcBef>
                <a:spcPct val="20000"/>
              </a:spcBef>
            </a:pPr>
            <a:r>
              <a:rPr lang="en-US" sz="1600" dirty="0" smtClean="0">
                <a:solidFill>
                  <a:srgbClr val="000000"/>
                </a:solidFill>
                <a:latin typeface="Arial Rounded MT Bold" pitchFamily="34" charset="0"/>
              </a:rPr>
              <a:t>2. Humans and ecosystems can force global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environmental and climate change</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21" name="Text Box 317"/>
          <p:cNvSpPr txBox="1">
            <a:spLocks noChangeArrowheads="1"/>
          </p:cNvSpPr>
          <p:nvPr/>
        </p:nvSpPr>
        <p:spPr bwMode="auto">
          <a:xfrm>
            <a:off x="533400" y="0"/>
            <a:ext cx="8382000" cy="457200"/>
          </a:xfrm>
          <a:prstGeom prst="rect">
            <a:avLst/>
          </a:prstGeom>
          <a:noFill/>
          <a:ln w="9525">
            <a:noFill/>
            <a:miter lim="800000"/>
            <a:headEnd/>
            <a:tailEnd/>
          </a:ln>
          <a:effectLst/>
        </p:spPr>
        <p:txBody>
          <a:bodyPr>
            <a:spAutoFit/>
          </a:bodyPr>
          <a:lstStyle/>
          <a:p>
            <a:pPr eaLnBrk="0" hangingPunct="0">
              <a:spcBef>
                <a:spcPct val="50000"/>
              </a:spcBef>
            </a:pPr>
            <a:r>
              <a:rPr lang="en-AU" sz="2400" b="1" dirty="0" smtClean="0"/>
              <a:t>Ecosystem </a:t>
            </a:r>
            <a:r>
              <a:rPr lang="en-AU" sz="2400" b="1" dirty="0" err="1" smtClean="0"/>
              <a:t>Modeling</a:t>
            </a:r>
            <a:r>
              <a:rPr lang="en-AU" sz="2400" b="1" dirty="0" smtClean="0"/>
              <a:t> </a:t>
            </a:r>
            <a:r>
              <a:rPr lang="en-AU" sz="2400" b="1" dirty="0"/>
              <a:t>in (</a:t>
            </a:r>
            <a:r>
              <a:rPr lang="en-AU" sz="2400" b="1" dirty="0" smtClean="0"/>
              <a:t>CLM BGC) – No Land Use</a:t>
            </a:r>
            <a:endParaRPr lang="en-AU"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371" y="496085"/>
            <a:ext cx="4571429" cy="6285715"/>
          </a:xfrm>
          <a:prstGeom prst="rect">
            <a:avLst/>
          </a:prstGeom>
        </p:spPr>
      </p:pic>
    </p:spTree>
    <p:extLst>
      <p:ext uri="{BB962C8B-B14F-4D97-AF65-F5344CB8AC3E}">
        <p14:creationId xmlns:p14="http://schemas.microsoft.com/office/powerpoint/2010/main" val="1139008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152400"/>
            <a:ext cx="8534400" cy="461665"/>
          </a:xfrm>
          <a:prstGeom prst="rect">
            <a:avLst/>
          </a:prstGeom>
          <a:noFill/>
          <a:ln w="9525">
            <a:noFill/>
            <a:miter lim="800000"/>
            <a:headEnd/>
            <a:tailEnd/>
          </a:ln>
        </p:spPr>
        <p:txBody>
          <a:bodyPr wrap="square">
            <a:spAutoFit/>
          </a:bodyPr>
          <a:lstStyle/>
          <a:p>
            <a:pPr eaLnBrk="0" hangingPunct="0">
              <a:spcBef>
                <a:spcPts val="0"/>
              </a:spcBef>
            </a:pPr>
            <a:r>
              <a:rPr lang="en-AU" sz="2400" b="1" dirty="0" smtClean="0"/>
              <a:t>Historical Ecosystem Changes: </a:t>
            </a:r>
            <a:r>
              <a:rPr lang="en-AU" sz="2400" b="1" dirty="0" err="1" smtClean="0"/>
              <a:t>Ecosys</a:t>
            </a:r>
            <a:r>
              <a:rPr lang="en-AU" sz="2400" b="1" dirty="0" smtClean="0"/>
              <a:t> C </a:t>
            </a:r>
            <a:r>
              <a:rPr lang="en-AU" sz="2400" b="1" dirty="0"/>
              <a:t>– No </a:t>
            </a:r>
            <a:r>
              <a:rPr lang="en-AU" sz="2400" b="1" dirty="0" smtClean="0"/>
              <a:t>Land Use</a:t>
            </a:r>
            <a:endParaRPr lang="en-AU"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6832382" cy="28756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18" y="3758722"/>
            <a:ext cx="6832382" cy="2713338"/>
          </a:xfrm>
          <a:prstGeom prst="rect">
            <a:avLst/>
          </a:prstGeom>
        </p:spPr>
      </p:pic>
    </p:spTree>
    <p:extLst>
      <p:ext uri="{BB962C8B-B14F-4D97-AF65-F5344CB8AC3E}">
        <p14:creationId xmlns:p14="http://schemas.microsoft.com/office/powerpoint/2010/main" val="16236892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152400"/>
            <a:ext cx="8534400" cy="461665"/>
          </a:xfrm>
          <a:prstGeom prst="rect">
            <a:avLst/>
          </a:prstGeom>
          <a:noFill/>
          <a:ln w="9525">
            <a:noFill/>
            <a:miter lim="800000"/>
            <a:headEnd/>
            <a:tailEnd/>
          </a:ln>
        </p:spPr>
        <p:txBody>
          <a:bodyPr wrap="square">
            <a:spAutoFit/>
          </a:bodyPr>
          <a:lstStyle/>
          <a:p>
            <a:pPr eaLnBrk="0" hangingPunct="0">
              <a:spcBef>
                <a:spcPts val="0"/>
              </a:spcBef>
            </a:pPr>
            <a:r>
              <a:rPr lang="en-AU" sz="2400" b="1" dirty="0" smtClean="0"/>
              <a:t>Historical Ecosystem Changes: </a:t>
            </a:r>
            <a:r>
              <a:rPr lang="en-AU" sz="2400" b="1" dirty="0" err="1" smtClean="0"/>
              <a:t>Ecosys</a:t>
            </a:r>
            <a:r>
              <a:rPr lang="en-AU" sz="2400" b="1" dirty="0" smtClean="0"/>
              <a:t> C </a:t>
            </a:r>
            <a:r>
              <a:rPr lang="en-AU" sz="2400" b="1" dirty="0"/>
              <a:t>– No </a:t>
            </a:r>
            <a:r>
              <a:rPr lang="en-AU" sz="2400" b="1" dirty="0" smtClean="0"/>
              <a:t>Land Use</a:t>
            </a:r>
            <a:endParaRPr lang="en-AU"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6832382" cy="28756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750" y="3758722"/>
            <a:ext cx="6543318" cy="2713338"/>
          </a:xfrm>
          <a:prstGeom prst="rect">
            <a:avLst/>
          </a:prstGeom>
        </p:spPr>
      </p:pic>
    </p:spTree>
    <p:extLst>
      <p:ext uri="{BB962C8B-B14F-4D97-AF65-F5344CB8AC3E}">
        <p14:creationId xmlns:p14="http://schemas.microsoft.com/office/powerpoint/2010/main" val="31860321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81000" y="152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AU" altLang="en-US" sz="2400" b="1" dirty="0" smtClean="0"/>
              <a:t>CMIP5 Historical </a:t>
            </a:r>
            <a:r>
              <a:rPr lang="en-AU" altLang="en-US" sz="2400" b="1" dirty="0"/>
              <a:t>and RCP Land Cover Change</a:t>
            </a:r>
          </a:p>
        </p:txBody>
      </p:sp>
      <p:sp>
        <p:nvSpPr>
          <p:cNvPr id="8195" name="Rectangle 4"/>
          <p:cNvSpPr>
            <a:spLocks noChangeArrowheads="1"/>
          </p:cNvSpPr>
          <p:nvPr/>
        </p:nvSpPr>
        <p:spPr bwMode="auto">
          <a:xfrm>
            <a:off x="1752600" y="1066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196" name="Rectangle 5"/>
          <p:cNvSpPr>
            <a:spLocks noGrp="1"/>
          </p:cNvSpPr>
          <p:nvPr>
            <p:ph type="title"/>
          </p:nvPr>
        </p:nvSpPr>
        <p:spPr>
          <a:xfrm>
            <a:off x="457200" y="6705600"/>
            <a:ext cx="8229600" cy="152400"/>
          </a:xfrm>
        </p:spPr>
        <p:txBody>
          <a:bodyPr/>
          <a:lstStyle/>
          <a:p>
            <a:pPr algn="l" eaLnBrk="1" hangingPunct="1"/>
            <a:r>
              <a:rPr lang="en-US" altLang="en-US" sz="900" smtClean="0">
                <a:solidFill>
                  <a:schemeClr val="bg1"/>
                </a:solidFill>
              </a:rPr>
              <a:t>Slide 3 - Outline</a:t>
            </a:r>
          </a:p>
        </p:txBody>
      </p:sp>
      <p:sp>
        <p:nvSpPr>
          <p:cNvPr id="8248" name="Rectangle 229"/>
          <p:cNvSpPr>
            <a:spLocks noChangeArrowheads="1"/>
          </p:cNvSpPr>
          <p:nvPr/>
        </p:nvSpPr>
        <p:spPr bwMode="auto">
          <a:xfrm>
            <a:off x="381000" y="623680"/>
            <a:ext cx="6887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t>CMIP5 Land Cover Change for Historical and RCP Time Series (10</a:t>
            </a:r>
            <a:r>
              <a:rPr lang="en-US" altLang="en-US" sz="1600" baseline="30000" dirty="0"/>
              <a:t>6</a:t>
            </a:r>
            <a:r>
              <a:rPr lang="en-US" altLang="en-US" sz="1600" dirty="0"/>
              <a:t> </a:t>
            </a:r>
            <a:r>
              <a:rPr lang="en-US" altLang="en-US" sz="1600" dirty="0" smtClean="0"/>
              <a:t>km</a:t>
            </a:r>
            <a:r>
              <a:rPr lang="en-US" altLang="en-US" sz="1600" baseline="30000" dirty="0" smtClean="0"/>
              <a:t>2</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1165196087"/>
              </p:ext>
            </p:extLst>
          </p:nvPr>
        </p:nvGraphicFramePr>
        <p:xfrm>
          <a:off x="366516" y="1143000"/>
          <a:ext cx="8305801" cy="3205498"/>
        </p:xfrm>
        <a:graphic>
          <a:graphicData uri="http://schemas.openxmlformats.org/drawingml/2006/table">
            <a:tbl>
              <a:tblPr firstRow="1" bandRow="1">
                <a:tableStyleId>{5C22544A-7EE6-4342-B048-85BDC9FD1C3A}</a:tableStyleId>
              </a:tblPr>
              <a:tblGrid>
                <a:gridCol w="1451308"/>
                <a:gridCol w="2034162"/>
                <a:gridCol w="1186543"/>
                <a:gridCol w="1186543"/>
                <a:gridCol w="1038225"/>
                <a:gridCol w="1409020"/>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cs typeface="Arial" panose="020B0604020202020204" pitchFamily="34" charset="0"/>
                        </a:rPr>
                        <a:t>Time Series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cs typeface="Arial" panose="020B0604020202020204" pitchFamily="34" charset="0"/>
                        </a:rPr>
                        <a:t>Land Use Description</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n-lt"/>
                          <a:cs typeface="Arial" panose="020B0604020202020204" pitchFamily="34" charset="0"/>
                        </a:rPr>
                        <a:t>Primary</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n-lt"/>
                          <a:cs typeface="Arial" panose="020B0604020202020204" pitchFamily="34" charset="0"/>
                        </a:rPr>
                        <a:t>Secondary</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n-lt"/>
                          <a:cs typeface="Arial" panose="020B0604020202020204" pitchFamily="34" charset="0"/>
                        </a:rPr>
                        <a:t>Crop</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cs typeface="Arial" panose="020B0604020202020204" pitchFamily="34" charset="0"/>
                        </a:rPr>
                        <a:t>Pasture</a:t>
                      </a:r>
                    </a:p>
                  </a:txBody>
                  <a:tcPr marT="45723" marB="45723" anchor="ctr" horzOverflow="overflow"/>
                </a:tc>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Historical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1850-2005</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Land use and land cover change is from the HYDE 3.0 database.</a:t>
                      </a:r>
                      <a:endParaRPr kumimoji="0" lang="en-US" sz="2800" b="0" i="0" u="none" strike="noStrike" cap="none" normalizeH="0" baseline="0" dirty="0" smtClean="0">
                        <a:ln>
                          <a:noFill/>
                        </a:ln>
                        <a:solidFill>
                          <a:schemeClr val="tx1"/>
                        </a:solidFill>
                        <a:effectLst/>
                        <a:latin typeface="+mn-lt"/>
                        <a:cs typeface="Arial" panose="020B060402020202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-48.98</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13.71</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9.81</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25.47</a:t>
                      </a:r>
                    </a:p>
                  </a:txBody>
                  <a:tcPr marT="45723" marB="45723" anchor="ctr" horzOverflow="overflow"/>
                </a:tc>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RCP 4.5 GCAM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2006 - 2100</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Decrease in crops with a similar decrease in pasture. Biofuels included in croplands. Expansion of forested areas for carbon storage.</a:t>
                      </a:r>
                      <a:endParaRPr kumimoji="0" lang="en-US" sz="2800" b="0" i="0" u="none" strike="noStrike" cap="none" normalizeH="0" baseline="0" dirty="0" smtClean="0">
                        <a:ln>
                          <a:noFill/>
                        </a:ln>
                        <a:solidFill>
                          <a:schemeClr val="tx1"/>
                        </a:solidFill>
                        <a:effectLst/>
                        <a:latin typeface="+mn-lt"/>
                        <a:cs typeface="Arial" panose="020B060402020202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-12.05</a:t>
                      </a:r>
                      <a:endParaRPr kumimoji="0" lang="en-US" sz="1200" b="1" i="0" u="none" strike="noStrike" cap="none" normalizeH="0" baseline="30000" dirty="0" smtClean="0">
                        <a:ln>
                          <a:noFill/>
                        </a:ln>
                        <a:solidFill>
                          <a:schemeClr val="tx1"/>
                        </a:solidFill>
                        <a:effectLst/>
                        <a:latin typeface="+mn-lt"/>
                        <a:cs typeface="Arial" panose="020B060402020202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20.71</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-4.15</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cs typeface="Arial" panose="020B0604020202020204" pitchFamily="34" charset="0"/>
                        </a:rPr>
                        <a:t>-4.52</a:t>
                      </a:r>
                    </a:p>
                  </a:txBody>
                  <a:tcPr marT="45723" marB="45723" anchor="ctr" horzOverflow="overflow"/>
                </a:tc>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RCP 8.5 Message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2006 - 2100</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Medium increases in both cropland and pasture. Biofuels included in wood harvest. </a:t>
                      </a:r>
                      <a:r>
                        <a:rPr kumimoji="0" lang="en-US" sz="1200" b="1" i="0" u="none" strike="noStrike" cap="none" normalizeH="0" baseline="0" dirty="0" smtClean="0">
                          <a:ln>
                            <a:noFill/>
                          </a:ln>
                          <a:solidFill>
                            <a:schemeClr val="tx1"/>
                          </a:solidFill>
                          <a:effectLst/>
                          <a:latin typeface="+mn-lt"/>
                          <a:cs typeface="Arial" panose="020B0604020202020204" pitchFamily="34" charset="0"/>
                        </a:rPr>
                        <a:t>Large </a:t>
                      </a:r>
                      <a:r>
                        <a:rPr kumimoji="0" lang="en-US" sz="1200" b="1" i="0" u="none" strike="noStrike" cap="none" normalizeH="0" baseline="0" dirty="0" smtClean="0">
                          <a:ln>
                            <a:noFill/>
                          </a:ln>
                          <a:solidFill>
                            <a:schemeClr val="tx1"/>
                          </a:solidFill>
                          <a:effectLst/>
                          <a:latin typeface="+mn-lt"/>
                          <a:cs typeface="Arial" panose="020B0604020202020204" pitchFamily="34" charset="0"/>
                        </a:rPr>
                        <a:t>decline in forest area</a:t>
                      </a:r>
                      <a:r>
                        <a:rPr kumimoji="0" lang="en-US" sz="1200" b="0" i="0" u="none" strike="noStrike" cap="none" normalizeH="0" baseline="0" dirty="0" smtClean="0">
                          <a:ln>
                            <a:noFill/>
                          </a:ln>
                          <a:solidFill>
                            <a:schemeClr val="tx1"/>
                          </a:solidFill>
                          <a:effectLst/>
                          <a:latin typeface="+mn-lt"/>
                          <a:cs typeface="Arial" panose="020B0604020202020204" pitchFamily="34" charset="0"/>
                        </a:rPr>
                        <a:t>.</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-19.01</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12.79</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2.77</a:t>
                      </a: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Arial" panose="020B0604020202020204" pitchFamily="34" charset="0"/>
                        </a:rPr>
                        <a:t>3.44</a:t>
                      </a:r>
                    </a:p>
                  </a:txBody>
                  <a:tcPr marT="45723" marB="45723" anchor="ctr" horzOverflow="overflow"/>
                </a:tc>
              </a:tr>
            </a:tbl>
          </a:graphicData>
        </a:graphic>
      </p:graphicFrame>
      <p:sp>
        <p:nvSpPr>
          <p:cNvPr id="4" name="TextBox 3"/>
          <p:cNvSpPr txBox="1"/>
          <p:nvPr/>
        </p:nvSpPr>
        <p:spPr>
          <a:xfrm>
            <a:off x="533400" y="5029200"/>
            <a:ext cx="8109912" cy="923330"/>
          </a:xfrm>
          <a:prstGeom prst="rect">
            <a:avLst/>
          </a:prstGeom>
          <a:noFill/>
        </p:spPr>
        <p:txBody>
          <a:bodyPr wrap="none" rtlCol="0">
            <a:spAutoFit/>
          </a:bodyPr>
          <a:lstStyle/>
          <a:p>
            <a:r>
              <a:rPr lang="en-US" dirty="0" smtClean="0"/>
              <a:t>Investigate the impacts of Land Use and Land Cover Change (LULCC) on the</a:t>
            </a:r>
          </a:p>
          <a:p>
            <a:r>
              <a:rPr lang="en-US" dirty="0" smtClean="0"/>
              <a:t>Terrestrial Ecosystem Carbon Cycle by comparing CESM Historical and RCP </a:t>
            </a:r>
          </a:p>
          <a:p>
            <a:r>
              <a:rPr lang="en-US" dirty="0" smtClean="0"/>
              <a:t>simulations with LULCC against the same simulations with no LULCC</a:t>
            </a:r>
            <a:endParaRPr lang="en-US" dirty="0"/>
          </a:p>
        </p:txBody>
      </p:sp>
    </p:spTree>
    <p:extLst>
      <p:ext uri="{BB962C8B-B14F-4D97-AF65-F5344CB8AC3E}">
        <p14:creationId xmlns:p14="http://schemas.microsoft.com/office/powerpoint/2010/main" val="15187612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15240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Land Cover Change</a:t>
            </a:r>
            <a:endParaRPr lang="en-AU"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50405"/>
            <a:ext cx="6840477" cy="28365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14800"/>
            <a:ext cx="7857144" cy="2652381"/>
          </a:xfrm>
          <a:prstGeom prst="rect">
            <a:avLst/>
          </a:prstGeom>
        </p:spPr>
      </p:pic>
    </p:spTree>
    <p:extLst>
      <p:ext uri="{BB962C8B-B14F-4D97-AF65-F5344CB8AC3E}">
        <p14:creationId xmlns:p14="http://schemas.microsoft.com/office/powerpoint/2010/main" val="41562179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152400"/>
            <a:ext cx="8534400" cy="461665"/>
          </a:xfrm>
          <a:prstGeom prst="rect">
            <a:avLst/>
          </a:prstGeom>
          <a:noFill/>
          <a:ln w="9525">
            <a:noFill/>
            <a:miter lim="800000"/>
            <a:headEnd/>
            <a:tailEnd/>
          </a:ln>
        </p:spPr>
        <p:txBody>
          <a:bodyPr wrap="square">
            <a:spAutoFit/>
          </a:bodyPr>
          <a:lstStyle/>
          <a:p>
            <a:pPr eaLnBrk="0" hangingPunct="0">
              <a:spcBef>
                <a:spcPts val="0"/>
              </a:spcBef>
            </a:pPr>
            <a:r>
              <a:rPr lang="en-AU" sz="2400" b="1" dirty="0" smtClean="0"/>
              <a:t>Historical Ecosystem Changes: </a:t>
            </a:r>
            <a:r>
              <a:rPr lang="en-AU" sz="2400" b="1" dirty="0" err="1" smtClean="0"/>
              <a:t>Ecosys</a:t>
            </a:r>
            <a:r>
              <a:rPr lang="en-AU" sz="2400" b="1" dirty="0" smtClean="0"/>
              <a:t> C </a:t>
            </a:r>
            <a:r>
              <a:rPr lang="en-AU" sz="2400" b="1" dirty="0"/>
              <a:t>– </a:t>
            </a:r>
            <a:r>
              <a:rPr lang="en-AU" sz="2400" b="1" dirty="0" smtClean="0"/>
              <a:t>Land Use</a:t>
            </a:r>
            <a:endParaRPr lang="en-AU"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07006"/>
            <a:ext cx="6832382" cy="28332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750" y="3758722"/>
            <a:ext cx="6543318" cy="2713337"/>
          </a:xfrm>
          <a:prstGeom prst="rect">
            <a:avLst/>
          </a:prstGeom>
        </p:spPr>
      </p:pic>
    </p:spTree>
    <p:extLst>
      <p:ext uri="{BB962C8B-B14F-4D97-AF65-F5344CB8AC3E}">
        <p14:creationId xmlns:p14="http://schemas.microsoft.com/office/powerpoint/2010/main" val="39008723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21" name="Text Box 317"/>
          <p:cNvSpPr txBox="1">
            <a:spLocks noChangeArrowheads="1"/>
          </p:cNvSpPr>
          <p:nvPr/>
        </p:nvSpPr>
        <p:spPr bwMode="auto">
          <a:xfrm>
            <a:off x="533400" y="0"/>
            <a:ext cx="8534400" cy="461665"/>
          </a:xfrm>
          <a:prstGeom prst="rect">
            <a:avLst/>
          </a:prstGeom>
          <a:noFill/>
          <a:ln w="9525">
            <a:noFill/>
            <a:miter lim="800000"/>
            <a:headEnd/>
            <a:tailEnd/>
          </a:ln>
          <a:effectLst/>
        </p:spPr>
        <p:txBody>
          <a:bodyPr wrap="square">
            <a:spAutoFit/>
          </a:bodyPr>
          <a:lstStyle/>
          <a:p>
            <a:pPr eaLnBrk="0" hangingPunct="0">
              <a:spcBef>
                <a:spcPct val="50000"/>
              </a:spcBef>
            </a:pPr>
            <a:r>
              <a:rPr lang="en-AU" sz="2400" b="1" dirty="0" smtClean="0"/>
              <a:t>Ecosystem </a:t>
            </a:r>
            <a:r>
              <a:rPr lang="en-AU" sz="2400" b="1" dirty="0" err="1" smtClean="0"/>
              <a:t>Modeling</a:t>
            </a:r>
            <a:r>
              <a:rPr lang="en-AU" sz="2400" b="1" dirty="0" smtClean="0"/>
              <a:t> </a:t>
            </a:r>
            <a:r>
              <a:rPr lang="en-AU" sz="2400" b="1" dirty="0"/>
              <a:t>in (</a:t>
            </a:r>
            <a:r>
              <a:rPr lang="en-AU" sz="2400" b="1" dirty="0" smtClean="0"/>
              <a:t>CLM BGC) – Land Cover Change</a:t>
            </a:r>
            <a:endParaRPr lang="en-AU" sz="2400" b="1" dirty="0"/>
          </a:p>
        </p:txBody>
      </p:sp>
      <p:pic>
        <p:nvPicPr>
          <p:cNvPr id="175426" name="Picture 322" descr="fluxes"/>
          <p:cNvPicPr>
            <a:picLocks noChangeAspect="1" noChangeArrowheads="1"/>
          </p:cNvPicPr>
          <p:nvPr/>
        </p:nvPicPr>
        <p:blipFill>
          <a:blip r:embed="rId3" cstate="print"/>
          <a:srcRect/>
          <a:stretch>
            <a:fillRect/>
          </a:stretch>
        </p:blipFill>
        <p:spPr bwMode="auto">
          <a:xfrm>
            <a:off x="319088" y="411163"/>
            <a:ext cx="8564562" cy="6423025"/>
          </a:xfrm>
          <a:prstGeom prst="rect">
            <a:avLst/>
          </a:prstGeom>
          <a:noFill/>
        </p:spPr>
      </p:pic>
    </p:spTree>
    <p:extLst>
      <p:ext uri="{BB962C8B-B14F-4D97-AF65-F5344CB8AC3E}">
        <p14:creationId xmlns:p14="http://schemas.microsoft.com/office/powerpoint/2010/main" val="3634694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Ecosystem Changes in CMIP5 – Land Cover Change</a:t>
            </a:r>
            <a:endParaRPr lang="en-AU"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 y="466249"/>
            <a:ext cx="8071485" cy="433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4955501"/>
            <a:ext cx="4038600" cy="1600438"/>
          </a:xfrm>
          <a:prstGeom prst="rect">
            <a:avLst/>
          </a:prstGeom>
        </p:spPr>
        <p:txBody>
          <a:bodyPr wrap="square">
            <a:spAutoFit/>
          </a:bodyPr>
          <a:lstStyle/>
          <a:p>
            <a:pPr eaLnBrk="0" hangingPunct="0"/>
            <a:r>
              <a:rPr lang="en-AU" sz="1600" b="1" dirty="0" smtClean="0"/>
              <a:t>Direct LULCC Fluxes:</a:t>
            </a:r>
            <a:br>
              <a:rPr lang="en-AU" sz="1600" b="1" dirty="0" smtClean="0"/>
            </a:br>
            <a:r>
              <a:rPr lang="en-AU" sz="1600" dirty="0" smtClean="0"/>
              <a:t>- Conversion Fluxes to the Atmosphere</a:t>
            </a:r>
            <a:r>
              <a:rPr lang="en-AU" sz="1600" dirty="0"/>
              <a:t/>
            </a:r>
            <a:br>
              <a:rPr lang="en-AU" sz="1600" dirty="0"/>
            </a:br>
            <a:r>
              <a:rPr lang="en-AU" sz="1600" dirty="0"/>
              <a:t>- </a:t>
            </a:r>
            <a:r>
              <a:rPr lang="en-AU" sz="1600" dirty="0" smtClean="0"/>
              <a:t>Conversion Fluxes to Wood Products</a:t>
            </a:r>
            <a:r>
              <a:rPr lang="en-AU" sz="1600" dirty="0"/>
              <a:t/>
            </a:r>
            <a:br>
              <a:rPr lang="en-AU" sz="1600" dirty="0"/>
            </a:br>
            <a:r>
              <a:rPr lang="en-AU" sz="1600" dirty="0"/>
              <a:t>- </a:t>
            </a:r>
            <a:r>
              <a:rPr lang="en-AU" sz="1600" dirty="0" smtClean="0"/>
              <a:t>Wood Harvest Fluxes to Wood Products</a:t>
            </a:r>
          </a:p>
          <a:p>
            <a:pPr eaLnBrk="0" hangingPunct="0"/>
            <a:r>
              <a:rPr lang="en-AU" sz="1600" dirty="0" smtClean="0"/>
              <a:t>- Product Pool Decay to the Atmosphere</a:t>
            </a:r>
            <a:r>
              <a:rPr lang="en-AU" dirty="0"/>
              <a:t/>
            </a:r>
            <a:br>
              <a:rPr lang="en-AU" dirty="0"/>
            </a:br>
            <a:endParaRPr lang="en-AU" sz="1600" dirty="0"/>
          </a:p>
        </p:txBody>
      </p:sp>
      <p:sp>
        <p:nvSpPr>
          <p:cNvPr id="13" name="Rectangle 12"/>
          <p:cNvSpPr/>
          <p:nvPr/>
        </p:nvSpPr>
        <p:spPr>
          <a:xfrm>
            <a:off x="3886200" y="4907340"/>
            <a:ext cx="5257800" cy="1815882"/>
          </a:xfrm>
          <a:prstGeom prst="rect">
            <a:avLst/>
          </a:prstGeom>
        </p:spPr>
        <p:txBody>
          <a:bodyPr wrap="square">
            <a:spAutoFit/>
          </a:bodyPr>
          <a:lstStyle/>
          <a:p>
            <a:pPr eaLnBrk="0" hangingPunct="0"/>
            <a:r>
              <a:rPr lang="en-AU" sz="1600" b="1" dirty="0" smtClean="0"/>
              <a:t>Indirect LULCC Fluxes:</a:t>
            </a:r>
            <a:r>
              <a:rPr lang="en-AU" sz="1600" dirty="0" smtClean="0"/>
              <a:t/>
            </a:r>
            <a:br>
              <a:rPr lang="en-AU" sz="1600" dirty="0" smtClean="0"/>
            </a:br>
            <a:r>
              <a:rPr lang="en-AU" sz="1600" dirty="0" smtClean="0"/>
              <a:t>- Loss of potential Ecosystem Sink from Deforestation</a:t>
            </a:r>
          </a:p>
          <a:p>
            <a:pPr eaLnBrk="0" hangingPunct="0"/>
            <a:r>
              <a:rPr lang="en-AU" sz="1600" dirty="0" smtClean="0"/>
              <a:t>- Increase in Ecosystem Sink from Afforestation</a:t>
            </a:r>
            <a:r>
              <a:rPr lang="en-AU" sz="1600" dirty="0"/>
              <a:t/>
            </a:r>
            <a:br>
              <a:rPr lang="en-AU" sz="1600" dirty="0"/>
            </a:br>
            <a:r>
              <a:rPr lang="en-AU" sz="1600" dirty="0" smtClean="0"/>
              <a:t>- Changes in Fire with new Land Use</a:t>
            </a:r>
            <a:br>
              <a:rPr lang="en-AU" sz="1600" dirty="0" smtClean="0"/>
            </a:br>
            <a:r>
              <a:rPr lang="en-AU" sz="1600" dirty="0" smtClean="0"/>
              <a:t>- Changes in Soil and Litter Carbon Decay</a:t>
            </a:r>
          </a:p>
          <a:p>
            <a:pPr eaLnBrk="0" hangingPunct="0"/>
            <a:r>
              <a:rPr lang="en-AU" sz="1600" dirty="0" smtClean="0"/>
              <a:t>- Changes </a:t>
            </a:r>
            <a:r>
              <a:rPr lang="en-AU" sz="1600" dirty="0"/>
              <a:t>in nutrient cycling with new Land </a:t>
            </a:r>
            <a:r>
              <a:rPr lang="en-AU" sz="1600" dirty="0" smtClean="0"/>
              <a:t>Use</a:t>
            </a:r>
          </a:p>
          <a:p>
            <a:pPr eaLnBrk="0" hangingPunct="0"/>
            <a:r>
              <a:rPr lang="en-AU" sz="1600" dirty="0" smtClean="0"/>
              <a:t>- This is the change in the Ecosystem Sink from LULCC</a:t>
            </a:r>
            <a:endParaRPr lang="en-AU" sz="1600" dirty="0"/>
          </a:p>
        </p:txBody>
      </p:sp>
    </p:spTree>
    <p:extLst>
      <p:ext uri="{BB962C8B-B14F-4D97-AF65-F5344CB8AC3E}">
        <p14:creationId xmlns:p14="http://schemas.microsoft.com/office/powerpoint/2010/main" val="10908562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9073"/>
            <a:ext cx="6286500" cy="5658879"/>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Direct LULCC Fluxes</a:t>
            </a:r>
            <a:endParaRPr lang="en-AU" sz="2400" b="1" dirty="0"/>
          </a:p>
        </p:txBody>
      </p:sp>
      <p:sp>
        <p:nvSpPr>
          <p:cNvPr id="3" name="Rectangle 2"/>
          <p:cNvSpPr/>
          <p:nvPr/>
        </p:nvSpPr>
        <p:spPr>
          <a:xfrm>
            <a:off x="152400" y="5950803"/>
            <a:ext cx="8839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LULCC</a:t>
            </a:r>
            <a:r>
              <a:rPr lang="en-US" sz="1600" baseline="-25000" dirty="0" smtClean="0">
                <a:latin typeface="Arial" panose="020B0604020202020204" pitchFamily="34" charset="0"/>
                <a:cs typeface="Arial" panose="020B0604020202020204" pitchFamily="34" charset="0"/>
              </a:rPr>
              <a:t>DIRECT </a:t>
            </a:r>
            <a:r>
              <a:rPr lang="en-US" sz="1600" baseline="-25000" dirty="0">
                <a:latin typeface="Arial" panose="020B0604020202020204" pitchFamily="34" charset="0"/>
                <a:cs typeface="Arial" panose="020B0604020202020204" pitchFamily="34" charset="0"/>
              </a:rPr>
              <a:t>ECO</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Conversion + </a:t>
            </a:r>
            <a:r>
              <a:rPr lang="en-US" sz="1600" dirty="0">
                <a:latin typeface="Arial" panose="020B0604020202020204" pitchFamily="34" charset="0"/>
                <a:cs typeface="Arial" panose="020B0604020202020204" pitchFamily="34" charset="0"/>
              </a:rPr>
              <a:t>Wood </a:t>
            </a:r>
            <a:r>
              <a:rPr lang="en-US" sz="1600" dirty="0" smtClean="0">
                <a:latin typeface="Arial" panose="020B0604020202020204" pitchFamily="34" charset="0"/>
                <a:cs typeface="Arial" panose="020B0604020202020204" pitchFamily="34" charset="0"/>
              </a:rPr>
              <a:t>Harvest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smtClean="0"/>
              <a:t>126.8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Conversion = 63.2 </a:t>
            </a:r>
            <a:r>
              <a:rPr lang="en-US" sz="1600" dirty="0" err="1" smtClean="0">
                <a:latin typeface="Arial" panose="020B0604020202020204" pitchFamily="34" charset="0"/>
                <a:cs typeface="Arial" panose="020B0604020202020204" pitchFamily="34" charset="0"/>
              </a:rPr>
              <a:t>PgC</a:t>
            </a:r>
            <a:r>
              <a:rPr lang="en-US" sz="1600" dirty="0" smtClean="0">
                <a:latin typeface="Arial" panose="020B0604020202020204" pitchFamily="34" charset="0"/>
                <a:cs typeface="Arial" panose="020B0604020202020204" pitchFamily="34" charset="0"/>
              </a:rPr>
              <a:t> 	Wood Harvest = 63.6 </a:t>
            </a:r>
            <a:r>
              <a:rPr lang="en-US" sz="1600" dirty="0" err="1" smtClean="0">
                <a:latin typeface="Arial" panose="020B0604020202020204" pitchFamily="34" charset="0"/>
                <a:cs typeface="Arial" panose="020B0604020202020204" pitchFamily="34" charset="0"/>
              </a:rPr>
              <a:t>PgC</a:t>
            </a:r>
            <a:endParaRPr lang="en-US" sz="1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76524"/>
            <a:ext cx="3076191" cy="19904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495924"/>
            <a:ext cx="3076191" cy="1990476"/>
          </a:xfrm>
          <a:prstGeom prst="rect">
            <a:avLst/>
          </a:prstGeom>
        </p:spPr>
      </p:pic>
    </p:spTree>
    <p:extLst>
      <p:ext uri="{BB962C8B-B14F-4D97-AF65-F5344CB8AC3E}">
        <p14:creationId xmlns:p14="http://schemas.microsoft.com/office/powerpoint/2010/main" val="308852674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Direct LULCC Fluxes</a:t>
            </a:r>
            <a:endParaRPr lang="en-AU"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9073"/>
            <a:ext cx="6286499" cy="5658879"/>
          </a:xfrm>
          <a:prstGeom prst="rect">
            <a:avLst/>
          </a:prstGeom>
        </p:spPr>
      </p:pic>
      <p:sp>
        <p:nvSpPr>
          <p:cNvPr id="8" name="Rectangle 7"/>
          <p:cNvSpPr/>
          <p:nvPr/>
        </p:nvSpPr>
        <p:spPr>
          <a:xfrm>
            <a:off x="152400" y="5950803"/>
            <a:ext cx="8839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LULCC</a:t>
            </a:r>
            <a:r>
              <a:rPr lang="en-US" sz="1600" baseline="-25000" dirty="0" smtClean="0">
                <a:latin typeface="Arial" panose="020B0604020202020204" pitchFamily="34" charset="0"/>
                <a:cs typeface="Arial" panose="020B0604020202020204" pitchFamily="34" charset="0"/>
              </a:rPr>
              <a:t>DIRECT </a:t>
            </a:r>
            <a:r>
              <a:rPr lang="en-US" sz="1600" baseline="-25000" dirty="0">
                <a:latin typeface="Arial" panose="020B0604020202020204" pitchFamily="34" charset="0"/>
                <a:cs typeface="Arial" panose="020B0604020202020204" pitchFamily="34" charset="0"/>
              </a:rPr>
              <a:t>ECO</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Conversion </a:t>
            </a:r>
            <a:r>
              <a:rPr lang="en-US" sz="1600" dirty="0">
                <a:latin typeface="Arial" panose="020B0604020202020204" pitchFamily="34" charset="0"/>
                <a:cs typeface="Arial" panose="020B0604020202020204" pitchFamily="34" charset="0"/>
              </a:rPr>
              <a:t>+ Wood </a:t>
            </a:r>
            <a:r>
              <a:rPr lang="en-US" sz="1600" dirty="0" smtClean="0">
                <a:latin typeface="Arial" panose="020B0604020202020204" pitchFamily="34" charset="0"/>
                <a:cs typeface="Arial" panose="020B0604020202020204" pitchFamily="34" charset="0"/>
              </a:rPr>
              <a:t>Harvest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smtClean="0"/>
              <a:t>126.8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Conversion = 63.2 </a:t>
            </a:r>
            <a:r>
              <a:rPr lang="en-US" sz="1600" dirty="0" err="1" smtClean="0">
                <a:latin typeface="Arial" panose="020B0604020202020204" pitchFamily="34" charset="0"/>
                <a:cs typeface="Arial" panose="020B0604020202020204" pitchFamily="34" charset="0"/>
              </a:rPr>
              <a:t>PgC</a:t>
            </a:r>
            <a:r>
              <a:rPr lang="en-US" sz="1600" dirty="0" smtClean="0">
                <a:latin typeface="Arial" panose="020B0604020202020204" pitchFamily="34" charset="0"/>
                <a:cs typeface="Arial" panose="020B0604020202020204" pitchFamily="34" charset="0"/>
              </a:rPr>
              <a:t> 	Wood Harvest = 63.6 </a:t>
            </a:r>
            <a:r>
              <a:rPr lang="en-US" sz="1600" dirty="0" err="1" smtClean="0">
                <a:latin typeface="Arial" panose="020B0604020202020204" pitchFamily="34" charset="0"/>
                <a:cs typeface="Arial" panose="020B0604020202020204" pitchFamily="34" charset="0"/>
              </a:rPr>
              <a:t>PgC</a:t>
            </a:r>
            <a:endParaRPr lang="en-US" sz="16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76524"/>
            <a:ext cx="3076191" cy="19904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495924"/>
            <a:ext cx="3076191" cy="1990476"/>
          </a:xfrm>
          <a:prstGeom prst="rect">
            <a:avLst/>
          </a:prstGeom>
        </p:spPr>
      </p:pic>
    </p:spTree>
    <p:extLst>
      <p:ext uri="{BB962C8B-B14F-4D97-AF65-F5344CB8AC3E}">
        <p14:creationId xmlns:p14="http://schemas.microsoft.com/office/powerpoint/2010/main" val="27350264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ChangeArrowheads="1"/>
          </p:cNvSpPr>
          <p:nvPr/>
        </p:nvSpPr>
        <p:spPr bwMode="auto">
          <a:xfrm>
            <a:off x="0" y="1447800"/>
            <a:ext cx="4038600" cy="4953000"/>
          </a:xfrm>
          <a:prstGeom prst="rect">
            <a:avLst/>
          </a:prstGeom>
          <a:noFill/>
          <a:ln w="9525">
            <a:noFill/>
            <a:miter lim="800000"/>
            <a:headEnd/>
            <a:tailEnd/>
          </a:ln>
        </p:spPr>
        <p:txBody>
          <a:bodyPr/>
          <a:lstStyle/>
          <a:p>
            <a:pPr marL="342900" indent="-342900">
              <a:spcBef>
                <a:spcPct val="40000"/>
              </a:spcBef>
              <a:buFontTx/>
              <a:buChar char="•"/>
            </a:pPr>
            <a:endParaRPr lang="en-US" sz="2000"/>
          </a:p>
        </p:txBody>
      </p:sp>
      <p:sp>
        <p:nvSpPr>
          <p:cNvPr id="8" name="Title 7"/>
          <p:cNvSpPr>
            <a:spLocks noGrp="1"/>
          </p:cNvSpPr>
          <p:nvPr>
            <p:ph type="title"/>
          </p:nvPr>
        </p:nvSpPr>
        <p:spPr>
          <a:xfrm>
            <a:off x="533400" y="-228600"/>
            <a:ext cx="8153400" cy="1143000"/>
          </a:xfrm>
        </p:spPr>
        <p:txBody>
          <a:bodyPr>
            <a:normAutofit/>
          </a:bodyPr>
          <a:lstStyle/>
          <a:p>
            <a:r>
              <a:rPr lang="en-US" sz="2400" b="1" dirty="0" smtClean="0"/>
              <a:t>Understanding the Land Surface in the Climate System: </a:t>
            </a:r>
            <a:br>
              <a:rPr lang="en-US" sz="2400" b="1" dirty="0" smtClean="0"/>
            </a:br>
            <a:r>
              <a:rPr lang="en-US" sz="2400" b="1" dirty="0" smtClean="0"/>
              <a:t>Investigations with an Earth System Model (NCAR CESM)</a:t>
            </a:r>
            <a:endParaRPr lang="en-US" sz="2400" b="1" dirty="0"/>
          </a:p>
        </p:txBody>
      </p:sp>
      <p:pic>
        <p:nvPicPr>
          <p:cNvPr id="4100" name="Picture 14" descr="Fig-3-Karl and Trenberth"/>
          <p:cNvPicPr>
            <a:picLocks noChangeAspect="1" noChangeArrowheads="1"/>
          </p:cNvPicPr>
          <p:nvPr/>
        </p:nvPicPr>
        <p:blipFill>
          <a:blip r:embed="rId3" cstate="screen"/>
          <a:srcRect t="-449"/>
          <a:stretch>
            <a:fillRect/>
          </a:stretch>
        </p:blipFill>
        <p:spPr bwMode="auto">
          <a:xfrm>
            <a:off x="4419600" y="762000"/>
            <a:ext cx="4537105" cy="4114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6200" y="4314825"/>
            <a:ext cx="5753100" cy="2390775"/>
          </a:xfrm>
          <a:prstGeom prst="rect">
            <a:avLst/>
          </a:prstGeom>
          <a:noFill/>
          <a:ln w="9525">
            <a:noFill/>
            <a:miter lim="800000"/>
            <a:headEnd/>
            <a:tailEnd/>
          </a:ln>
        </p:spPr>
      </p:pic>
      <p:sp>
        <p:nvSpPr>
          <p:cNvPr id="6" name="Rectangle 5"/>
          <p:cNvSpPr/>
          <p:nvPr/>
        </p:nvSpPr>
        <p:spPr>
          <a:xfrm>
            <a:off x="0" y="983123"/>
            <a:ext cx="4648200" cy="3293209"/>
          </a:xfrm>
          <a:prstGeom prst="rect">
            <a:avLst/>
          </a:prstGeom>
        </p:spPr>
        <p:txBody>
          <a:bodyPr wrap="square">
            <a:spAutoFit/>
          </a:bodyPr>
          <a:lstStyle/>
          <a:p>
            <a:pPr eaLnBrk="1" hangingPunct="1">
              <a:spcBef>
                <a:spcPts val="0"/>
              </a:spcBef>
              <a:spcAft>
                <a:spcPts val="0"/>
              </a:spcAft>
            </a:pPr>
            <a:r>
              <a:rPr lang="en-US" sz="1600" dirty="0" smtClean="0">
                <a:solidFill>
                  <a:srgbClr val="000000"/>
                </a:solidFill>
                <a:latin typeface="Arial Rounded MT Bold" pitchFamily="34" charset="0"/>
              </a:rPr>
              <a:t>Land Management in CESM:</a:t>
            </a:r>
            <a:br>
              <a:rPr lang="en-US" sz="1600" dirty="0" smtClean="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a:spcBef>
                <a:spcPts val="0"/>
              </a:spcBef>
              <a:spcAft>
                <a:spcPts val="0"/>
              </a:spcAft>
              <a:buFontTx/>
              <a:buChar char="-"/>
            </a:pPr>
            <a:r>
              <a:rPr lang="en-US" sz="1600" dirty="0" smtClean="0">
                <a:solidFill>
                  <a:srgbClr val="000000"/>
                </a:solidFill>
                <a:latin typeface="Arial Rounded MT Bold" pitchFamily="34" charset="0"/>
              </a:rPr>
              <a:t>How will Natural Ecosystems respond to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changes in climate and CO</a:t>
            </a:r>
            <a:r>
              <a:rPr lang="en-US" sz="1600" baseline="-25000" dirty="0" smtClean="0">
                <a:solidFill>
                  <a:srgbClr val="000000"/>
                </a:solidFill>
                <a:latin typeface="Arial Rounded MT Bold" pitchFamily="34" charset="0"/>
              </a:rPr>
              <a:t>2</a:t>
            </a:r>
            <a:r>
              <a:rPr lang="en-US" sz="1600" dirty="0" smtClean="0">
                <a:solidFill>
                  <a:srgbClr val="000000"/>
                </a:solidFill>
                <a:latin typeface="Arial Rounded MT Bold" pitchFamily="34" charset="0"/>
              </a:rPr>
              <a:t>?</a:t>
            </a:r>
            <a:br>
              <a:rPr lang="en-US" sz="1600" dirty="0" smtClean="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a:spcBef>
                <a:spcPts val="0"/>
              </a:spcBef>
              <a:spcAft>
                <a:spcPts val="0"/>
              </a:spcAft>
              <a:buFontTx/>
              <a:buChar char="-"/>
            </a:pPr>
            <a:r>
              <a:rPr lang="en-US" sz="1600" dirty="0" smtClean="0">
                <a:solidFill>
                  <a:srgbClr val="000000"/>
                </a:solidFill>
                <a:latin typeface="Arial Rounded MT Bold" pitchFamily="34" charset="0"/>
              </a:rPr>
              <a:t>How </a:t>
            </a:r>
            <a:r>
              <a:rPr lang="en-US" sz="1600" dirty="0">
                <a:solidFill>
                  <a:srgbClr val="000000"/>
                </a:solidFill>
                <a:latin typeface="Arial Rounded MT Bold" pitchFamily="34" charset="0"/>
              </a:rPr>
              <a:t>are we transforming Natural </a:t>
            </a:r>
            <a:br>
              <a:rPr lang="en-US" sz="1600" dirty="0">
                <a:solidFill>
                  <a:srgbClr val="000000"/>
                </a:solidFill>
                <a:latin typeface="Arial Rounded MT Bold" pitchFamily="34" charset="0"/>
              </a:rPr>
            </a:br>
            <a:r>
              <a:rPr lang="en-US" sz="1600" dirty="0">
                <a:solidFill>
                  <a:srgbClr val="000000"/>
                </a:solidFill>
                <a:latin typeface="Arial Rounded MT Bold" pitchFamily="34" charset="0"/>
              </a:rPr>
              <a:t>  Ecosystems through Deforestation, Pasture, </a:t>
            </a:r>
            <a:br>
              <a:rPr lang="en-US" sz="1600" dirty="0">
                <a:solidFill>
                  <a:srgbClr val="000000"/>
                </a:solidFill>
                <a:latin typeface="Arial Rounded MT Bold" pitchFamily="34" charset="0"/>
              </a:rPr>
            </a:br>
            <a:r>
              <a:rPr lang="en-US" sz="1600" dirty="0">
                <a:solidFill>
                  <a:srgbClr val="000000"/>
                </a:solidFill>
                <a:latin typeface="Arial Rounded MT Bold" pitchFamily="34" charset="0"/>
              </a:rPr>
              <a:t>  Wood Harvesting, or Afforestation?</a:t>
            </a:r>
            <a:br>
              <a:rPr lang="en-US" sz="1600" dirty="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eaLnBrk="1" hangingPunct="1">
              <a:spcBef>
                <a:spcPts val="0"/>
              </a:spcBef>
              <a:spcAft>
                <a:spcPts val="0"/>
              </a:spcAft>
              <a:buFontTx/>
              <a:buChar char="-"/>
            </a:pPr>
            <a:r>
              <a:rPr lang="en-US" sz="1600" dirty="0" smtClean="0">
                <a:solidFill>
                  <a:srgbClr val="000000"/>
                </a:solidFill>
                <a:latin typeface="Arial Rounded MT Bold" pitchFamily="34" charset="0"/>
              </a:rPr>
              <a:t> How will Humanity Feed itself as the</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population grows, society becomes more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affluent, and agriculture is impacted by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climate and changing CO</a:t>
            </a:r>
            <a:r>
              <a:rPr lang="en-US" sz="1600" baseline="-25000" dirty="0" smtClean="0">
                <a:solidFill>
                  <a:srgbClr val="000000"/>
                </a:solidFill>
                <a:latin typeface="Arial Rounded MT Bold" pitchFamily="34" charset="0"/>
              </a:rPr>
              <a:t>2</a:t>
            </a:r>
            <a:r>
              <a:rPr lang="en-US" sz="1600" dirty="0" smtClean="0">
                <a:solidFill>
                  <a:srgbClr val="000000"/>
                </a:solidFill>
                <a:latin typeface="Arial Rounded MT Bold" pitchFamily="34" charset="0"/>
              </a:rPr>
              <a:t>?</a:t>
            </a:r>
          </a:p>
        </p:txBody>
      </p:sp>
    </p:spTree>
    <p:extLst>
      <p:ext uri="{BB962C8B-B14F-4D97-AF65-F5344CB8AC3E}">
        <p14:creationId xmlns:p14="http://schemas.microsoft.com/office/powerpoint/2010/main" val="397370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Land Cover Change</a:t>
            </a:r>
            <a:endParaRPr lang="en-AU"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8" name="Rectangle 7"/>
          <p:cNvSpPr/>
          <p:nvPr/>
        </p:nvSpPr>
        <p:spPr>
          <a:xfrm>
            <a:off x="152400" y="5950803"/>
            <a:ext cx="8839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LULCC</a:t>
            </a:r>
            <a:r>
              <a:rPr lang="en-US" sz="1600" baseline="-25000" dirty="0" smtClean="0">
                <a:latin typeface="Arial" panose="020B0604020202020204" pitchFamily="34" charset="0"/>
                <a:cs typeface="Arial" panose="020B0604020202020204" pitchFamily="34" charset="0"/>
              </a:rPr>
              <a:t>DIRECT </a:t>
            </a:r>
            <a:r>
              <a:rPr lang="en-US" sz="1600" baseline="-25000" dirty="0">
                <a:latin typeface="Arial" panose="020B0604020202020204" pitchFamily="34" charset="0"/>
                <a:cs typeface="Arial" panose="020B0604020202020204" pitchFamily="34" charset="0"/>
              </a:rPr>
              <a:t>ECO</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Conversion</a:t>
            </a:r>
            <a:r>
              <a:rPr lang="en-US" sz="1600" baseline="-25000" dirty="0" err="1">
                <a:latin typeface="Arial" panose="020B0604020202020204" pitchFamily="34" charset="0"/>
                <a:cs typeface="Arial" panose="020B0604020202020204" pitchFamily="34" charset="0"/>
              </a:rPr>
              <a:t>ATM</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Conversion</a:t>
            </a:r>
            <a:r>
              <a:rPr lang="en-US" sz="1600" baseline="-25000" dirty="0" err="1">
                <a:latin typeface="Arial" panose="020B0604020202020204" pitchFamily="34" charset="0"/>
                <a:cs typeface="Arial" panose="020B0604020202020204" pitchFamily="34" charset="0"/>
              </a:rPr>
              <a:t>PROD</a:t>
            </a:r>
            <a:r>
              <a:rPr lang="en-US" sz="1600" dirty="0">
                <a:latin typeface="Arial" panose="020B0604020202020204" pitchFamily="34" charset="0"/>
                <a:cs typeface="Arial" panose="020B0604020202020204" pitchFamily="34" charset="0"/>
              </a:rPr>
              <a:t> + Wood </a:t>
            </a:r>
            <a:r>
              <a:rPr lang="en-US" sz="1600" dirty="0" smtClean="0">
                <a:latin typeface="Arial" panose="020B0604020202020204" pitchFamily="34" charset="0"/>
                <a:cs typeface="Arial" panose="020B0604020202020204" pitchFamily="34" charset="0"/>
              </a:rPr>
              <a:t>Harvest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smtClean="0"/>
              <a:t>126.8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Conversion = 63.2 </a:t>
            </a:r>
            <a:r>
              <a:rPr lang="en-US" sz="1600" dirty="0" err="1" smtClean="0">
                <a:latin typeface="Arial" panose="020B0604020202020204" pitchFamily="34" charset="0"/>
                <a:cs typeface="Arial" panose="020B0604020202020204" pitchFamily="34" charset="0"/>
              </a:rPr>
              <a:t>PgC</a:t>
            </a:r>
            <a:r>
              <a:rPr lang="en-US" sz="1600" dirty="0" smtClean="0">
                <a:latin typeface="Arial" panose="020B0604020202020204" pitchFamily="34" charset="0"/>
                <a:cs typeface="Arial" panose="020B0604020202020204" pitchFamily="34" charset="0"/>
              </a:rPr>
              <a:t> 	Wood Harvest = 63.6 </a:t>
            </a:r>
            <a:r>
              <a:rPr lang="en-US" sz="1600" dirty="0" err="1" smtClean="0">
                <a:latin typeface="Arial" panose="020B0604020202020204" pitchFamily="34" charset="0"/>
                <a:cs typeface="Arial" panose="020B0604020202020204" pitchFamily="34" charset="0"/>
              </a:rPr>
              <a:t>PgC</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58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6286499" cy="5658879"/>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Indirect LULCC Fluxes</a:t>
            </a:r>
            <a:endParaRPr lang="en-AU" sz="2400" b="1" dirty="0"/>
          </a:p>
        </p:txBody>
      </p:sp>
      <p:sp>
        <p:nvSpPr>
          <p:cNvPr id="3" name="Rectangle 2"/>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3.6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71.6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43.1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24.9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76524"/>
            <a:ext cx="3076191" cy="19904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495924"/>
            <a:ext cx="3076190" cy="1990476"/>
          </a:xfrm>
          <a:prstGeom prst="rect">
            <a:avLst/>
          </a:prstGeom>
        </p:spPr>
      </p:pic>
    </p:spTree>
    <p:extLst>
      <p:ext uri="{BB962C8B-B14F-4D97-AF65-F5344CB8AC3E}">
        <p14:creationId xmlns:p14="http://schemas.microsoft.com/office/powerpoint/2010/main" val="31544670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6286499" cy="5658879"/>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Indirect LULCC Fluxes</a:t>
            </a:r>
            <a:endParaRPr lang="en-AU" sz="2400" b="1" dirty="0"/>
          </a:p>
        </p:txBody>
      </p:sp>
      <p:sp>
        <p:nvSpPr>
          <p:cNvPr id="3" name="Rectangle 2"/>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3.6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71.6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43.1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24.9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76524"/>
            <a:ext cx="3076191" cy="19904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495924"/>
            <a:ext cx="3076191" cy="1990476"/>
          </a:xfrm>
          <a:prstGeom prst="rect">
            <a:avLst/>
          </a:prstGeom>
        </p:spPr>
      </p:pic>
    </p:spTree>
    <p:extLst>
      <p:ext uri="{BB962C8B-B14F-4D97-AF65-F5344CB8AC3E}">
        <p14:creationId xmlns:p14="http://schemas.microsoft.com/office/powerpoint/2010/main" val="1246115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6286499" cy="5658878"/>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Historical Ecosystem Changes: Effective LULCC Flux</a:t>
            </a:r>
            <a:endParaRPr lang="en-AU" sz="2400" b="1" dirty="0"/>
          </a:p>
        </p:txBody>
      </p:sp>
      <p:sp>
        <p:nvSpPr>
          <p:cNvPr id="3" name="Rectangle 2"/>
          <p:cNvSpPr/>
          <p:nvPr/>
        </p:nvSpPr>
        <p:spPr>
          <a:xfrm>
            <a:off x="152400" y="5950803"/>
            <a:ext cx="8839200" cy="861774"/>
          </a:xfrm>
          <a:prstGeom prst="rect">
            <a:avLst/>
          </a:prstGeom>
        </p:spPr>
        <p:txBody>
          <a:bodyPr wrap="square">
            <a:spAutoFit/>
          </a:bodyPr>
          <a:lstStyle/>
          <a:p>
            <a:r>
              <a:rPr lang="en-US" sz="1600" dirty="0"/>
              <a:t>LULCC</a:t>
            </a:r>
            <a:r>
              <a:rPr lang="en-US" sz="1600" baseline="-25000" dirty="0"/>
              <a:t>EFFECTIVE ECO</a:t>
            </a:r>
            <a:r>
              <a:rPr lang="en-US" sz="1600" dirty="0"/>
              <a:t> = LULCC</a:t>
            </a:r>
            <a:r>
              <a:rPr lang="en-US" sz="1600" baseline="-25000" dirty="0"/>
              <a:t>DIRECT ECO</a:t>
            </a:r>
            <a:r>
              <a:rPr lang="en-US" sz="1600" dirty="0"/>
              <a:t> + </a:t>
            </a:r>
            <a:r>
              <a:rPr lang="en-US" sz="1600" dirty="0" smtClean="0"/>
              <a:t>LULCC</a:t>
            </a:r>
            <a:r>
              <a:rPr lang="en-US" sz="1600" baseline="-25000" dirty="0" smtClean="0"/>
              <a:t>INDIRECT</a:t>
            </a:r>
            <a:r>
              <a:rPr lang="en-US" sz="1600" dirty="0" smtClean="0"/>
              <a:t> = </a:t>
            </a:r>
            <a:r>
              <a:rPr lang="en-US" sz="1600" dirty="0"/>
              <a:t>130.4</a:t>
            </a:r>
            <a:r>
              <a:rPr lang="en-US" sz="1600" dirty="0" smtClean="0"/>
              <a:t>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p>
          <a:p>
            <a:r>
              <a:rPr lang="en-US" sz="1600" dirty="0"/>
              <a:t>LULCC</a:t>
            </a:r>
            <a:r>
              <a:rPr lang="en-US" sz="1600" baseline="-25000" dirty="0"/>
              <a:t>DIRECT ECO</a:t>
            </a:r>
            <a:r>
              <a:rPr lang="en-US" sz="1600" dirty="0"/>
              <a:t> </a:t>
            </a:r>
            <a:r>
              <a:rPr lang="en-US" sz="1600" dirty="0" smtClean="0"/>
              <a:t>= </a:t>
            </a:r>
            <a:r>
              <a:rPr lang="en-US" sz="1600" dirty="0"/>
              <a:t>126.8</a:t>
            </a:r>
            <a:r>
              <a:rPr lang="en-US" sz="1600" dirty="0" smtClean="0"/>
              <a:t> </a:t>
            </a:r>
            <a:r>
              <a:rPr lang="en-US" sz="1600" dirty="0" err="1" smtClean="0"/>
              <a:t>PgC</a:t>
            </a:r>
            <a:r>
              <a:rPr lang="en-US" sz="1600" dirty="0"/>
              <a:t>	</a:t>
            </a:r>
            <a:r>
              <a:rPr lang="en-US" sz="1600" dirty="0" smtClean="0"/>
              <a:t>	LULCC</a:t>
            </a:r>
            <a:r>
              <a:rPr lang="en-US" sz="1600" baseline="-25000" dirty="0" smtClean="0"/>
              <a:t>INDIRECT</a:t>
            </a:r>
            <a:r>
              <a:rPr lang="en-US" sz="1600" dirty="0" smtClean="0"/>
              <a:t> = 3.6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76524"/>
            <a:ext cx="3076191" cy="19904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8" y="3505200"/>
            <a:ext cx="3076191" cy="1990476"/>
          </a:xfrm>
          <a:prstGeom prst="rect">
            <a:avLst/>
          </a:prstGeom>
        </p:spPr>
      </p:pic>
    </p:spTree>
    <p:extLst>
      <p:ext uri="{BB962C8B-B14F-4D97-AF65-F5344CB8AC3E}">
        <p14:creationId xmlns:p14="http://schemas.microsoft.com/office/powerpoint/2010/main" val="23592558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9073"/>
            <a:ext cx="6286499" cy="5658879"/>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4.5 Ecosystem Changes: Direct LULCC Fluxes</a:t>
            </a:r>
            <a:endParaRPr lang="en-AU" sz="2400" b="1" dirty="0"/>
          </a:p>
        </p:txBody>
      </p:sp>
      <p:sp>
        <p:nvSpPr>
          <p:cNvPr id="3" name="Rectangle 2"/>
          <p:cNvSpPr/>
          <p:nvPr/>
        </p:nvSpPr>
        <p:spPr>
          <a:xfrm>
            <a:off x="152400" y="5950803"/>
            <a:ext cx="8839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LULCC</a:t>
            </a:r>
            <a:r>
              <a:rPr lang="en-US" sz="1600" baseline="-25000" dirty="0" smtClean="0">
                <a:latin typeface="Arial" panose="020B0604020202020204" pitchFamily="34" charset="0"/>
                <a:cs typeface="Arial" panose="020B0604020202020204" pitchFamily="34" charset="0"/>
              </a:rPr>
              <a:t>DIRECT </a:t>
            </a:r>
            <a:r>
              <a:rPr lang="en-US" sz="1600" baseline="-25000" dirty="0">
                <a:latin typeface="Arial" panose="020B0604020202020204" pitchFamily="34" charset="0"/>
                <a:cs typeface="Arial" panose="020B0604020202020204" pitchFamily="34" charset="0"/>
              </a:rPr>
              <a:t>ECO</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Conversion + </a:t>
            </a:r>
            <a:r>
              <a:rPr lang="en-US" sz="1600" dirty="0">
                <a:latin typeface="Arial" panose="020B0604020202020204" pitchFamily="34" charset="0"/>
                <a:cs typeface="Arial" panose="020B0604020202020204" pitchFamily="34" charset="0"/>
              </a:rPr>
              <a:t>Wood </a:t>
            </a:r>
            <a:r>
              <a:rPr lang="en-US" sz="1600" dirty="0" smtClean="0">
                <a:latin typeface="Arial" panose="020B0604020202020204" pitchFamily="34" charset="0"/>
                <a:cs typeface="Arial" panose="020B0604020202020204" pitchFamily="34" charset="0"/>
              </a:rPr>
              <a:t>Harvest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smtClean="0"/>
              <a:t>152.6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Conversion = 9.5 </a:t>
            </a:r>
            <a:r>
              <a:rPr lang="en-US" sz="1600" dirty="0" err="1" smtClean="0">
                <a:latin typeface="Arial" panose="020B0604020202020204" pitchFamily="34" charset="0"/>
                <a:cs typeface="Arial" panose="020B0604020202020204" pitchFamily="34" charset="0"/>
              </a:rPr>
              <a:t>PgC</a:t>
            </a:r>
            <a:r>
              <a:rPr lang="en-US" sz="1600" dirty="0" smtClean="0">
                <a:latin typeface="Arial" panose="020B0604020202020204" pitchFamily="34" charset="0"/>
                <a:cs typeface="Arial" panose="020B0604020202020204" pitchFamily="34" charset="0"/>
              </a:rPr>
              <a:t> 	Wood Harvest = 143.2 </a:t>
            </a:r>
            <a:r>
              <a:rPr lang="en-US" sz="1600" dirty="0" err="1" smtClean="0">
                <a:latin typeface="Arial" panose="020B0604020202020204" pitchFamily="34" charset="0"/>
                <a:cs typeface="Arial" panose="020B0604020202020204" pitchFamily="34" charset="0"/>
              </a:rPr>
              <a:t>PgC</a:t>
            </a:r>
            <a:endParaRPr lang="en-US" sz="1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495924"/>
            <a:ext cx="3076191" cy="1990476"/>
          </a:xfrm>
          <a:prstGeom prst="rect">
            <a:avLst/>
          </a:prstGeom>
        </p:spPr>
      </p:pic>
    </p:spTree>
    <p:extLst>
      <p:ext uri="{BB962C8B-B14F-4D97-AF65-F5344CB8AC3E}">
        <p14:creationId xmlns:p14="http://schemas.microsoft.com/office/powerpoint/2010/main" val="4454937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9"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4.5 Ecosystem Changes: Indirect LULCC Fluxes</a:t>
            </a:r>
            <a:endParaRPr lang="en-AU" sz="2400" b="1" dirty="0"/>
          </a:p>
        </p:txBody>
      </p:sp>
      <p:sp>
        <p:nvSpPr>
          <p:cNvPr id="7" name="Rectangle 6"/>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-49.3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-33.9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22.2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-6.7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14651021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9"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4.5 Ecosystem Changes: Indirect LULCC Fluxes</a:t>
            </a:r>
            <a:endParaRPr lang="en-AU" sz="2400" b="1" dirty="0"/>
          </a:p>
        </p:txBody>
      </p:sp>
      <p:sp>
        <p:nvSpPr>
          <p:cNvPr id="7" name="Rectangle 6"/>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-49.3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-33.9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22.2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-6.7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36494708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8"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4.5 Ecosystem Changes: Effective LULCC Fluxes</a:t>
            </a:r>
            <a:endParaRPr lang="en-AU" sz="2400" b="1" dirty="0"/>
          </a:p>
        </p:txBody>
      </p:sp>
      <p:sp>
        <p:nvSpPr>
          <p:cNvPr id="8" name="Rectangle 7"/>
          <p:cNvSpPr/>
          <p:nvPr/>
        </p:nvSpPr>
        <p:spPr>
          <a:xfrm>
            <a:off x="152400" y="5950803"/>
            <a:ext cx="8839200" cy="861774"/>
          </a:xfrm>
          <a:prstGeom prst="rect">
            <a:avLst/>
          </a:prstGeom>
        </p:spPr>
        <p:txBody>
          <a:bodyPr wrap="square">
            <a:spAutoFit/>
          </a:bodyPr>
          <a:lstStyle/>
          <a:p>
            <a:r>
              <a:rPr lang="en-US" sz="1600" dirty="0"/>
              <a:t>LULCC</a:t>
            </a:r>
            <a:r>
              <a:rPr lang="en-US" sz="1600" baseline="-25000" dirty="0"/>
              <a:t>EFFECTIVE ECO</a:t>
            </a:r>
            <a:r>
              <a:rPr lang="en-US" sz="1600" dirty="0"/>
              <a:t> = LULCC</a:t>
            </a:r>
            <a:r>
              <a:rPr lang="en-US" sz="1600" baseline="-25000" dirty="0"/>
              <a:t>DIRECT ECO</a:t>
            </a:r>
            <a:r>
              <a:rPr lang="en-US" sz="1600" dirty="0"/>
              <a:t> + </a:t>
            </a:r>
            <a:r>
              <a:rPr lang="en-US" sz="1600" dirty="0" smtClean="0"/>
              <a:t>LULCC</a:t>
            </a:r>
            <a:r>
              <a:rPr lang="en-US" sz="1600" baseline="-25000" dirty="0" smtClean="0"/>
              <a:t>INDIRECT</a:t>
            </a:r>
            <a:r>
              <a:rPr lang="en-US" sz="1600" dirty="0" smtClean="0"/>
              <a:t> = 103.3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p>
          <a:p>
            <a:r>
              <a:rPr lang="en-US" sz="1600" dirty="0"/>
              <a:t>LULCC</a:t>
            </a:r>
            <a:r>
              <a:rPr lang="en-US" sz="1600" baseline="-25000" dirty="0"/>
              <a:t>DIRECT ECO</a:t>
            </a:r>
            <a:r>
              <a:rPr lang="en-US" sz="1600" dirty="0"/>
              <a:t> </a:t>
            </a:r>
            <a:r>
              <a:rPr lang="en-US" sz="1600" dirty="0" smtClean="0"/>
              <a:t>= 152.6 </a:t>
            </a:r>
            <a:r>
              <a:rPr lang="en-US" sz="1600" dirty="0" err="1" smtClean="0"/>
              <a:t>PgC</a:t>
            </a:r>
            <a:r>
              <a:rPr lang="en-US" sz="1600" dirty="0"/>
              <a:t>	</a:t>
            </a:r>
            <a:r>
              <a:rPr lang="en-US" sz="1600" dirty="0" smtClean="0"/>
              <a:t>	LULCC</a:t>
            </a:r>
            <a:r>
              <a:rPr lang="en-US" sz="1600" baseline="-25000" dirty="0" smtClean="0"/>
              <a:t>INDIRECT</a:t>
            </a:r>
            <a:r>
              <a:rPr lang="en-US" sz="1600" dirty="0" smtClean="0"/>
              <a:t> = </a:t>
            </a:r>
            <a:r>
              <a:rPr lang="en-US" sz="1600" dirty="0"/>
              <a:t>-49.3</a:t>
            </a:r>
            <a:r>
              <a:rPr lang="en-US" sz="1600" dirty="0" smtClean="0"/>
              <a:t>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23866971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9"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8.5 Ecosystem Changes: Direct LULCC Fluxes</a:t>
            </a:r>
            <a:endParaRPr lang="en-AU" sz="2400" b="1" dirty="0"/>
          </a:p>
        </p:txBody>
      </p:sp>
      <p:sp>
        <p:nvSpPr>
          <p:cNvPr id="3" name="Rectangle 2"/>
          <p:cNvSpPr/>
          <p:nvPr/>
        </p:nvSpPr>
        <p:spPr>
          <a:xfrm>
            <a:off x="152400" y="5950803"/>
            <a:ext cx="8839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LULCC</a:t>
            </a:r>
            <a:r>
              <a:rPr lang="en-US" sz="1600" baseline="-25000" dirty="0" smtClean="0">
                <a:latin typeface="Arial" panose="020B0604020202020204" pitchFamily="34" charset="0"/>
                <a:cs typeface="Arial" panose="020B0604020202020204" pitchFamily="34" charset="0"/>
              </a:rPr>
              <a:t>DIRECT </a:t>
            </a:r>
            <a:r>
              <a:rPr lang="en-US" sz="1600" baseline="-25000" dirty="0">
                <a:latin typeface="Arial" panose="020B0604020202020204" pitchFamily="34" charset="0"/>
                <a:cs typeface="Arial" panose="020B0604020202020204" pitchFamily="34" charset="0"/>
              </a:rPr>
              <a:t>ECO</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Conversion + </a:t>
            </a:r>
            <a:r>
              <a:rPr lang="en-US" sz="1600" dirty="0">
                <a:latin typeface="Arial" panose="020B0604020202020204" pitchFamily="34" charset="0"/>
                <a:cs typeface="Arial" panose="020B0604020202020204" pitchFamily="34" charset="0"/>
              </a:rPr>
              <a:t>Wood </a:t>
            </a:r>
            <a:r>
              <a:rPr lang="en-US" sz="1600" dirty="0" smtClean="0">
                <a:latin typeface="Arial" panose="020B0604020202020204" pitchFamily="34" charset="0"/>
                <a:cs typeface="Arial" panose="020B0604020202020204" pitchFamily="34" charset="0"/>
              </a:rPr>
              <a:t>Harvest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smtClean="0"/>
              <a:t>271.6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Conversion = 33.6 </a:t>
            </a:r>
            <a:r>
              <a:rPr lang="en-US" sz="1600" dirty="0" err="1" smtClean="0">
                <a:latin typeface="Arial" panose="020B0604020202020204" pitchFamily="34" charset="0"/>
                <a:cs typeface="Arial" panose="020B0604020202020204" pitchFamily="34" charset="0"/>
              </a:rPr>
              <a:t>PgC</a:t>
            </a:r>
            <a:r>
              <a:rPr lang="en-US" sz="1600" dirty="0" smtClean="0">
                <a:latin typeface="Arial" panose="020B0604020202020204" pitchFamily="34" charset="0"/>
                <a:cs typeface="Arial" panose="020B0604020202020204" pitchFamily="34" charset="0"/>
              </a:rPr>
              <a:t> 	Wood Harvest = 238.0 </a:t>
            </a:r>
            <a:r>
              <a:rPr lang="en-US" sz="1600" dirty="0" err="1" smtClean="0">
                <a:latin typeface="Arial" panose="020B0604020202020204" pitchFamily="34" charset="0"/>
                <a:cs typeface="Arial" panose="020B0604020202020204" pitchFamily="34" charset="0"/>
              </a:rPr>
              <a:t>PgC</a:t>
            </a:r>
            <a:endParaRPr lang="en-US" sz="1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36253646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8"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8.5 Ecosystem Changes: Indirect LULCC Fluxes</a:t>
            </a:r>
            <a:endParaRPr lang="en-AU" sz="2400" b="1" dirty="0"/>
          </a:p>
        </p:txBody>
      </p:sp>
      <p:sp>
        <p:nvSpPr>
          <p:cNvPr id="7" name="Rectangle 6"/>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-4.5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42.3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18.1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28.6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21067800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9" name="Straight Connector 378"/>
          <p:cNvCxnSpPr/>
          <p:nvPr/>
        </p:nvCxnSpPr>
        <p:spPr bwMode="auto">
          <a:xfrm rot="10800000" flipH="1" flipV="1">
            <a:off x="3147984" y="2815029"/>
            <a:ext cx="1019174" cy="1020990"/>
          </a:xfrm>
          <a:prstGeom prst="line">
            <a:avLst/>
          </a:prstGeom>
          <a:noFill/>
          <a:ln w="9525" cap="flat" cmpd="sng" algn="ctr">
            <a:noFill/>
            <a:prstDash val="solid"/>
            <a:round/>
            <a:headEnd type="none" w="med" len="med"/>
            <a:tailEnd type="none" w="med" len="med"/>
          </a:ln>
          <a:effectLst/>
        </p:spPr>
      </p:cxnSp>
      <p:grpSp>
        <p:nvGrpSpPr>
          <p:cNvPr id="3" name="Group 10"/>
          <p:cNvGrpSpPr>
            <a:grpSpLocks noChangeAspect="1"/>
          </p:cNvGrpSpPr>
          <p:nvPr/>
        </p:nvGrpSpPr>
        <p:grpSpPr bwMode="auto">
          <a:xfrm>
            <a:off x="3636501" y="2277830"/>
            <a:ext cx="781578" cy="1719083"/>
            <a:chOff x="3341" y="2285"/>
            <a:chExt cx="444" cy="584"/>
          </a:xfrm>
        </p:grpSpPr>
        <p:sp>
          <p:nvSpPr>
            <p:cNvPr id="339" name="Line 11"/>
            <p:cNvSpPr>
              <a:spLocks noChangeAspect="1" noChangeShapeType="1"/>
            </p:cNvSpPr>
            <p:nvPr/>
          </p:nvSpPr>
          <p:spPr bwMode="auto">
            <a:xfrm>
              <a:off x="3540" y="2712"/>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0" name="Freeform 12"/>
            <p:cNvSpPr>
              <a:spLocks noChangeAspect="1"/>
            </p:cNvSpPr>
            <p:nvPr/>
          </p:nvSpPr>
          <p:spPr bwMode="auto">
            <a:xfrm>
              <a:off x="3341" y="2285"/>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pic>
        <p:nvPicPr>
          <p:cNvPr id="324" name="Picture 2" descr="LeaffulCol"/>
          <p:cNvPicPr>
            <a:picLocks noChangeAspect="1" noChangeArrowheads="1"/>
          </p:cNvPicPr>
          <p:nvPr/>
        </p:nvPicPr>
        <p:blipFill>
          <a:blip r:embed="rId3" cstate="screen"/>
          <a:srcRect/>
          <a:stretch>
            <a:fillRect/>
          </a:stretch>
        </p:blipFill>
        <p:spPr bwMode="auto">
          <a:xfrm>
            <a:off x="6348723" y="1693476"/>
            <a:ext cx="1733211" cy="3554376"/>
          </a:xfrm>
          <a:prstGeom prst="rect">
            <a:avLst/>
          </a:prstGeom>
          <a:noFill/>
          <a:ln w="9525">
            <a:noFill/>
            <a:miter lim="800000"/>
            <a:headEnd/>
            <a:tailEnd/>
          </a:ln>
        </p:spPr>
      </p:pic>
      <p:sp>
        <p:nvSpPr>
          <p:cNvPr id="2050" name="Line 2"/>
          <p:cNvSpPr>
            <a:spLocks noChangeAspect="1" noChangeShapeType="1"/>
          </p:cNvSpPr>
          <p:nvPr/>
        </p:nvSpPr>
        <p:spPr bwMode="auto">
          <a:xfrm>
            <a:off x="1526149" y="4013082"/>
            <a:ext cx="1588" cy="230052"/>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51" name="Line 3"/>
          <p:cNvSpPr>
            <a:spLocks noChangeAspect="1" noChangeShapeType="1"/>
          </p:cNvSpPr>
          <p:nvPr/>
        </p:nvSpPr>
        <p:spPr bwMode="auto">
          <a:xfrm>
            <a:off x="1669024" y="4137499"/>
            <a:ext cx="1588" cy="539918"/>
          </a:xfrm>
          <a:prstGeom prst="line">
            <a:avLst/>
          </a:prstGeom>
          <a:noFill/>
          <a:ln w="9525">
            <a:solidFill>
              <a:schemeClr val="tx1"/>
            </a:solidFill>
            <a:round/>
            <a:headEnd type="triangle" w="med" len="me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52" name="Rectangle 4"/>
          <p:cNvSpPr>
            <a:spLocks noChangeAspect="1" noChangeArrowheads="1"/>
          </p:cNvSpPr>
          <p:nvPr/>
        </p:nvSpPr>
        <p:spPr bwMode="auto">
          <a:xfrm>
            <a:off x="318062" y="4006041"/>
            <a:ext cx="2205037" cy="669029"/>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18900000" scaled="1"/>
            <a:tileRect/>
          </a:gradFill>
          <a:ln w="12700">
            <a:solidFill>
              <a:schemeClr val="tx2"/>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grpSp>
        <p:nvGrpSpPr>
          <p:cNvPr id="4" name="Group 5690"/>
          <p:cNvGrpSpPr>
            <a:grpSpLocks/>
          </p:cNvGrpSpPr>
          <p:nvPr/>
        </p:nvGrpSpPr>
        <p:grpSpPr bwMode="auto">
          <a:xfrm>
            <a:off x="332350" y="4057685"/>
            <a:ext cx="2190750" cy="415502"/>
            <a:chOff x="1291243" y="2287522"/>
            <a:chExt cx="1782157" cy="281749"/>
          </a:xfrm>
        </p:grpSpPr>
        <p:sp>
          <p:nvSpPr>
            <p:cNvPr id="2368" name="Line 5"/>
            <p:cNvSpPr>
              <a:spLocks noChangeAspect="1" noChangeShapeType="1"/>
            </p:cNvSpPr>
            <p:nvPr/>
          </p:nvSpPr>
          <p:spPr bwMode="auto">
            <a:xfrm>
              <a:off x="1291243" y="2287522"/>
              <a:ext cx="559927"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69" name="Line 6"/>
            <p:cNvSpPr>
              <a:spLocks noChangeAspect="1" noChangeShapeType="1"/>
            </p:cNvSpPr>
            <p:nvPr/>
          </p:nvSpPr>
          <p:spPr bwMode="auto">
            <a:xfrm>
              <a:off x="1292224" y="2355785"/>
              <a:ext cx="561564"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70" name="Line 8"/>
            <p:cNvSpPr>
              <a:spLocks noChangeAspect="1" noChangeShapeType="1"/>
            </p:cNvSpPr>
            <p:nvPr/>
          </p:nvSpPr>
          <p:spPr bwMode="auto">
            <a:xfrm>
              <a:off x="1292226" y="2456112"/>
              <a:ext cx="553706"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71" name="Line 9"/>
            <p:cNvSpPr>
              <a:spLocks noChangeAspect="1" noChangeShapeType="1"/>
            </p:cNvSpPr>
            <p:nvPr/>
          </p:nvSpPr>
          <p:spPr bwMode="auto">
            <a:xfrm>
              <a:off x="1292225" y="2569271"/>
              <a:ext cx="1781175"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grpSp>
      <p:grpSp>
        <p:nvGrpSpPr>
          <p:cNvPr id="5" name="Group 10"/>
          <p:cNvGrpSpPr>
            <a:grpSpLocks noChangeAspect="1"/>
          </p:cNvGrpSpPr>
          <p:nvPr/>
        </p:nvGrpSpPr>
        <p:grpSpPr bwMode="auto">
          <a:xfrm>
            <a:off x="1527737" y="3520113"/>
            <a:ext cx="198437" cy="485927"/>
            <a:chOff x="3341" y="2314"/>
            <a:chExt cx="379" cy="555"/>
          </a:xfrm>
        </p:grpSpPr>
        <p:sp>
          <p:nvSpPr>
            <p:cNvPr id="2366" name="Line 11"/>
            <p:cNvSpPr>
              <a:spLocks noChangeAspect="1" noChangeShapeType="1"/>
            </p:cNvSpPr>
            <p:nvPr/>
          </p:nvSpPr>
          <p:spPr bwMode="auto">
            <a:xfrm>
              <a:off x="3540" y="2725"/>
              <a:ext cx="0" cy="144"/>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67" name="Freeform 12"/>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grpSp>
        <p:nvGrpSpPr>
          <p:cNvPr id="6" name="Group 13"/>
          <p:cNvGrpSpPr>
            <a:grpSpLocks noChangeAspect="1"/>
          </p:cNvGrpSpPr>
          <p:nvPr/>
        </p:nvGrpSpPr>
        <p:grpSpPr bwMode="auto">
          <a:xfrm>
            <a:off x="1170549" y="3630445"/>
            <a:ext cx="146050" cy="384985"/>
            <a:chOff x="3657" y="1317"/>
            <a:chExt cx="226" cy="401"/>
          </a:xfrm>
        </p:grpSpPr>
        <p:sp>
          <p:nvSpPr>
            <p:cNvPr id="2364" name="Line 14"/>
            <p:cNvSpPr>
              <a:spLocks noChangeAspect="1" noChangeShapeType="1"/>
            </p:cNvSpPr>
            <p:nvPr/>
          </p:nvSpPr>
          <p:spPr bwMode="auto">
            <a:xfrm>
              <a:off x="3779" y="1610"/>
              <a:ext cx="0" cy="108"/>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65" name="Freeform 15"/>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grpSp>
        <p:nvGrpSpPr>
          <p:cNvPr id="7" name="Group 19"/>
          <p:cNvGrpSpPr>
            <a:grpSpLocks noChangeAspect="1"/>
          </p:cNvGrpSpPr>
          <p:nvPr/>
        </p:nvGrpSpPr>
        <p:grpSpPr bwMode="auto">
          <a:xfrm>
            <a:off x="1851587" y="3614012"/>
            <a:ext cx="182562" cy="396723"/>
            <a:chOff x="3341" y="2314"/>
            <a:chExt cx="379" cy="555"/>
          </a:xfrm>
        </p:grpSpPr>
        <p:sp>
          <p:nvSpPr>
            <p:cNvPr id="2362" name="Line 20"/>
            <p:cNvSpPr>
              <a:spLocks noChangeAspect="1" noChangeShapeType="1"/>
            </p:cNvSpPr>
            <p:nvPr/>
          </p:nvSpPr>
          <p:spPr bwMode="auto">
            <a:xfrm>
              <a:off x="3540" y="2725"/>
              <a:ext cx="0" cy="144"/>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63" name="Freeform 21"/>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grpSp>
        <p:nvGrpSpPr>
          <p:cNvPr id="8" name="Group 22"/>
          <p:cNvGrpSpPr>
            <a:grpSpLocks noChangeAspect="1"/>
          </p:cNvGrpSpPr>
          <p:nvPr/>
        </p:nvGrpSpPr>
        <p:grpSpPr bwMode="auto">
          <a:xfrm>
            <a:off x="1322949" y="3304146"/>
            <a:ext cx="207963" cy="711285"/>
            <a:chOff x="3657" y="1317"/>
            <a:chExt cx="226" cy="401"/>
          </a:xfrm>
        </p:grpSpPr>
        <p:sp>
          <p:nvSpPr>
            <p:cNvPr id="2360" name="Line 23"/>
            <p:cNvSpPr>
              <a:spLocks noChangeAspect="1" noChangeShapeType="1"/>
            </p:cNvSpPr>
            <p:nvPr/>
          </p:nvSpPr>
          <p:spPr bwMode="auto">
            <a:xfrm>
              <a:off x="3779" y="1610"/>
              <a:ext cx="0" cy="108"/>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61" name="Freeform 24"/>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grpSp>
        <p:nvGrpSpPr>
          <p:cNvPr id="9" name="Group 28"/>
          <p:cNvGrpSpPr>
            <a:grpSpLocks noChangeAspect="1"/>
          </p:cNvGrpSpPr>
          <p:nvPr/>
        </p:nvGrpSpPr>
        <p:grpSpPr bwMode="auto">
          <a:xfrm>
            <a:off x="2150037" y="3494292"/>
            <a:ext cx="147637" cy="523485"/>
            <a:chOff x="3341" y="2314"/>
            <a:chExt cx="379" cy="555"/>
          </a:xfrm>
        </p:grpSpPr>
        <p:sp>
          <p:nvSpPr>
            <p:cNvPr id="2356" name="Line 29"/>
            <p:cNvSpPr>
              <a:spLocks noChangeAspect="1" noChangeShapeType="1"/>
            </p:cNvSpPr>
            <p:nvPr/>
          </p:nvSpPr>
          <p:spPr bwMode="auto">
            <a:xfrm>
              <a:off x="3540" y="2725"/>
              <a:ext cx="0" cy="144"/>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57" name="Freeform 30"/>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sp>
        <p:nvSpPr>
          <p:cNvPr id="2060" name="Rectangle 34"/>
          <p:cNvSpPr>
            <a:spLocks noChangeAspect="1" noChangeArrowheads="1"/>
          </p:cNvSpPr>
          <p:nvPr/>
        </p:nvSpPr>
        <p:spPr bwMode="auto">
          <a:xfrm rot="3452266">
            <a:off x="-156324" y="1654430"/>
            <a:ext cx="1018869" cy="443069"/>
          </a:xfrm>
          <a:prstGeom prst="rect">
            <a:avLst/>
          </a:prstGeom>
          <a:noFill/>
          <a:ln w="9525">
            <a:noFill/>
            <a:miter lim="800000"/>
            <a:headEnd/>
            <a:tailEnd/>
          </a:ln>
        </p:spPr>
        <p:txBody>
          <a:bodyPr wrap="none" lIns="73025" tIns="36512" rIns="73025" bIns="36512">
            <a:spAutoFit/>
          </a:bodyPr>
          <a:lstStyle/>
          <a:p>
            <a:pPr algn="ctr" defTabSz="585788" eaLnBrk="0" fontAlgn="base" hangingPunct="0">
              <a:spcBef>
                <a:spcPct val="0"/>
              </a:spcBef>
              <a:spcAft>
                <a:spcPct val="0"/>
              </a:spcAft>
            </a:pPr>
            <a:r>
              <a:rPr lang="en-US" sz="1200" dirty="0">
                <a:solidFill>
                  <a:srgbClr val="000000"/>
                </a:solidFill>
                <a:latin typeface="Arial Rounded MT Bold" pitchFamily="34" charset="0"/>
              </a:rPr>
              <a:t>Direct solar</a:t>
            </a:r>
          </a:p>
          <a:p>
            <a:pPr algn="ctr" defTabSz="585788" eaLnBrk="0" fontAlgn="base" hangingPunct="0">
              <a:spcBef>
                <a:spcPct val="0"/>
              </a:spcBef>
              <a:spcAft>
                <a:spcPct val="0"/>
              </a:spcAft>
            </a:pPr>
            <a:r>
              <a:rPr lang="en-US" sz="1200" dirty="0">
                <a:solidFill>
                  <a:srgbClr val="000000"/>
                </a:solidFill>
                <a:latin typeface="Arial Rounded MT Bold" pitchFamily="34" charset="0"/>
              </a:rPr>
              <a:t> </a:t>
            </a:r>
          </a:p>
        </p:txBody>
      </p:sp>
      <p:sp>
        <p:nvSpPr>
          <p:cNvPr id="2061" name="Rectangle 35"/>
          <p:cNvSpPr>
            <a:spLocks noChangeAspect="1" noChangeArrowheads="1"/>
          </p:cNvSpPr>
          <p:nvPr/>
        </p:nvSpPr>
        <p:spPr bwMode="auto">
          <a:xfrm>
            <a:off x="108204" y="2667000"/>
            <a:ext cx="958596" cy="462307"/>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1200" dirty="0">
                <a:solidFill>
                  <a:srgbClr val="000000"/>
                </a:solidFill>
                <a:latin typeface="Arial Rounded MT Bold" pitchFamily="34" charset="0"/>
              </a:rPr>
              <a:t>Absorbed </a:t>
            </a:r>
          </a:p>
          <a:p>
            <a:pPr algn="ctr" eaLnBrk="0" fontAlgn="base" hangingPunct="0">
              <a:spcBef>
                <a:spcPct val="0"/>
              </a:spcBef>
              <a:spcAft>
                <a:spcPct val="0"/>
              </a:spcAft>
            </a:pPr>
            <a:r>
              <a:rPr lang="en-US" sz="1200" dirty="0">
                <a:solidFill>
                  <a:srgbClr val="000000"/>
                </a:solidFill>
                <a:latin typeface="Arial Rounded MT Bold" pitchFamily="34" charset="0"/>
              </a:rPr>
              <a:t>solar</a:t>
            </a:r>
          </a:p>
        </p:txBody>
      </p:sp>
      <p:sp>
        <p:nvSpPr>
          <p:cNvPr id="2062" name="Line 36"/>
          <p:cNvSpPr>
            <a:spLocks noChangeAspect="1" noChangeShapeType="1"/>
          </p:cNvSpPr>
          <p:nvPr/>
        </p:nvSpPr>
        <p:spPr bwMode="auto">
          <a:xfrm>
            <a:off x="711418" y="1930969"/>
            <a:ext cx="231719" cy="375595"/>
          </a:xfrm>
          <a:prstGeom prst="line">
            <a:avLst/>
          </a:prstGeom>
          <a:noFill/>
          <a:ln w="28575">
            <a:solidFill>
              <a:srgbClr val="CC6600"/>
            </a:solidFill>
            <a:round/>
            <a:headEnd type="none" w="sm" len="sm"/>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grpSp>
        <p:nvGrpSpPr>
          <p:cNvPr id="10" name="Group 40"/>
          <p:cNvGrpSpPr>
            <a:grpSpLocks/>
          </p:cNvGrpSpPr>
          <p:nvPr/>
        </p:nvGrpSpPr>
        <p:grpSpPr bwMode="auto">
          <a:xfrm>
            <a:off x="1329299" y="1808807"/>
            <a:ext cx="1588" cy="1274676"/>
            <a:chOff x="2868" y="507"/>
            <a:chExt cx="1" cy="543"/>
          </a:xfrm>
        </p:grpSpPr>
        <p:sp>
          <p:nvSpPr>
            <p:cNvPr id="2354" name="Line 41"/>
            <p:cNvSpPr>
              <a:spLocks noChangeAspect="1" noChangeShapeType="1"/>
            </p:cNvSpPr>
            <p:nvPr/>
          </p:nvSpPr>
          <p:spPr bwMode="auto">
            <a:xfrm>
              <a:off x="2868" y="507"/>
              <a:ext cx="0" cy="195"/>
            </a:xfrm>
            <a:prstGeom prst="line">
              <a:avLst/>
            </a:prstGeom>
            <a:noFill/>
            <a:ln w="28575">
              <a:solidFill>
                <a:srgbClr val="C00000"/>
              </a:solidFill>
              <a:round/>
              <a:headEnd type="none" w="sm" len="sm"/>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55" name="Line 42"/>
            <p:cNvSpPr>
              <a:spLocks noChangeAspect="1" noChangeShapeType="1"/>
            </p:cNvSpPr>
            <p:nvPr/>
          </p:nvSpPr>
          <p:spPr bwMode="auto">
            <a:xfrm flipV="1">
              <a:off x="2869" y="890"/>
              <a:ext cx="0" cy="160"/>
            </a:xfrm>
            <a:prstGeom prst="line">
              <a:avLst/>
            </a:prstGeom>
            <a:noFill/>
            <a:ln w="28575">
              <a:solidFill>
                <a:srgbClr val="C00000"/>
              </a:solidFill>
              <a:round/>
              <a:headEnd type="none" w="sm" len="sm"/>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grpSp>
      <p:sp>
        <p:nvSpPr>
          <p:cNvPr id="2066" name="Rectangle 44"/>
          <p:cNvSpPr>
            <a:spLocks noChangeAspect="1" noChangeArrowheads="1"/>
          </p:cNvSpPr>
          <p:nvPr/>
        </p:nvSpPr>
        <p:spPr bwMode="auto">
          <a:xfrm rot="16200000">
            <a:off x="321200" y="1439084"/>
            <a:ext cx="1273257" cy="258403"/>
          </a:xfrm>
          <a:prstGeom prst="rect">
            <a:avLst/>
          </a:prstGeom>
          <a:noFill/>
          <a:ln w="9525">
            <a:noFill/>
            <a:miter lim="800000"/>
            <a:headEnd/>
            <a:tailEnd/>
          </a:ln>
        </p:spPr>
        <p:txBody>
          <a:bodyPr wrap="square" lIns="73025" tIns="36512" rIns="73025" bIns="36512">
            <a:spAutoFit/>
          </a:bodyPr>
          <a:lstStyle/>
          <a:p>
            <a:pPr algn="ctr" defTabSz="585788" eaLnBrk="0" fontAlgn="base" hangingPunct="0">
              <a:spcBef>
                <a:spcPct val="0"/>
              </a:spcBef>
              <a:spcAft>
                <a:spcPct val="0"/>
              </a:spcAft>
            </a:pPr>
            <a:r>
              <a:rPr lang="en-US" sz="1200" dirty="0">
                <a:solidFill>
                  <a:srgbClr val="000000"/>
                </a:solidFill>
                <a:latin typeface="Arial Rounded MT Bold" pitchFamily="34" charset="0"/>
              </a:rPr>
              <a:t>Diffuse solar</a:t>
            </a:r>
          </a:p>
        </p:txBody>
      </p:sp>
      <p:sp>
        <p:nvSpPr>
          <p:cNvPr id="2067" name="Rectangle 45"/>
          <p:cNvSpPr>
            <a:spLocks noChangeAspect="1" noChangeArrowheads="1"/>
          </p:cNvSpPr>
          <p:nvPr/>
        </p:nvSpPr>
        <p:spPr bwMode="auto">
          <a:xfrm rot="16200000">
            <a:off x="1020197" y="1634223"/>
            <a:ext cx="1100814" cy="443069"/>
          </a:xfrm>
          <a:prstGeom prst="rect">
            <a:avLst/>
          </a:prstGeom>
          <a:noFill/>
          <a:ln w="9525">
            <a:noFill/>
            <a:miter lim="800000"/>
            <a:headEnd/>
            <a:tailEnd/>
          </a:ln>
        </p:spPr>
        <p:txBody>
          <a:bodyPr wrap="none" lIns="73025" tIns="36512" rIns="73025" bIns="36512">
            <a:spAutoFit/>
          </a:bodyPr>
          <a:lstStyle/>
          <a:p>
            <a:pPr algn="ctr" defTabSz="585788" eaLnBrk="0" fontAlgn="base" hangingPunct="0">
              <a:spcBef>
                <a:spcPct val="0"/>
              </a:spcBef>
              <a:spcAft>
                <a:spcPct val="0"/>
              </a:spcAft>
            </a:pPr>
            <a:r>
              <a:rPr lang="en-US" sz="1200">
                <a:solidFill>
                  <a:srgbClr val="000000"/>
                </a:solidFill>
                <a:latin typeface="Arial Rounded MT Bold" pitchFamily="34" charset="0"/>
              </a:rPr>
              <a:t>Downwelling</a:t>
            </a:r>
          </a:p>
          <a:p>
            <a:pPr algn="ctr" defTabSz="585788" eaLnBrk="0" fontAlgn="base" hangingPunct="0">
              <a:spcBef>
                <a:spcPct val="0"/>
              </a:spcBef>
              <a:spcAft>
                <a:spcPct val="0"/>
              </a:spcAft>
            </a:pPr>
            <a:r>
              <a:rPr lang="en-US" sz="1200">
                <a:solidFill>
                  <a:srgbClr val="000000"/>
                </a:solidFill>
                <a:latin typeface="Arial Rounded MT Bold" pitchFamily="34" charset="0"/>
              </a:rPr>
              <a:t>longwave </a:t>
            </a:r>
          </a:p>
        </p:txBody>
      </p:sp>
      <p:sp>
        <p:nvSpPr>
          <p:cNvPr id="2068" name="Rectangle 46"/>
          <p:cNvSpPr>
            <a:spLocks noChangeAspect="1" noChangeArrowheads="1"/>
          </p:cNvSpPr>
          <p:nvPr/>
        </p:nvSpPr>
        <p:spPr bwMode="auto">
          <a:xfrm>
            <a:off x="70575" y="2386285"/>
            <a:ext cx="1318887" cy="258403"/>
          </a:xfrm>
          <a:prstGeom prst="rect">
            <a:avLst/>
          </a:prstGeom>
          <a:noFill/>
          <a:ln w="9525">
            <a:noFill/>
            <a:miter lim="800000"/>
            <a:headEnd/>
            <a:tailEnd/>
          </a:ln>
        </p:spPr>
        <p:txBody>
          <a:bodyPr wrap="none" lIns="73025" tIns="36512" rIns="73025" bIns="36512">
            <a:spAutoFit/>
          </a:bodyPr>
          <a:lstStyle/>
          <a:p>
            <a:pPr algn="ctr" defTabSz="585788" eaLnBrk="0" fontAlgn="base" hangingPunct="0">
              <a:spcBef>
                <a:spcPct val="0"/>
              </a:spcBef>
              <a:spcAft>
                <a:spcPct val="0"/>
              </a:spcAft>
            </a:pPr>
            <a:r>
              <a:rPr lang="en-US" sz="1200">
                <a:solidFill>
                  <a:srgbClr val="000000"/>
                </a:solidFill>
                <a:latin typeface="Arial Rounded MT Bold" pitchFamily="34" charset="0"/>
              </a:rPr>
              <a:t>Reflected solar </a:t>
            </a:r>
          </a:p>
        </p:txBody>
      </p:sp>
      <p:sp>
        <p:nvSpPr>
          <p:cNvPr id="2069" name="Rectangle 47"/>
          <p:cNvSpPr>
            <a:spLocks noChangeAspect="1" noChangeArrowheads="1"/>
          </p:cNvSpPr>
          <p:nvPr/>
        </p:nvSpPr>
        <p:spPr bwMode="auto">
          <a:xfrm rot="16200000">
            <a:off x="1108442" y="2667110"/>
            <a:ext cx="854465" cy="443069"/>
          </a:xfrm>
          <a:prstGeom prst="rect">
            <a:avLst/>
          </a:prstGeom>
          <a:noFill/>
          <a:ln w="9525">
            <a:noFill/>
            <a:miter lim="800000"/>
            <a:headEnd/>
            <a:tailEnd/>
          </a:ln>
        </p:spPr>
        <p:txBody>
          <a:bodyPr wrap="none" lIns="73025" tIns="36512" rIns="73025" bIns="36512">
            <a:spAutoFit/>
          </a:bodyPr>
          <a:lstStyle/>
          <a:p>
            <a:pPr algn="ctr" defTabSz="585788" eaLnBrk="0" fontAlgn="base" hangingPunct="0">
              <a:spcBef>
                <a:spcPct val="0"/>
              </a:spcBef>
              <a:spcAft>
                <a:spcPct val="0"/>
              </a:spcAft>
            </a:pPr>
            <a:r>
              <a:rPr lang="en-US" sz="1200">
                <a:solidFill>
                  <a:srgbClr val="000000"/>
                </a:solidFill>
                <a:latin typeface="Arial Rounded MT Bold" pitchFamily="34" charset="0"/>
              </a:rPr>
              <a:t>Emitted </a:t>
            </a:r>
          </a:p>
          <a:p>
            <a:pPr algn="ctr" defTabSz="585788" eaLnBrk="0" fontAlgn="base" hangingPunct="0">
              <a:spcBef>
                <a:spcPct val="0"/>
              </a:spcBef>
              <a:spcAft>
                <a:spcPct val="0"/>
              </a:spcAft>
            </a:pPr>
            <a:r>
              <a:rPr lang="en-US" sz="1200">
                <a:solidFill>
                  <a:srgbClr val="000000"/>
                </a:solidFill>
                <a:latin typeface="Arial Rounded MT Bold" pitchFamily="34" charset="0"/>
              </a:rPr>
              <a:t>longwave</a:t>
            </a:r>
          </a:p>
        </p:txBody>
      </p:sp>
      <p:sp>
        <p:nvSpPr>
          <p:cNvPr id="2070" name="AutoShape 48"/>
          <p:cNvSpPr>
            <a:spLocks noChangeAspect="1" noChangeArrowheads="1"/>
          </p:cNvSpPr>
          <p:nvPr/>
        </p:nvSpPr>
        <p:spPr bwMode="auto">
          <a:xfrm>
            <a:off x="820776" y="3193952"/>
            <a:ext cx="112712" cy="246484"/>
          </a:xfrm>
          <a:prstGeom prst="curvedRightArrow">
            <a:avLst>
              <a:gd name="adj1" fmla="val 29578"/>
              <a:gd name="adj2" fmla="val 59155"/>
              <a:gd name="adj3" fmla="val 33333"/>
            </a:avLst>
          </a:prstGeom>
          <a:solidFill>
            <a:srgbClr val="CC6600"/>
          </a:solidFill>
          <a:ln w="9525">
            <a:solidFill>
              <a:srgbClr val="CC6600"/>
            </a:solidFill>
            <a:miter lim="800000"/>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grpSp>
        <p:nvGrpSpPr>
          <p:cNvPr id="11" name="Group 49"/>
          <p:cNvGrpSpPr>
            <a:grpSpLocks noChangeAspect="1"/>
          </p:cNvGrpSpPr>
          <p:nvPr/>
        </p:nvGrpSpPr>
        <p:grpSpPr bwMode="auto">
          <a:xfrm>
            <a:off x="1038787" y="1318185"/>
            <a:ext cx="409575" cy="305171"/>
            <a:chOff x="2527" y="550"/>
            <a:chExt cx="642" cy="324"/>
          </a:xfrm>
        </p:grpSpPr>
        <p:sp>
          <p:nvSpPr>
            <p:cNvPr id="2340" name="Freeform 50"/>
            <p:cNvSpPr>
              <a:spLocks noChangeAspect="1"/>
            </p:cNvSpPr>
            <p:nvPr/>
          </p:nvSpPr>
          <p:spPr bwMode="auto">
            <a:xfrm>
              <a:off x="2527" y="550"/>
              <a:ext cx="642" cy="324"/>
            </a:xfrm>
            <a:custGeom>
              <a:avLst/>
              <a:gdLst>
                <a:gd name="T0" fmla="*/ 35 w 642"/>
                <a:gd name="T1" fmla="*/ 113 h 324"/>
                <a:gd name="T2" fmla="*/ 10 w 642"/>
                <a:gd name="T3" fmla="*/ 129 h 324"/>
                <a:gd name="T4" fmla="*/ 0 w 642"/>
                <a:gd name="T5" fmla="*/ 152 h 324"/>
                <a:gd name="T6" fmla="*/ 5 w 642"/>
                <a:gd name="T7" fmla="*/ 169 h 324"/>
                <a:gd name="T8" fmla="*/ 32 w 642"/>
                <a:gd name="T9" fmla="*/ 191 h 324"/>
                <a:gd name="T10" fmla="*/ 19 w 642"/>
                <a:gd name="T11" fmla="*/ 204 h 324"/>
                <a:gd name="T12" fmla="*/ 15 w 642"/>
                <a:gd name="T13" fmla="*/ 229 h 324"/>
                <a:gd name="T14" fmla="*/ 33 w 642"/>
                <a:gd name="T15" fmla="*/ 252 h 324"/>
                <a:gd name="T16" fmla="*/ 66 w 642"/>
                <a:gd name="T17" fmla="*/ 264 h 324"/>
                <a:gd name="T18" fmla="*/ 86 w 642"/>
                <a:gd name="T19" fmla="*/ 264 h 324"/>
                <a:gd name="T20" fmla="*/ 105 w 642"/>
                <a:gd name="T21" fmla="*/ 281 h 324"/>
                <a:gd name="T22" fmla="*/ 142 w 642"/>
                <a:gd name="T23" fmla="*/ 298 h 324"/>
                <a:gd name="T24" fmla="*/ 186 w 642"/>
                <a:gd name="T25" fmla="*/ 304 h 324"/>
                <a:gd name="T26" fmla="*/ 231 w 642"/>
                <a:gd name="T27" fmla="*/ 298 h 324"/>
                <a:gd name="T28" fmla="*/ 252 w 642"/>
                <a:gd name="T29" fmla="*/ 300 h 324"/>
                <a:gd name="T30" fmla="*/ 292 w 642"/>
                <a:gd name="T31" fmla="*/ 319 h 324"/>
                <a:gd name="T32" fmla="*/ 328 w 642"/>
                <a:gd name="T33" fmla="*/ 324 h 324"/>
                <a:gd name="T34" fmla="*/ 374 w 642"/>
                <a:gd name="T35" fmla="*/ 316 h 324"/>
                <a:gd name="T36" fmla="*/ 410 w 642"/>
                <a:gd name="T37" fmla="*/ 295 h 324"/>
                <a:gd name="T38" fmla="*/ 424 w 642"/>
                <a:gd name="T39" fmla="*/ 275 h 324"/>
                <a:gd name="T40" fmla="*/ 458 w 642"/>
                <a:gd name="T41" fmla="*/ 283 h 324"/>
                <a:gd name="T42" fmla="*/ 503 w 642"/>
                <a:gd name="T43" fmla="*/ 279 h 324"/>
                <a:gd name="T44" fmla="*/ 541 w 642"/>
                <a:gd name="T45" fmla="*/ 258 h 324"/>
                <a:gd name="T46" fmla="*/ 556 w 642"/>
                <a:gd name="T47" fmla="*/ 226 h 324"/>
                <a:gd name="T48" fmla="*/ 590 w 642"/>
                <a:gd name="T49" fmla="*/ 218 h 324"/>
                <a:gd name="T50" fmla="*/ 628 w 642"/>
                <a:gd name="T51" fmla="*/ 192 h 324"/>
                <a:gd name="T52" fmla="*/ 642 w 642"/>
                <a:gd name="T53" fmla="*/ 157 h 324"/>
                <a:gd name="T54" fmla="*/ 630 w 642"/>
                <a:gd name="T55" fmla="*/ 125 h 324"/>
                <a:gd name="T56" fmla="*/ 626 w 642"/>
                <a:gd name="T57" fmla="*/ 104 h 324"/>
                <a:gd name="T58" fmla="*/ 623 w 642"/>
                <a:gd name="T59" fmla="*/ 76 h 324"/>
                <a:gd name="T60" fmla="*/ 602 w 642"/>
                <a:gd name="T61" fmla="*/ 54 h 324"/>
                <a:gd name="T62" fmla="*/ 569 w 642"/>
                <a:gd name="T63" fmla="*/ 41 h 324"/>
                <a:gd name="T64" fmla="*/ 560 w 642"/>
                <a:gd name="T65" fmla="*/ 25 h 324"/>
                <a:gd name="T66" fmla="*/ 534 w 642"/>
                <a:gd name="T67" fmla="*/ 7 h 324"/>
                <a:gd name="T68" fmla="*/ 498 w 642"/>
                <a:gd name="T69" fmla="*/ 0 h 324"/>
                <a:gd name="T70" fmla="*/ 455 w 642"/>
                <a:gd name="T71" fmla="*/ 10 h 324"/>
                <a:gd name="T72" fmla="*/ 433 w 642"/>
                <a:gd name="T73" fmla="*/ 10 h 324"/>
                <a:gd name="T74" fmla="*/ 392 w 642"/>
                <a:gd name="T75" fmla="*/ 0 h 324"/>
                <a:gd name="T76" fmla="*/ 344 w 642"/>
                <a:gd name="T77" fmla="*/ 15 h 324"/>
                <a:gd name="T78" fmla="*/ 334 w 642"/>
                <a:gd name="T79" fmla="*/ 25 h 324"/>
                <a:gd name="T80" fmla="*/ 294 w 642"/>
                <a:gd name="T81" fmla="*/ 11 h 324"/>
                <a:gd name="T82" fmla="*/ 257 w 642"/>
                <a:gd name="T83" fmla="*/ 12 h 324"/>
                <a:gd name="T84" fmla="*/ 214 w 642"/>
                <a:gd name="T85" fmla="*/ 33 h 324"/>
                <a:gd name="T86" fmla="*/ 196 w 642"/>
                <a:gd name="T87" fmla="*/ 35 h 324"/>
                <a:gd name="T88" fmla="*/ 157 w 642"/>
                <a:gd name="T89" fmla="*/ 30 h 324"/>
                <a:gd name="T90" fmla="*/ 101 w 642"/>
                <a:gd name="T91" fmla="*/ 42 h 324"/>
                <a:gd name="T92" fmla="*/ 65 w 642"/>
                <a:gd name="T93" fmla="*/ 72 h 324"/>
                <a:gd name="T94" fmla="*/ 57 w 642"/>
                <a:gd name="T95" fmla="*/ 99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324"/>
                <a:gd name="T146" fmla="*/ 642 w 642"/>
                <a:gd name="T147" fmla="*/ 324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1" name="Freeform 51"/>
            <p:cNvSpPr>
              <a:spLocks noChangeAspect="1"/>
            </p:cNvSpPr>
            <p:nvPr/>
          </p:nvSpPr>
          <p:spPr bwMode="auto">
            <a:xfrm>
              <a:off x="2527" y="550"/>
              <a:ext cx="642" cy="324"/>
            </a:xfrm>
            <a:custGeom>
              <a:avLst/>
              <a:gdLst>
                <a:gd name="T0" fmla="*/ 35 w 642"/>
                <a:gd name="T1" fmla="*/ 113 h 324"/>
                <a:gd name="T2" fmla="*/ 10 w 642"/>
                <a:gd name="T3" fmla="*/ 129 h 324"/>
                <a:gd name="T4" fmla="*/ 0 w 642"/>
                <a:gd name="T5" fmla="*/ 152 h 324"/>
                <a:gd name="T6" fmla="*/ 5 w 642"/>
                <a:gd name="T7" fmla="*/ 169 h 324"/>
                <a:gd name="T8" fmla="*/ 32 w 642"/>
                <a:gd name="T9" fmla="*/ 191 h 324"/>
                <a:gd name="T10" fmla="*/ 19 w 642"/>
                <a:gd name="T11" fmla="*/ 204 h 324"/>
                <a:gd name="T12" fmla="*/ 15 w 642"/>
                <a:gd name="T13" fmla="*/ 229 h 324"/>
                <a:gd name="T14" fmla="*/ 33 w 642"/>
                <a:gd name="T15" fmla="*/ 252 h 324"/>
                <a:gd name="T16" fmla="*/ 66 w 642"/>
                <a:gd name="T17" fmla="*/ 264 h 324"/>
                <a:gd name="T18" fmla="*/ 86 w 642"/>
                <a:gd name="T19" fmla="*/ 264 h 324"/>
                <a:gd name="T20" fmla="*/ 105 w 642"/>
                <a:gd name="T21" fmla="*/ 281 h 324"/>
                <a:gd name="T22" fmla="*/ 142 w 642"/>
                <a:gd name="T23" fmla="*/ 298 h 324"/>
                <a:gd name="T24" fmla="*/ 186 w 642"/>
                <a:gd name="T25" fmla="*/ 304 h 324"/>
                <a:gd name="T26" fmla="*/ 231 w 642"/>
                <a:gd name="T27" fmla="*/ 298 h 324"/>
                <a:gd name="T28" fmla="*/ 252 w 642"/>
                <a:gd name="T29" fmla="*/ 300 h 324"/>
                <a:gd name="T30" fmla="*/ 292 w 642"/>
                <a:gd name="T31" fmla="*/ 319 h 324"/>
                <a:gd name="T32" fmla="*/ 328 w 642"/>
                <a:gd name="T33" fmla="*/ 324 h 324"/>
                <a:gd name="T34" fmla="*/ 374 w 642"/>
                <a:gd name="T35" fmla="*/ 316 h 324"/>
                <a:gd name="T36" fmla="*/ 410 w 642"/>
                <a:gd name="T37" fmla="*/ 295 h 324"/>
                <a:gd name="T38" fmla="*/ 424 w 642"/>
                <a:gd name="T39" fmla="*/ 275 h 324"/>
                <a:gd name="T40" fmla="*/ 458 w 642"/>
                <a:gd name="T41" fmla="*/ 283 h 324"/>
                <a:gd name="T42" fmla="*/ 503 w 642"/>
                <a:gd name="T43" fmla="*/ 279 h 324"/>
                <a:gd name="T44" fmla="*/ 541 w 642"/>
                <a:gd name="T45" fmla="*/ 258 h 324"/>
                <a:gd name="T46" fmla="*/ 556 w 642"/>
                <a:gd name="T47" fmla="*/ 226 h 324"/>
                <a:gd name="T48" fmla="*/ 590 w 642"/>
                <a:gd name="T49" fmla="*/ 218 h 324"/>
                <a:gd name="T50" fmla="*/ 628 w 642"/>
                <a:gd name="T51" fmla="*/ 192 h 324"/>
                <a:gd name="T52" fmla="*/ 642 w 642"/>
                <a:gd name="T53" fmla="*/ 157 h 324"/>
                <a:gd name="T54" fmla="*/ 630 w 642"/>
                <a:gd name="T55" fmla="*/ 125 h 324"/>
                <a:gd name="T56" fmla="*/ 626 w 642"/>
                <a:gd name="T57" fmla="*/ 104 h 324"/>
                <a:gd name="T58" fmla="*/ 623 w 642"/>
                <a:gd name="T59" fmla="*/ 76 h 324"/>
                <a:gd name="T60" fmla="*/ 602 w 642"/>
                <a:gd name="T61" fmla="*/ 54 h 324"/>
                <a:gd name="T62" fmla="*/ 569 w 642"/>
                <a:gd name="T63" fmla="*/ 41 h 324"/>
                <a:gd name="T64" fmla="*/ 560 w 642"/>
                <a:gd name="T65" fmla="*/ 25 h 324"/>
                <a:gd name="T66" fmla="*/ 534 w 642"/>
                <a:gd name="T67" fmla="*/ 7 h 324"/>
                <a:gd name="T68" fmla="*/ 498 w 642"/>
                <a:gd name="T69" fmla="*/ 0 h 324"/>
                <a:gd name="T70" fmla="*/ 455 w 642"/>
                <a:gd name="T71" fmla="*/ 10 h 324"/>
                <a:gd name="T72" fmla="*/ 433 w 642"/>
                <a:gd name="T73" fmla="*/ 10 h 324"/>
                <a:gd name="T74" fmla="*/ 392 w 642"/>
                <a:gd name="T75" fmla="*/ 0 h 324"/>
                <a:gd name="T76" fmla="*/ 344 w 642"/>
                <a:gd name="T77" fmla="*/ 15 h 324"/>
                <a:gd name="T78" fmla="*/ 334 w 642"/>
                <a:gd name="T79" fmla="*/ 25 h 324"/>
                <a:gd name="T80" fmla="*/ 294 w 642"/>
                <a:gd name="T81" fmla="*/ 11 h 324"/>
                <a:gd name="T82" fmla="*/ 257 w 642"/>
                <a:gd name="T83" fmla="*/ 12 h 324"/>
                <a:gd name="T84" fmla="*/ 214 w 642"/>
                <a:gd name="T85" fmla="*/ 33 h 324"/>
                <a:gd name="T86" fmla="*/ 196 w 642"/>
                <a:gd name="T87" fmla="*/ 35 h 324"/>
                <a:gd name="T88" fmla="*/ 157 w 642"/>
                <a:gd name="T89" fmla="*/ 30 h 324"/>
                <a:gd name="T90" fmla="*/ 101 w 642"/>
                <a:gd name="T91" fmla="*/ 42 h 324"/>
                <a:gd name="T92" fmla="*/ 65 w 642"/>
                <a:gd name="T93" fmla="*/ 72 h 324"/>
                <a:gd name="T94" fmla="*/ 57 w 642"/>
                <a:gd name="T95" fmla="*/ 99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324"/>
                <a:gd name="T146" fmla="*/ 642 w 642"/>
                <a:gd name="T147" fmla="*/ 324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2" name="Freeform 52"/>
            <p:cNvSpPr>
              <a:spLocks noChangeAspect="1"/>
            </p:cNvSpPr>
            <p:nvPr/>
          </p:nvSpPr>
          <p:spPr bwMode="auto">
            <a:xfrm>
              <a:off x="2559" y="741"/>
              <a:ext cx="38" cy="6"/>
            </a:xfrm>
            <a:custGeom>
              <a:avLst/>
              <a:gdLst>
                <a:gd name="T0" fmla="*/ 0 w 38"/>
                <a:gd name="T1" fmla="*/ 0 h 6"/>
                <a:gd name="T2" fmla="*/ 16 w 38"/>
                <a:gd name="T3" fmla="*/ 5 h 6"/>
                <a:gd name="T4" fmla="*/ 33 w 38"/>
                <a:gd name="T5" fmla="*/ 6 h 6"/>
                <a:gd name="T6" fmla="*/ 35 w 38"/>
                <a:gd name="T7" fmla="*/ 6 h 6"/>
                <a:gd name="T8" fmla="*/ 38 w 38"/>
                <a:gd name="T9" fmla="*/ 6 h 6"/>
                <a:gd name="T10" fmla="*/ 0 60000 65536"/>
                <a:gd name="T11" fmla="*/ 0 60000 65536"/>
                <a:gd name="T12" fmla="*/ 0 60000 65536"/>
                <a:gd name="T13" fmla="*/ 0 60000 65536"/>
                <a:gd name="T14" fmla="*/ 0 60000 65536"/>
                <a:gd name="T15" fmla="*/ 0 w 38"/>
                <a:gd name="T16" fmla="*/ 0 h 6"/>
                <a:gd name="T17" fmla="*/ 38 w 38"/>
                <a:gd name="T18" fmla="*/ 6 h 6"/>
              </a:gdLst>
              <a:ahLst/>
              <a:cxnLst>
                <a:cxn ang="T10">
                  <a:pos x="T0" y="T1"/>
                </a:cxn>
                <a:cxn ang="T11">
                  <a:pos x="T2" y="T3"/>
                </a:cxn>
                <a:cxn ang="T12">
                  <a:pos x="T4" y="T5"/>
                </a:cxn>
                <a:cxn ang="T13">
                  <a:pos x="T6" y="T7"/>
                </a:cxn>
                <a:cxn ang="T14">
                  <a:pos x="T8" y="T9"/>
                </a:cxn>
              </a:cxnLst>
              <a:rect l="T15" t="T16" r="T17" b="T18"/>
              <a:pathLst>
                <a:path w="38" h="6">
                  <a:moveTo>
                    <a:pt x="0" y="0"/>
                  </a:moveTo>
                  <a:lnTo>
                    <a:pt x="16" y="5"/>
                  </a:lnTo>
                  <a:lnTo>
                    <a:pt x="33" y="6"/>
                  </a:lnTo>
                  <a:lnTo>
                    <a:pt x="35" y="6"/>
                  </a:lnTo>
                  <a:lnTo>
                    <a:pt x="38" y="6"/>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3" name="Freeform 53"/>
            <p:cNvSpPr>
              <a:spLocks noChangeAspect="1"/>
            </p:cNvSpPr>
            <p:nvPr/>
          </p:nvSpPr>
          <p:spPr bwMode="auto">
            <a:xfrm>
              <a:off x="2613" y="812"/>
              <a:ext cx="17" cy="2"/>
            </a:xfrm>
            <a:custGeom>
              <a:avLst/>
              <a:gdLst>
                <a:gd name="T0" fmla="*/ 0 w 17"/>
                <a:gd name="T1" fmla="*/ 2 h 2"/>
                <a:gd name="T2" fmla="*/ 9 w 17"/>
                <a:gd name="T3" fmla="*/ 1 h 2"/>
                <a:gd name="T4" fmla="*/ 17 w 17"/>
                <a:gd name="T5" fmla="*/ 0 h 2"/>
                <a:gd name="T6" fmla="*/ 0 60000 65536"/>
                <a:gd name="T7" fmla="*/ 0 60000 65536"/>
                <a:gd name="T8" fmla="*/ 0 60000 65536"/>
                <a:gd name="T9" fmla="*/ 0 w 17"/>
                <a:gd name="T10" fmla="*/ 0 h 2"/>
                <a:gd name="T11" fmla="*/ 17 w 17"/>
                <a:gd name="T12" fmla="*/ 2 h 2"/>
              </a:gdLst>
              <a:ahLst/>
              <a:cxnLst>
                <a:cxn ang="T6">
                  <a:pos x="T0" y="T1"/>
                </a:cxn>
                <a:cxn ang="T7">
                  <a:pos x="T2" y="T3"/>
                </a:cxn>
                <a:cxn ang="T8">
                  <a:pos x="T4" y="T5"/>
                </a:cxn>
              </a:cxnLst>
              <a:rect l="T9" t="T10" r="T11" b="T12"/>
              <a:pathLst>
                <a:path w="17" h="2">
                  <a:moveTo>
                    <a:pt x="0" y="2"/>
                  </a:moveTo>
                  <a:lnTo>
                    <a:pt x="9" y="1"/>
                  </a:lnTo>
                  <a:lnTo>
                    <a:pt x="17"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4" name="Freeform 54"/>
            <p:cNvSpPr>
              <a:spLocks noChangeAspect="1"/>
            </p:cNvSpPr>
            <p:nvPr/>
          </p:nvSpPr>
          <p:spPr bwMode="auto">
            <a:xfrm>
              <a:off x="2762" y="830"/>
              <a:ext cx="10" cy="13"/>
            </a:xfrm>
            <a:custGeom>
              <a:avLst/>
              <a:gdLst>
                <a:gd name="T0" fmla="*/ 0 w 10"/>
                <a:gd name="T1" fmla="*/ 0 h 13"/>
                <a:gd name="T2" fmla="*/ 4 w 10"/>
                <a:gd name="T3" fmla="*/ 7 h 13"/>
                <a:gd name="T4" fmla="*/ 10 w 10"/>
                <a:gd name="T5" fmla="*/ 13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lnTo>
                    <a:pt x="4" y="7"/>
                  </a:lnTo>
                  <a:lnTo>
                    <a:pt x="10" y="13"/>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5" name="Freeform 55"/>
            <p:cNvSpPr>
              <a:spLocks noChangeAspect="1"/>
            </p:cNvSpPr>
            <p:nvPr/>
          </p:nvSpPr>
          <p:spPr bwMode="auto">
            <a:xfrm>
              <a:off x="2951" y="811"/>
              <a:ext cx="4" cy="14"/>
            </a:xfrm>
            <a:custGeom>
              <a:avLst/>
              <a:gdLst>
                <a:gd name="T0" fmla="*/ 0 w 4"/>
                <a:gd name="T1" fmla="*/ 14 h 14"/>
                <a:gd name="T2" fmla="*/ 2 w 4"/>
                <a:gd name="T3" fmla="*/ 7 h 14"/>
                <a:gd name="T4" fmla="*/ 4 w 4"/>
                <a:gd name="T5" fmla="*/ 0 h 14"/>
                <a:gd name="T6" fmla="*/ 0 60000 65536"/>
                <a:gd name="T7" fmla="*/ 0 60000 65536"/>
                <a:gd name="T8" fmla="*/ 0 60000 65536"/>
                <a:gd name="T9" fmla="*/ 0 w 4"/>
                <a:gd name="T10" fmla="*/ 0 h 14"/>
                <a:gd name="T11" fmla="*/ 4 w 4"/>
                <a:gd name="T12" fmla="*/ 14 h 14"/>
              </a:gdLst>
              <a:ahLst/>
              <a:cxnLst>
                <a:cxn ang="T6">
                  <a:pos x="T0" y="T1"/>
                </a:cxn>
                <a:cxn ang="T7">
                  <a:pos x="T2" y="T3"/>
                </a:cxn>
                <a:cxn ang="T8">
                  <a:pos x="T4" y="T5"/>
                </a:cxn>
              </a:cxnLst>
              <a:rect l="T9" t="T10" r="T11" b="T12"/>
              <a:pathLst>
                <a:path w="4" h="14">
                  <a:moveTo>
                    <a:pt x="0" y="14"/>
                  </a:moveTo>
                  <a:lnTo>
                    <a:pt x="2" y="7"/>
                  </a:lnTo>
                  <a:lnTo>
                    <a:pt x="4"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6" name="Freeform 56"/>
            <p:cNvSpPr>
              <a:spLocks noChangeAspect="1"/>
            </p:cNvSpPr>
            <p:nvPr/>
          </p:nvSpPr>
          <p:spPr bwMode="auto">
            <a:xfrm>
              <a:off x="3034" y="722"/>
              <a:ext cx="49" cy="54"/>
            </a:xfrm>
            <a:custGeom>
              <a:avLst/>
              <a:gdLst>
                <a:gd name="T0" fmla="*/ 49 w 49"/>
                <a:gd name="T1" fmla="*/ 54 h 54"/>
                <a:gd name="T2" fmla="*/ 49 w 49"/>
                <a:gd name="T3" fmla="*/ 54 h 54"/>
                <a:gd name="T4" fmla="*/ 49 w 49"/>
                <a:gd name="T5" fmla="*/ 53 h 54"/>
                <a:gd name="T6" fmla="*/ 48 w 49"/>
                <a:gd name="T7" fmla="*/ 45 h 54"/>
                <a:gd name="T8" fmla="*/ 46 w 49"/>
                <a:gd name="T9" fmla="*/ 37 h 54"/>
                <a:gd name="T10" fmla="*/ 41 w 49"/>
                <a:gd name="T11" fmla="*/ 29 h 54"/>
                <a:gd name="T12" fmla="*/ 36 w 49"/>
                <a:gd name="T13" fmla="*/ 22 h 54"/>
                <a:gd name="T14" fmla="*/ 29 w 49"/>
                <a:gd name="T15" fmla="*/ 15 h 54"/>
                <a:gd name="T16" fmla="*/ 20 w 49"/>
                <a:gd name="T17" fmla="*/ 9 h 54"/>
                <a:gd name="T18" fmla="*/ 11 w 49"/>
                <a:gd name="T19" fmla="*/ 4 h 54"/>
                <a:gd name="T20" fmla="*/ 0 w 49"/>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4"/>
                <a:gd name="T35" fmla="*/ 49 w 49"/>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4">
                  <a:moveTo>
                    <a:pt x="49" y="54"/>
                  </a:moveTo>
                  <a:lnTo>
                    <a:pt x="49" y="54"/>
                  </a:lnTo>
                  <a:lnTo>
                    <a:pt x="49" y="53"/>
                  </a:lnTo>
                  <a:lnTo>
                    <a:pt x="48" y="45"/>
                  </a:lnTo>
                  <a:lnTo>
                    <a:pt x="46" y="37"/>
                  </a:lnTo>
                  <a:lnTo>
                    <a:pt x="41" y="29"/>
                  </a:lnTo>
                  <a:lnTo>
                    <a:pt x="36" y="22"/>
                  </a:lnTo>
                  <a:lnTo>
                    <a:pt x="29" y="15"/>
                  </a:lnTo>
                  <a:lnTo>
                    <a:pt x="20" y="9"/>
                  </a:lnTo>
                  <a:lnTo>
                    <a:pt x="11" y="4"/>
                  </a:lnTo>
                  <a:lnTo>
                    <a:pt x="0"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7" name="Freeform 57"/>
            <p:cNvSpPr>
              <a:spLocks noChangeAspect="1"/>
            </p:cNvSpPr>
            <p:nvPr/>
          </p:nvSpPr>
          <p:spPr bwMode="auto">
            <a:xfrm>
              <a:off x="3126" y="665"/>
              <a:ext cx="22" cy="20"/>
            </a:xfrm>
            <a:custGeom>
              <a:avLst/>
              <a:gdLst>
                <a:gd name="T0" fmla="*/ 0 w 22"/>
                <a:gd name="T1" fmla="*/ 20 h 20"/>
                <a:gd name="T2" fmla="*/ 7 w 22"/>
                <a:gd name="T3" fmla="*/ 16 h 20"/>
                <a:gd name="T4" fmla="*/ 13 w 22"/>
                <a:gd name="T5" fmla="*/ 11 h 20"/>
                <a:gd name="T6" fmla="*/ 22 w 22"/>
                <a:gd name="T7" fmla="*/ 0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20"/>
                  </a:moveTo>
                  <a:lnTo>
                    <a:pt x="7" y="16"/>
                  </a:lnTo>
                  <a:lnTo>
                    <a:pt x="13" y="11"/>
                  </a:lnTo>
                  <a:lnTo>
                    <a:pt x="22"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8" name="Freeform 58"/>
            <p:cNvSpPr>
              <a:spLocks noChangeAspect="1"/>
            </p:cNvSpPr>
            <p:nvPr/>
          </p:nvSpPr>
          <p:spPr bwMode="auto">
            <a:xfrm>
              <a:off x="3096" y="591"/>
              <a:ext cx="1" cy="9"/>
            </a:xfrm>
            <a:custGeom>
              <a:avLst/>
              <a:gdLst>
                <a:gd name="T0" fmla="*/ 1 w 1"/>
                <a:gd name="T1" fmla="*/ 9 h 9"/>
                <a:gd name="T2" fmla="*/ 1 w 1"/>
                <a:gd name="T3" fmla="*/ 9 h 9"/>
                <a:gd name="T4" fmla="*/ 1 w 1"/>
                <a:gd name="T5" fmla="*/ 8 h 9"/>
                <a:gd name="T6" fmla="*/ 1 w 1"/>
                <a:gd name="T7" fmla="*/ 4 h 9"/>
                <a:gd name="T8" fmla="*/ 0 w 1"/>
                <a:gd name="T9" fmla="*/ 0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9"/>
                  </a:moveTo>
                  <a:lnTo>
                    <a:pt x="1" y="9"/>
                  </a:lnTo>
                  <a:lnTo>
                    <a:pt x="1" y="8"/>
                  </a:lnTo>
                  <a:lnTo>
                    <a:pt x="1" y="4"/>
                  </a:lnTo>
                  <a:lnTo>
                    <a:pt x="0"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49" name="Freeform 59"/>
            <p:cNvSpPr>
              <a:spLocks noChangeAspect="1"/>
            </p:cNvSpPr>
            <p:nvPr/>
          </p:nvSpPr>
          <p:spPr bwMode="auto">
            <a:xfrm>
              <a:off x="2959" y="567"/>
              <a:ext cx="11" cy="13"/>
            </a:xfrm>
            <a:custGeom>
              <a:avLst/>
              <a:gdLst>
                <a:gd name="T0" fmla="*/ 11 w 11"/>
                <a:gd name="T1" fmla="*/ 0 h 13"/>
                <a:gd name="T2" fmla="*/ 5 w 11"/>
                <a:gd name="T3" fmla="*/ 6 h 13"/>
                <a:gd name="T4" fmla="*/ 0 w 11"/>
                <a:gd name="T5" fmla="*/ 13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11" y="0"/>
                  </a:moveTo>
                  <a:lnTo>
                    <a:pt x="5" y="6"/>
                  </a:lnTo>
                  <a:lnTo>
                    <a:pt x="0" y="13"/>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50" name="Freeform 60"/>
            <p:cNvSpPr>
              <a:spLocks noChangeAspect="1"/>
            </p:cNvSpPr>
            <p:nvPr/>
          </p:nvSpPr>
          <p:spPr bwMode="auto">
            <a:xfrm>
              <a:off x="2855" y="575"/>
              <a:ext cx="6" cy="10"/>
            </a:xfrm>
            <a:custGeom>
              <a:avLst/>
              <a:gdLst>
                <a:gd name="T0" fmla="*/ 6 w 6"/>
                <a:gd name="T1" fmla="*/ 0 h 10"/>
                <a:gd name="T2" fmla="*/ 2 w 6"/>
                <a:gd name="T3" fmla="*/ 5 h 10"/>
                <a:gd name="T4" fmla="*/ 0 w 6"/>
                <a:gd name="T5" fmla="*/ 10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6" y="0"/>
                  </a:moveTo>
                  <a:lnTo>
                    <a:pt x="2" y="5"/>
                  </a:lnTo>
                  <a:lnTo>
                    <a:pt x="0" y="1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51" name="Freeform 61"/>
            <p:cNvSpPr>
              <a:spLocks noChangeAspect="1"/>
            </p:cNvSpPr>
            <p:nvPr/>
          </p:nvSpPr>
          <p:spPr bwMode="auto">
            <a:xfrm>
              <a:off x="2735" y="589"/>
              <a:ext cx="19" cy="10"/>
            </a:xfrm>
            <a:custGeom>
              <a:avLst/>
              <a:gdLst>
                <a:gd name="T0" fmla="*/ 19 w 19"/>
                <a:gd name="T1" fmla="*/ 10 h 10"/>
                <a:gd name="T2" fmla="*/ 10 w 19"/>
                <a:gd name="T3" fmla="*/ 5 h 10"/>
                <a:gd name="T4" fmla="*/ 0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19" y="10"/>
                  </a:moveTo>
                  <a:lnTo>
                    <a:pt x="10" y="5"/>
                  </a:lnTo>
                  <a:lnTo>
                    <a:pt x="0" y="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52" name="Freeform 62"/>
            <p:cNvSpPr>
              <a:spLocks noChangeAspect="1"/>
            </p:cNvSpPr>
            <p:nvPr/>
          </p:nvSpPr>
          <p:spPr bwMode="auto">
            <a:xfrm>
              <a:off x="2585" y="658"/>
              <a:ext cx="3" cy="10"/>
            </a:xfrm>
            <a:custGeom>
              <a:avLst/>
              <a:gdLst>
                <a:gd name="T0" fmla="*/ 0 w 3"/>
                <a:gd name="T1" fmla="*/ 0 h 10"/>
                <a:gd name="T2" fmla="*/ 1 w 3"/>
                <a:gd name="T3" fmla="*/ 5 h 10"/>
                <a:gd name="T4" fmla="*/ 3 w 3"/>
                <a:gd name="T5" fmla="*/ 1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0"/>
                  </a:moveTo>
                  <a:lnTo>
                    <a:pt x="1" y="5"/>
                  </a:lnTo>
                  <a:lnTo>
                    <a:pt x="3" y="10"/>
                  </a:lnTo>
                </a:path>
              </a:pathLst>
            </a:custGeom>
            <a:solidFill>
              <a:schemeClr val="bg1"/>
            </a:solidFill>
            <a:ln w="12700">
              <a:solidFill>
                <a:srgbClr val="000000"/>
              </a:solidFill>
              <a:prstDash val="solid"/>
              <a:round/>
              <a:headEnd/>
              <a:tailEnd/>
            </a:ln>
          </p:spPr>
          <p:txBody>
            <a:bodyPr/>
            <a:lstStyle/>
            <a:p>
              <a:pPr eaLnBrk="0" fontAlgn="base" hangingPunct="0">
                <a:spcBef>
                  <a:spcPct val="0"/>
                </a:spcBef>
                <a:spcAft>
                  <a:spcPct val="0"/>
                </a:spcAft>
              </a:pPr>
              <a:endParaRPr lang="en-US" sz="1200">
                <a:solidFill>
                  <a:srgbClr val="000000"/>
                </a:solidFill>
              </a:endParaRPr>
            </a:p>
          </p:txBody>
        </p:sp>
        <p:sp>
          <p:nvSpPr>
            <p:cNvPr id="2353" name="Rectangle 63"/>
            <p:cNvSpPr>
              <a:spLocks noChangeAspect="1" noChangeArrowheads="1"/>
            </p:cNvSpPr>
            <p:nvPr/>
          </p:nvSpPr>
          <p:spPr bwMode="auto">
            <a:xfrm>
              <a:off x="2661" y="622"/>
              <a:ext cx="337" cy="168"/>
            </a:xfrm>
            <a:prstGeom prst="rect">
              <a:avLst/>
            </a:prstGeom>
            <a:solidFill>
              <a:schemeClr val="bg1"/>
            </a:solidFill>
            <a:ln w="9525">
              <a:noFill/>
              <a:miter lim="800000"/>
              <a:headEnd/>
              <a:tailEnd/>
            </a:ln>
          </p:spPr>
          <p:txBody>
            <a:bodyPr wrap="none" lIns="92075" tIns="46038" rIns="92075" bIns="46038" anchor="ctr"/>
            <a:lstStyle/>
            <a:p>
              <a:pPr algn="ctr" eaLnBrk="0" fontAlgn="base" hangingPunct="0">
                <a:spcBef>
                  <a:spcPct val="0"/>
                </a:spcBef>
                <a:spcAft>
                  <a:spcPct val="0"/>
                </a:spcAft>
              </a:pPr>
              <a:endParaRPr lang="en-US" sz="1200">
                <a:solidFill>
                  <a:srgbClr val="000000"/>
                </a:solidFill>
                <a:latin typeface="Times New Roman" pitchFamily="18" charset="0"/>
              </a:endParaRPr>
            </a:p>
          </p:txBody>
        </p:sp>
      </p:grpSp>
      <p:grpSp>
        <p:nvGrpSpPr>
          <p:cNvPr id="12" name="Group 64"/>
          <p:cNvGrpSpPr>
            <a:grpSpLocks/>
          </p:cNvGrpSpPr>
          <p:nvPr/>
        </p:nvGrpSpPr>
        <p:grpSpPr bwMode="auto">
          <a:xfrm>
            <a:off x="2029387" y="2226657"/>
            <a:ext cx="60325" cy="1277024"/>
            <a:chOff x="3221" y="658"/>
            <a:chExt cx="38" cy="544"/>
          </a:xfrm>
        </p:grpSpPr>
        <p:sp>
          <p:nvSpPr>
            <p:cNvPr id="2335" name="Line 65"/>
            <p:cNvSpPr>
              <a:spLocks noChangeAspect="1" noChangeShapeType="1"/>
            </p:cNvSpPr>
            <p:nvPr/>
          </p:nvSpPr>
          <p:spPr bwMode="auto">
            <a:xfrm>
              <a:off x="3243" y="1096"/>
              <a:ext cx="2" cy="99"/>
            </a:xfrm>
            <a:prstGeom prst="line">
              <a:avLst/>
            </a:prstGeom>
            <a:noFill/>
            <a:ln w="28575">
              <a:solidFill>
                <a:srgbClr val="FF00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6" name="Freeform 66"/>
            <p:cNvSpPr>
              <a:spLocks noChangeAspect="1"/>
            </p:cNvSpPr>
            <p:nvPr/>
          </p:nvSpPr>
          <p:spPr bwMode="auto">
            <a:xfrm>
              <a:off x="3221" y="946"/>
              <a:ext cx="38" cy="152"/>
            </a:xfrm>
            <a:custGeom>
              <a:avLst/>
              <a:gdLst>
                <a:gd name="T0" fmla="*/ 22 w 106"/>
                <a:gd name="T1" fmla="*/ 152 h 438"/>
                <a:gd name="T2" fmla="*/ 22 w 106"/>
                <a:gd name="T3" fmla="*/ 135 h 438"/>
                <a:gd name="T4" fmla="*/ 4 w 106"/>
                <a:gd name="T5" fmla="*/ 118 h 438"/>
                <a:gd name="T6" fmla="*/ 38 w 106"/>
                <a:gd name="T7" fmla="*/ 99 h 438"/>
                <a:gd name="T8" fmla="*/ 4 w 106"/>
                <a:gd name="T9" fmla="*/ 85 h 438"/>
                <a:gd name="T10" fmla="*/ 35 w 106"/>
                <a:gd name="T11" fmla="*/ 68 h 438"/>
                <a:gd name="T12" fmla="*/ 0 w 106"/>
                <a:gd name="T13" fmla="*/ 53 h 438"/>
                <a:gd name="T14" fmla="*/ 34 w 106"/>
                <a:gd name="T15" fmla="*/ 34 h 438"/>
                <a:gd name="T16" fmla="*/ 16 w 106"/>
                <a:gd name="T17" fmla="*/ 19 h 438"/>
                <a:gd name="T18" fmla="*/ 16 w 106"/>
                <a:gd name="T19" fmla="*/ 0 h 4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38"/>
                <a:gd name="T32" fmla="*/ 106 w 106"/>
                <a:gd name="T33" fmla="*/ 438 h 4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38">
                  <a:moveTo>
                    <a:pt x="61" y="437"/>
                  </a:moveTo>
                  <a:lnTo>
                    <a:pt x="60" y="388"/>
                  </a:lnTo>
                  <a:lnTo>
                    <a:pt x="12" y="341"/>
                  </a:lnTo>
                  <a:lnTo>
                    <a:pt x="105" y="286"/>
                  </a:lnTo>
                  <a:lnTo>
                    <a:pt x="12" y="244"/>
                  </a:lnTo>
                  <a:lnTo>
                    <a:pt x="98" y="195"/>
                  </a:lnTo>
                  <a:lnTo>
                    <a:pt x="0" y="153"/>
                  </a:lnTo>
                  <a:lnTo>
                    <a:pt x="94" y="98"/>
                  </a:lnTo>
                  <a:lnTo>
                    <a:pt x="45" y="54"/>
                  </a:lnTo>
                  <a:lnTo>
                    <a:pt x="45" y="0"/>
                  </a:lnTo>
                </a:path>
              </a:pathLst>
            </a:custGeom>
            <a:noFill/>
            <a:ln w="28575" cap="rnd" cmpd="sng">
              <a:solidFill>
                <a:srgbClr val="FF00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337" name="Line 67"/>
            <p:cNvSpPr>
              <a:spLocks noChangeAspect="1" noChangeShapeType="1"/>
            </p:cNvSpPr>
            <p:nvPr/>
          </p:nvSpPr>
          <p:spPr bwMode="auto">
            <a:xfrm flipH="1" flipV="1">
              <a:off x="3233" y="667"/>
              <a:ext cx="4" cy="280"/>
            </a:xfrm>
            <a:prstGeom prst="line">
              <a:avLst/>
            </a:prstGeom>
            <a:noFill/>
            <a:ln w="28575">
              <a:solidFill>
                <a:srgbClr val="FF00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8" name="AutoShape 68"/>
            <p:cNvSpPr>
              <a:spLocks noChangeAspect="1" noChangeArrowheads="1"/>
            </p:cNvSpPr>
            <p:nvPr/>
          </p:nvSpPr>
          <p:spPr bwMode="auto">
            <a:xfrm>
              <a:off x="3224" y="658"/>
              <a:ext cx="18" cy="17"/>
            </a:xfrm>
            <a:prstGeom prst="hexagon">
              <a:avLst>
                <a:gd name="adj" fmla="val 26466"/>
                <a:gd name="vf" fmla="val 115470"/>
              </a:avLst>
            </a:prstGeom>
            <a:solidFill>
              <a:schemeClr val="tx1"/>
            </a:solidFill>
            <a:ln w="28575">
              <a:solidFill>
                <a:srgbClr val="FF0000"/>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9" name="AutoShape 69"/>
            <p:cNvSpPr>
              <a:spLocks noChangeAspect="1" noChangeArrowheads="1"/>
            </p:cNvSpPr>
            <p:nvPr/>
          </p:nvSpPr>
          <p:spPr bwMode="auto">
            <a:xfrm>
              <a:off x="3236" y="1184"/>
              <a:ext cx="18" cy="18"/>
            </a:xfrm>
            <a:prstGeom prst="hexagon">
              <a:avLst>
                <a:gd name="adj" fmla="val 24995"/>
                <a:gd name="vf" fmla="val 115470"/>
              </a:avLst>
            </a:prstGeom>
            <a:solidFill>
              <a:schemeClr val="tx1"/>
            </a:solidFill>
            <a:ln w="28575">
              <a:solidFill>
                <a:srgbClr val="FF0000"/>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grpSp>
      <p:sp>
        <p:nvSpPr>
          <p:cNvPr id="2073" name="Rectangle 70"/>
          <p:cNvSpPr>
            <a:spLocks noChangeAspect="1" noChangeArrowheads="1"/>
          </p:cNvSpPr>
          <p:nvPr/>
        </p:nvSpPr>
        <p:spPr bwMode="auto">
          <a:xfrm rot="16200000">
            <a:off x="1429818" y="2105672"/>
            <a:ext cx="1457900" cy="258403"/>
          </a:xfrm>
          <a:prstGeom prst="rect">
            <a:avLst/>
          </a:prstGeom>
          <a:noFill/>
          <a:ln w="9525">
            <a:noFill/>
            <a:miter lim="800000"/>
            <a:headEnd/>
            <a:tailEnd/>
          </a:ln>
        </p:spPr>
        <p:txBody>
          <a:bodyPr wrap="none" lIns="73025" tIns="36512" rIns="73025" bIns="36512">
            <a:spAutoFit/>
          </a:bodyPr>
          <a:lstStyle/>
          <a:p>
            <a:pPr defTabSz="585788" eaLnBrk="0" fontAlgn="base" hangingPunct="0">
              <a:spcBef>
                <a:spcPct val="0"/>
              </a:spcBef>
              <a:spcAft>
                <a:spcPct val="0"/>
              </a:spcAft>
            </a:pPr>
            <a:r>
              <a:rPr lang="en-US" sz="1200">
                <a:solidFill>
                  <a:srgbClr val="000000"/>
                </a:solidFill>
                <a:latin typeface="Arial Rounded MT Bold" pitchFamily="34" charset="0"/>
              </a:rPr>
              <a:t>Sensible heat flux</a:t>
            </a:r>
          </a:p>
        </p:txBody>
      </p:sp>
      <p:sp>
        <p:nvSpPr>
          <p:cNvPr id="2074" name="Rectangle 71"/>
          <p:cNvSpPr>
            <a:spLocks noChangeAspect="1" noChangeArrowheads="1"/>
          </p:cNvSpPr>
          <p:nvPr/>
        </p:nvSpPr>
        <p:spPr bwMode="auto">
          <a:xfrm rot="16200000">
            <a:off x="1255879" y="2193325"/>
            <a:ext cx="1292598" cy="258403"/>
          </a:xfrm>
          <a:prstGeom prst="rect">
            <a:avLst/>
          </a:prstGeom>
          <a:noFill/>
          <a:ln w="9525">
            <a:noFill/>
            <a:miter lim="800000"/>
            <a:headEnd/>
            <a:tailEnd/>
          </a:ln>
        </p:spPr>
        <p:txBody>
          <a:bodyPr wrap="none" lIns="73025" tIns="36512" rIns="73025" bIns="36512">
            <a:spAutoFit/>
          </a:bodyPr>
          <a:lstStyle/>
          <a:p>
            <a:pPr defTabSz="585788" eaLnBrk="0" fontAlgn="base" hangingPunct="0">
              <a:spcBef>
                <a:spcPct val="0"/>
              </a:spcBef>
              <a:spcAft>
                <a:spcPct val="0"/>
              </a:spcAft>
            </a:pPr>
            <a:r>
              <a:rPr lang="en-US" sz="1200">
                <a:solidFill>
                  <a:srgbClr val="000000"/>
                </a:solidFill>
                <a:latin typeface="Arial Rounded MT Bold" pitchFamily="34" charset="0"/>
              </a:rPr>
              <a:t>Latent heat flux</a:t>
            </a:r>
          </a:p>
        </p:txBody>
      </p:sp>
      <p:grpSp>
        <p:nvGrpSpPr>
          <p:cNvPr id="13" name="Group 72"/>
          <p:cNvGrpSpPr>
            <a:grpSpLocks/>
          </p:cNvGrpSpPr>
          <p:nvPr/>
        </p:nvGrpSpPr>
        <p:grpSpPr bwMode="auto">
          <a:xfrm>
            <a:off x="1755334" y="2248133"/>
            <a:ext cx="69850" cy="1244160"/>
            <a:chOff x="3089" y="662"/>
            <a:chExt cx="44" cy="530"/>
          </a:xfrm>
        </p:grpSpPr>
        <p:sp>
          <p:nvSpPr>
            <p:cNvPr id="2327" name="Line 73"/>
            <p:cNvSpPr>
              <a:spLocks noChangeAspect="1" noChangeShapeType="1"/>
            </p:cNvSpPr>
            <p:nvPr/>
          </p:nvSpPr>
          <p:spPr bwMode="auto">
            <a:xfrm flipH="1">
              <a:off x="3107" y="1095"/>
              <a:ext cx="4" cy="8"/>
            </a:xfrm>
            <a:prstGeom prst="line">
              <a:avLst/>
            </a:prstGeom>
            <a:noFill/>
            <a:ln w="28575">
              <a:solidFill>
                <a:srgbClr val="0070C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28" name="Line 74"/>
            <p:cNvSpPr>
              <a:spLocks noChangeAspect="1" noChangeShapeType="1"/>
            </p:cNvSpPr>
            <p:nvPr/>
          </p:nvSpPr>
          <p:spPr bwMode="auto">
            <a:xfrm flipH="1" flipV="1">
              <a:off x="3111" y="1095"/>
              <a:ext cx="14" cy="0"/>
            </a:xfrm>
            <a:prstGeom prst="line">
              <a:avLst/>
            </a:prstGeom>
            <a:noFill/>
            <a:ln w="28575">
              <a:solidFill>
                <a:srgbClr val="0070C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29" name="Freeform 75"/>
            <p:cNvSpPr>
              <a:spLocks noChangeAspect="1"/>
            </p:cNvSpPr>
            <p:nvPr/>
          </p:nvSpPr>
          <p:spPr bwMode="auto">
            <a:xfrm>
              <a:off x="3095" y="1019"/>
              <a:ext cx="38" cy="152"/>
            </a:xfrm>
            <a:custGeom>
              <a:avLst/>
              <a:gdLst>
                <a:gd name="T0" fmla="*/ 22 w 107"/>
                <a:gd name="T1" fmla="*/ 152 h 437"/>
                <a:gd name="T2" fmla="*/ 21 w 107"/>
                <a:gd name="T3" fmla="*/ 135 h 437"/>
                <a:gd name="T4" fmla="*/ 4 w 107"/>
                <a:gd name="T5" fmla="*/ 118 h 437"/>
                <a:gd name="T6" fmla="*/ 38 w 107"/>
                <a:gd name="T7" fmla="*/ 99 h 437"/>
                <a:gd name="T8" fmla="*/ 4 w 107"/>
                <a:gd name="T9" fmla="*/ 85 h 437"/>
                <a:gd name="T10" fmla="*/ 35 w 107"/>
                <a:gd name="T11" fmla="*/ 67 h 437"/>
                <a:gd name="T12" fmla="*/ 0 w 107"/>
                <a:gd name="T13" fmla="*/ 53 h 437"/>
                <a:gd name="T14" fmla="*/ 34 w 107"/>
                <a:gd name="T15" fmla="*/ 34 h 437"/>
                <a:gd name="T16" fmla="*/ 16 w 107"/>
                <a:gd name="T17" fmla="*/ 19 h 437"/>
                <a:gd name="T18" fmla="*/ 16 w 107"/>
                <a:gd name="T19" fmla="*/ 0 h 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437"/>
                <a:gd name="T32" fmla="*/ 107 w 107"/>
                <a:gd name="T33" fmla="*/ 437 h 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437">
                  <a:moveTo>
                    <a:pt x="62" y="436"/>
                  </a:moveTo>
                  <a:lnTo>
                    <a:pt x="60" y="387"/>
                  </a:lnTo>
                  <a:lnTo>
                    <a:pt x="12" y="340"/>
                  </a:lnTo>
                  <a:lnTo>
                    <a:pt x="106" y="286"/>
                  </a:lnTo>
                  <a:lnTo>
                    <a:pt x="12" y="243"/>
                  </a:lnTo>
                  <a:lnTo>
                    <a:pt x="99" y="194"/>
                  </a:lnTo>
                  <a:lnTo>
                    <a:pt x="0" y="152"/>
                  </a:lnTo>
                  <a:lnTo>
                    <a:pt x="96" y="97"/>
                  </a:lnTo>
                  <a:lnTo>
                    <a:pt x="45" y="54"/>
                  </a:lnTo>
                  <a:lnTo>
                    <a:pt x="46" y="0"/>
                  </a:lnTo>
                </a:path>
              </a:pathLst>
            </a:custGeom>
            <a:noFill/>
            <a:ln w="28575" cap="rnd" cmpd="sng">
              <a:solidFill>
                <a:srgbClr val="0070C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330" name="Freeform 76"/>
            <p:cNvSpPr>
              <a:spLocks noChangeAspect="1"/>
            </p:cNvSpPr>
            <p:nvPr/>
          </p:nvSpPr>
          <p:spPr bwMode="auto">
            <a:xfrm>
              <a:off x="3089" y="826"/>
              <a:ext cx="37" cy="152"/>
            </a:xfrm>
            <a:custGeom>
              <a:avLst/>
              <a:gdLst>
                <a:gd name="T0" fmla="*/ 21 w 107"/>
                <a:gd name="T1" fmla="*/ 152 h 437"/>
                <a:gd name="T2" fmla="*/ 21 w 107"/>
                <a:gd name="T3" fmla="*/ 135 h 437"/>
                <a:gd name="T4" fmla="*/ 4 w 107"/>
                <a:gd name="T5" fmla="*/ 118 h 437"/>
                <a:gd name="T6" fmla="*/ 37 w 107"/>
                <a:gd name="T7" fmla="*/ 99 h 437"/>
                <a:gd name="T8" fmla="*/ 4 w 107"/>
                <a:gd name="T9" fmla="*/ 85 h 437"/>
                <a:gd name="T10" fmla="*/ 34 w 107"/>
                <a:gd name="T11" fmla="*/ 67 h 437"/>
                <a:gd name="T12" fmla="*/ 0 w 107"/>
                <a:gd name="T13" fmla="*/ 53 h 437"/>
                <a:gd name="T14" fmla="*/ 33 w 107"/>
                <a:gd name="T15" fmla="*/ 34 h 437"/>
                <a:gd name="T16" fmla="*/ 16 w 107"/>
                <a:gd name="T17" fmla="*/ 18 h 437"/>
                <a:gd name="T18" fmla="*/ 16 w 107"/>
                <a:gd name="T19" fmla="*/ 0 h 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437"/>
                <a:gd name="T32" fmla="*/ 107 w 107"/>
                <a:gd name="T33" fmla="*/ 437 h 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437">
                  <a:moveTo>
                    <a:pt x="62" y="436"/>
                  </a:moveTo>
                  <a:lnTo>
                    <a:pt x="60" y="387"/>
                  </a:lnTo>
                  <a:lnTo>
                    <a:pt x="12" y="340"/>
                  </a:lnTo>
                  <a:lnTo>
                    <a:pt x="106" y="286"/>
                  </a:lnTo>
                  <a:lnTo>
                    <a:pt x="12" y="243"/>
                  </a:lnTo>
                  <a:lnTo>
                    <a:pt x="99" y="194"/>
                  </a:lnTo>
                  <a:lnTo>
                    <a:pt x="0" y="152"/>
                  </a:lnTo>
                  <a:lnTo>
                    <a:pt x="95" y="97"/>
                  </a:lnTo>
                  <a:lnTo>
                    <a:pt x="45" y="53"/>
                  </a:lnTo>
                  <a:lnTo>
                    <a:pt x="46" y="0"/>
                  </a:lnTo>
                </a:path>
              </a:pathLst>
            </a:custGeom>
            <a:noFill/>
            <a:ln w="28575" cap="rnd" cmpd="sng">
              <a:solidFill>
                <a:srgbClr val="0070C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331" name="Line 77"/>
            <p:cNvSpPr>
              <a:spLocks noChangeAspect="1" noChangeShapeType="1"/>
            </p:cNvSpPr>
            <p:nvPr/>
          </p:nvSpPr>
          <p:spPr bwMode="auto">
            <a:xfrm flipH="1" flipV="1">
              <a:off x="3101" y="669"/>
              <a:ext cx="4" cy="157"/>
            </a:xfrm>
            <a:prstGeom prst="line">
              <a:avLst/>
            </a:prstGeom>
            <a:noFill/>
            <a:ln w="28575">
              <a:solidFill>
                <a:srgbClr val="0070C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2" name="AutoShape 78"/>
            <p:cNvSpPr>
              <a:spLocks noChangeAspect="1" noChangeArrowheads="1"/>
            </p:cNvSpPr>
            <p:nvPr/>
          </p:nvSpPr>
          <p:spPr bwMode="auto">
            <a:xfrm>
              <a:off x="3091" y="662"/>
              <a:ext cx="18" cy="17"/>
            </a:xfrm>
            <a:prstGeom prst="hexagon">
              <a:avLst>
                <a:gd name="adj" fmla="val 26466"/>
                <a:gd name="vf" fmla="val 115470"/>
              </a:avLst>
            </a:prstGeom>
            <a:solidFill>
              <a:schemeClr val="tx1"/>
            </a:solidFill>
            <a:ln w="28575">
              <a:solidFill>
                <a:srgbClr val="0070C0"/>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3" name="AutoShape 79"/>
            <p:cNvSpPr>
              <a:spLocks noChangeAspect="1" noChangeArrowheads="1"/>
            </p:cNvSpPr>
            <p:nvPr/>
          </p:nvSpPr>
          <p:spPr bwMode="auto">
            <a:xfrm>
              <a:off x="3108" y="1175"/>
              <a:ext cx="18" cy="17"/>
            </a:xfrm>
            <a:prstGeom prst="hexagon">
              <a:avLst>
                <a:gd name="adj" fmla="val 26466"/>
                <a:gd name="vf" fmla="val 115470"/>
              </a:avLst>
            </a:prstGeom>
            <a:solidFill>
              <a:schemeClr val="tx1"/>
            </a:solidFill>
            <a:ln w="28575">
              <a:solidFill>
                <a:srgbClr val="0070C0"/>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34" name="Line 80"/>
            <p:cNvSpPr>
              <a:spLocks noChangeAspect="1" noChangeShapeType="1"/>
            </p:cNvSpPr>
            <p:nvPr/>
          </p:nvSpPr>
          <p:spPr bwMode="auto">
            <a:xfrm flipH="1" flipV="1">
              <a:off x="3111" y="979"/>
              <a:ext cx="1" cy="39"/>
            </a:xfrm>
            <a:prstGeom prst="line">
              <a:avLst/>
            </a:prstGeom>
            <a:noFill/>
            <a:ln w="28575">
              <a:solidFill>
                <a:srgbClr val="0070C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grpSp>
      <p:grpSp>
        <p:nvGrpSpPr>
          <p:cNvPr id="14" name="Group 81"/>
          <p:cNvGrpSpPr>
            <a:grpSpLocks noChangeAspect="1"/>
          </p:cNvGrpSpPr>
          <p:nvPr/>
        </p:nvGrpSpPr>
        <p:grpSpPr bwMode="auto">
          <a:xfrm>
            <a:off x="1734112" y="3529503"/>
            <a:ext cx="123825" cy="485927"/>
            <a:chOff x="3657" y="1317"/>
            <a:chExt cx="226" cy="401"/>
          </a:xfrm>
        </p:grpSpPr>
        <p:sp>
          <p:nvSpPr>
            <p:cNvPr id="2325" name="Line 82"/>
            <p:cNvSpPr>
              <a:spLocks noChangeAspect="1" noChangeShapeType="1"/>
            </p:cNvSpPr>
            <p:nvPr/>
          </p:nvSpPr>
          <p:spPr bwMode="auto">
            <a:xfrm>
              <a:off x="3779" y="1610"/>
              <a:ext cx="0" cy="108"/>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26" name="Freeform 83"/>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grpSp>
        <p:nvGrpSpPr>
          <p:cNvPr id="15" name="Group 84"/>
          <p:cNvGrpSpPr>
            <a:grpSpLocks noChangeAspect="1"/>
          </p:cNvGrpSpPr>
          <p:nvPr/>
        </p:nvGrpSpPr>
        <p:grpSpPr bwMode="auto">
          <a:xfrm>
            <a:off x="2302218" y="1594718"/>
            <a:ext cx="1279066" cy="1847930"/>
            <a:chOff x="3084" y="1019"/>
            <a:chExt cx="1006" cy="984"/>
          </a:xfrm>
        </p:grpSpPr>
        <p:sp>
          <p:nvSpPr>
            <p:cNvPr id="2318" name="Freeform 85"/>
            <p:cNvSpPr>
              <a:spLocks noChangeAspect="1"/>
            </p:cNvSpPr>
            <p:nvPr/>
          </p:nvSpPr>
          <p:spPr bwMode="auto">
            <a:xfrm>
              <a:off x="3126" y="1326"/>
              <a:ext cx="373" cy="669"/>
            </a:xfrm>
            <a:custGeom>
              <a:avLst/>
              <a:gdLst>
                <a:gd name="T0" fmla="*/ 10 w 854"/>
                <a:gd name="T1" fmla="*/ 667 h 1537"/>
                <a:gd name="T2" fmla="*/ 24 w 854"/>
                <a:gd name="T3" fmla="*/ 663 h 1537"/>
                <a:gd name="T4" fmla="*/ 39 w 854"/>
                <a:gd name="T5" fmla="*/ 660 h 1537"/>
                <a:gd name="T6" fmla="*/ 54 w 854"/>
                <a:gd name="T7" fmla="*/ 657 h 1537"/>
                <a:gd name="T8" fmla="*/ 69 w 854"/>
                <a:gd name="T9" fmla="*/ 653 h 1537"/>
                <a:gd name="T10" fmla="*/ 83 w 854"/>
                <a:gd name="T11" fmla="*/ 648 h 1537"/>
                <a:gd name="T12" fmla="*/ 103 w 854"/>
                <a:gd name="T13" fmla="*/ 639 h 1537"/>
                <a:gd name="T14" fmla="*/ 117 w 854"/>
                <a:gd name="T15" fmla="*/ 632 h 1537"/>
                <a:gd name="T16" fmla="*/ 131 w 854"/>
                <a:gd name="T17" fmla="*/ 623 h 1537"/>
                <a:gd name="T18" fmla="*/ 145 w 854"/>
                <a:gd name="T19" fmla="*/ 614 h 1537"/>
                <a:gd name="T20" fmla="*/ 158 w 854"/>
                <a:gd name="T21" fmla="*/ 604 h 1537"/>
                <a:gd name="T22" fmla="*/ 169 w 854"/>
                <a:gd name="T23" fmla="*/ 594 h 1537"/>
                <a:gd name="T24" fmla="*/ 184 w 854"/>
                <a:gd name="T25" fmla="*/ 580 h 1537"/>
                <a:gd name="T26" fmla="*/ 194 w 854"/>
                <a:gd name="T27" fmla="*/ 569 h 1537"/>
                <a:gd name="T28" fmla="*/ 204 w 854"/>
                <a:gd name="T29" fmla="*/ 559 h 1537"/>
                <a:gd name="T30" fmla="*/ 212 w 854"/>
                <a:gd name="T31" fmla="*/ 548 h 1537"/>
                <a:gd name="T32" fmla="*/ 220 w 854"/>
                <a:gd name="T33" fmla="*/ 537 h 1537"/>
                <a:gd name="T34" fmla="*/ 228 w 854"/>
                <a:gd name="T35" fmla="*/ 525 h 1537"/>
                <a:gd name="T36" fmla="*/ 235 w 854"/>
                <a:gd name="T37" fmla="*/ 512 h 1537"/>
                <a:gd name="T38" fmla="*/ 245 w 854"/>
                <a:gd name="T39" fmla="*/ 492 h 1537"/>
                <a:gd name="T40" fmla="*/ 252 w 854"/>
                <a:gd name="T41" fmla="*/ 475 h 1537"/>
                <a:gd name="T42" fmla="*/ 260 w 854"/>
                <a:gd name="T43" fmla="*/ 458 h 1537"/>
                <a:gd name="T44" fmla="*/ 267 w 854"/>
                <a:gd name="T45" fmla="*/ 439 h 1537"/>
                <a:gd name="T46" fmla="*/ 276 w 854"/>
                <a:gd name="T47" fmla="*/ 420 h 1537"/>
                <a:gd name="T48" fmla="*/ 283 w 854"/>
                <a:gd name="T49" fmla="*/ 400 h 1537"/>
                <a:gd name="T50" fmla="*/ 294 w 854"/>
                <a:gd name="T51" fmla="*/ 372 h 1537"/>
                <a:gd name="T52" fmla="*/ 301 w 854"/>
                <a:gd name="T53" fmla="*/ 350 h 1537"/>
                <a:gd name="T54" fmla="*/ 309 w 854"/>
                <a:gd name="T55" fmla="*/ 329 h 1537"/>
                <a:gd name="T56" fmla="*/ 317 w 854"/>
                <a:gd name="T57" fmla="*/ 306 h 1537"/>
                <a:gd name="T58" fmla="*/ 324 w 854"/>
                <a:gd name="T59" fmla="*/ 284 h 1537"/>
                <a:gd name="T60" fmla="*/ 330 w 854"/>
                <a:gd name="T61" fmla="*/ 260 h 1537"/>
                <a:gd name="T62" fmla="*/ 338 w 854"/>
                <a:gd name="T63" fmla="*/ 229 h 1537"/>
                <a:gd name="T64" fmla="*/ 344 w 854"/>
                <a:gd name="T65" fmla="*/ 204 h 1537"/>
                <a:gd name="T66" fmla="*/ 349 w 854"/>
                <a:gd name="T67" fmla="*/ 180 h 1537"/>
                <a:gd name="T68" fmla="*/ 353 w 854"/>
                <a:gd name="T69" fmla="*/ 156 h 1537"/>
                <a:gd name="T70" fmla="*/ 356 w 854"/>
                <a:gd name="T71" fmla="*/ 132 h 1537"/>
                <a:gd name="T72" fmla="*/ 359 w 854"/>
                <a:gd name="T73" fmla="*/ 111 h 1537"/>
                <a:gd name="T74" fmla="*/ 362 w 854"/>
                <a:gd name="T75" fmla="*/ 91 h 1537"/>
                <a:gd name="T76" fmla="*/ 365 w 854"/>
                <a:gd name="T77" fmla="*/ 67 h 1537"/>
                <a:gd name="T78" fmla="*/ 367 w 854"/>
                <a:gd name="T79" fmla="*/ 52 h 1537"/>
                <a:gd name="T80" fmla="*/ 368 w 854"/>
                <a:gd name="T81" fmla="*/ 40 h 1537"/>
                <a:gd name="T82" fmla="*/ 370 w 854"/>
                <a:gd name="T83" fmla="*/ 28 h 1537"/>
                <a:gd name="T84" fmla="*/ 370 w 854"/>
                <a:gd name="T85" fmla="*/ 18 h 1537"/>
                <a:gd name="T86" fmla="*/ 372 w 854"/>
                <a:gd name="T87" fmla="*/ 9 h 15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4"/>
                <a:gd name="T133" fmla="*/ 0 h 1537"/>
                <a:gd name="T134" fmla="*/ 854 w 854"/>
                <a:gd name="T135" fmla="*/ 1537 h 15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4" h="1537">
                  <a:moveTo>
                    <a:pt x="0" y="1536"/>
                  </a:moveTo>
                  <a:lnTo>
                    <a:pt x="11" y="1533"/>
                  </a:lnTo>
                  <a:lnTo>
                    <a:pt x="22" y="1532"/>
                  </a:lnTo>
                  <a:lnTo>
                    <a:pt x="33" y="1529"/>
                  </a:lnTo>
                  <a:lnTo>
                    <a:pt x="45" y="1527"/>
                  </a:lnTo>
                  <a:lnTo>
                    <a:pt x="56" y="1524"/>
                  </a:lnTo>
                  <a:lnTo>
                    <a:pt x="68" y="1522"/>
                  </a:lnTo>
                  <a:lnTo>
                    <a:pt x="79" y="1520"/>
                  </a:lnTo>
                  <a:lnTo>
                    <a:pt x="90" y="1517"/>
                  </a:lnTo>
                  <a:lnTo>
                    <a:pt x="101" y="1515"/>
                  </a:lnTo>
                  <a:lnTo>
                    <a:pt x="112" y="1512"/>
                  </a:lnTo>
                  <a:lnTo>
                    <a:pt x="124" y="1509"/>
                  </a:lnTo>
                  <a:lnTo>
                    <a:pt x="136" y="1506"/>
                  </a:lnTo>
                  <a:lnTo>
                    <a:pt x="146" y="1503"/>
                  </a:lnTo>
                  <a:lnTo>
                    <a:pt x="158" y="1500"/>
                  </a:lnTo>
                  <a:lnTo>
                    <a:pt x="169" y="1496"/>
                  </a:lnTo>
                  <a:lnTo>
                    <a:pt x="180" y="1492"/>
                  </a:lnTo>
                  <a:lnTo>
                    <a:pt x="191" y="1488"/>
                  </a:lnTo>
                  <a:lnTo>
                    <a:pt x="202" y="1483"/>
                  </a:lnTo>
                  <a:lnTo>
                    <a:pt x="225" y="1473"/>
                  </a:lnTo>
                  <a:lnTo>
                    <a:pt x="235" y="1468"/>
                  </a:lnTo>
                  <a:lnTo>
                    <a:pt x="246" y="1463"/>
                  </a:lnTo>
                  <a:lnTo>
                    <a:pt x="257" y="1457"/>
                  </a:lnTo>
                  <a:lnTo>
                    <a:pt x="268" y="1451"/>
                  </a:lnTo>
                  <a:lnTo>
                    <a:pt x="279" y="1444"/>
                  </a:lnTo>
                  <a:lnTo>
                    <a:pt x="289" y="1438"/>
                  </a:lnTo>
                  <a:lnTo>
                    <a:pt x="300" y="1431"/>
                  </a:lnTo>
                  <a:lnTo>
                    <a:pt x="310" y="1424"/>
                  </a:lnTo>
                  <a:lnTo>
                    <a:pt x="321" y="1416"/>
                  </a:lnTo>
                  <a:lnTo>
                    <a:pt x="331" y="1410"/>
                  </a:lnTo>
                  <a:lnTo>
                    <a:pt x="341" y="1402"/>
                  </a:lnTo>
                  <a:lnTo>
                    <a:pt x="351" y="1395"/>
                  </a:lnTo>
                  <a:lnTo>
                    <a:pt x="361" y="1387"/>
                  </a:lnTo>
                  <a:lnTo>
                    <a:pt x="370" y="1379"/>
                  </a:lnTo>
                  <a:lnTo>
                    <a:pt x="379" y="1372"/>
                  </a:lnTo>
                  <a:lnTo>
                    <a:pt x="388" y="1364"/>
                  </a:lnTo>
                  <a:lnTo>
                    <a:pt x="397" y="1356"/>
                  </a:lnTo>
                  <a:lnTo>
                    <a:pt x="406" y="1348"/>
                  </a:lnTo>
                  <a:lnTo>
                    <a:pt x="422" y="1332"/>
                  </a:lnTo>
                  <a:lnTo>
                    <a:pt x="430" y="1324"/>
                  </a:lnTo>
                  <a:lnTo>
                    <a:pt x="438" y="1316"/>
                  </a:lnTo>
                  <a:lnTo>
                    <a:pt x="445" y="1308"/>
                  </a:lnTo>
                  <a:lnTo>
                    <a:pt x="452" y="1300"/>
                  </a:lnTo>
                  <a:lnTo>
                    <a:pt x="459" y="1292"/>
                  </a:lnTo>
                  <a:lnTo>
                    <a:pt x="466" y="1284"/>
                  </a:lnTo>
                  <a:lnTo>
                    <a:pt x="472" y="1276"/>
                  </a:lnTo>
                  <a:lnTo>
                    <a:pt x="479" y="1268"/>
                  </a:lnTo>
                  <a:lnTo>
                    <a:pt x="485" y="1260"/>
                  </a:lnTo>
                  <a:lnTo>
                    <a:pt x="491" y="1252"/>
                  </a:lnTo>
                  <a:lnTo>
                    <a:pt x="498" y="1243"/>
                  </a:lnTo>
                  <a:lnTo>
                    <a:pt x="503" y="1234"/>
                  </a:lnTo>
                  <a:lnTo>
                    <a:pt x="509" y="1225"/>
                  </a:lnTo>
                  <a:lnTo>
                    <a:pt x="515" y="1216"/>
                  </a:lnTo>
                  <a:lnTo>
                    <a:pt x="521" y="1206"/>
                  </a:lnTo>
                  <a:lnTo>
                    <a:pt x="526" y="1196"/>
                  </a:lnTo>
                  <a:lnTo>
                    <a:pt x="531" y="1186"/>
                  </a:lnTo>
                  <a:lnTo>
                    <a:pt x="538" y="1176"/>
                  </a:lnTo>
                  <a:lnTo>
                    <a:pt x="549" y="1153"/>
                  </a:lnTo>
                  <a:lnTo>
                    <a:pt x="555" y="1142"/>
                  </a:lnTo>
                  <a:lnTo>
                    <a:pt x="560" y="1131"/>
                  </a:lnTo>
                  <a:lnTo>
                    <a:pt x="566" y="1118"/>
                  </a:lnTo>
                  <a:lnTo>
                    <a:pt x="571" y="1105"/>
                  </a:lnTo>
                  <a:lnTo>
                    <a:pt x="577" y="1092"/>
                  </a:lnTo>
                  <a:lnTo>
                    <a:pt x="583" y="1080"/>
                  </a:lnTo>
                  <a:lnTo>
                    <a:pt x="589" y="1066"/>
                  </a:lnTo>
                  <a:lnTo>
                    <a:pt x="595" y="1052"/>
                  </a:lnTo>
                  <a:lnTo>
                    <a:pt x="601" y="1038"/>
                  </a:lnTo>
                  <a:lnTo>
                    <a:pt x="607" y="1024"/>
                  </a:lnTo>
                  <a:lnTo>
                    <a:pt x="612" y="1009"/>
                  </a:lnTo>
                  <a:lnTo>
                    <a:pt x="619" y="995"/>
                  </a:lnTo>
                  <a:lnTo>
                    <a:pt x="624" y="980"/>
                  </a:lnTo>
                  <a:lnTo>
                    <a:pt x="631" y="964"/>
                  </a:lnTo>
                  <a:lnTo>
                    <a:pt x="636" y="949"/>
                  </a:lnTo>
                  <a:lnTo>
                    <a:pt x="643" y="934"/>
                  </a:lnTo>
                  <a:lnTo>
                    <a:pt x="648" y="918"/>
                  </a:lnTo>
                  <a:lnTo>
                    <a:pt x="654" y="902"/>
                  </a:lnTo>
                  <a:lnTo>
                    <a:pt x="666" y="870"/>
                  </a:lnTo>
                  <a:lnTo>
                    <a:pt x="672" y="854"/>
                  </a:lnTo>
                  <a:lnTo>
                    <a:pt x="678" y="838"/>
                  </a:lnTo>
                  <a:lnTo>
                    <a:pt x="684" y="821"/>
                  </a:lnTo>
                  <a:lnTo>
                    <a:pt x="690" y="805"/>
                  </a:lnTo>
                  <a:lnTo>
                    <a:pt x="696" y="788"/>
                  </a:lnTo>
                  <a:lnTo>
                    <a:pt x="702" y="772"/>
                  </a:lnTo>
                  <a:lnTo>
                    <a:pt x="708" y="755"/>
                  </a:lnTo>
                  <a:lnTo>
                    <a:pt x="713" y="738"/>
                  </a:lnTo>
                  <a:lnTo>
                    <a:pt x="719" y="721"/>
                  </a:lnTo>
                  <a:lnTo>
                    <a:pt x="725" y="704"/>
                  </a:lnTo>
                  <a:lnTo>
                    <a:pt x="731" y="686"/>
                  </a:lnTo>
                  <a:lnTo>
                    <a:pt x="736" y="669"/>
                  </a:lnTo>
                  <a:lnTo>
                    <a:pt x="741" y="652"/>
                  </a:lnTo>
                  <a:lnTo>
                    <a:pt x="746" y="634"/>
                  </a:lnTo>
                  <a:lnTo>
                    <a:pt x="752" y="616"/>
                  </a:lnTo>
                  <a:lnTo>
                    <a:pt x="756" y="598"/>
                  </a:lnTo>
                  <a:lnTo>
                    <a:pt x="761" y="580"/>
                  </a:lnTo>
                  <a:lnTo>
                    <a:pt x="766" y="562"/>
                  </a:lnTo>
                  <a:lnTo>
                    <a:pt x="775" y="525"/>
                  </a:lnTo>
                  <a:lnTo>
                    <a:pt x="780" y="507"/>
                  </a:lnTo>
                  <a:lnTo>
                    <a:pt x="784" y="488"/>
                  </a:lnTo>
                  <a:lnTo>
                    <a:pt x="788" y="469"/>
                  </a:lnTo>
                  <a:lnTo>
                    <a:pt x="791" y="450"/>
                  </a:lnTo>
                  <a:lnTo>
                    <a:pt x="795" y="432"/>
                  </a:lnTo>
                  <a:lnTo>
                    <a:pt x="798" y="413"/>
                  </a:lnTo>
                  <a:lnTo>
                    <a:pt x="801" y="395"/>
                  </a:lnTo>
                  <a:lnTo>
                    <a:pt x="804" y="376"/>
                  </a:lnTo>
                  <a:lnTo>
                    <a:pt x="808" y="358"/>
                  </a:lnTo>
                  <a:lnTo>
                    <a:pt x="810" y="340"/>
                  </a:lnTo>
                  <a:lnTo>
                    <a:pt x="813" y="322"/>
                  </a:lnTo>
                  <a:lnTo>
                    <a:pt x="816" y="304"/>
                  </a:lnTo>
                  <a:lnTo>
                    <a:pt x="818" y="288"/>
                  </a:lnTo>
                  <a:lnTo>
                    <a:pt x="821" y="271"/>
                  </a:lnTo>
                  <a:lnTo>
                    <a:pt x="823" y="254"/>
                  </a:lnTo>
                  <a:lnTo>
                    <a:pt x="825" y="238"/>
                  </a:lnTo>
                  <a:lnTo>
                    <a:pt x="828" y="223"/>
                  </a:lnTo>
                  <a:lnTo>
                    <a:pt x="829" y="208"/>
                  </a:lnTo>
                  <a:lnTo>
                    <a:pt x="832" y="180"/>
                  </a:lnTo>
                  <a:lnTo>
                    <a:pt x="834" y="167"/>
                  </a:lnTo>
                  <a:lnTo>
                    <a:pt x="836" y="155"/>
                  </a:lnTo>
                  <a:lnTo>
                    <a:pt x="837" y="143"/>
                  </a:lnTo>
                  <a:lnTo>
                    <a:pt x="839" y="132"/>
                  </a:lnTo>
                  <a:lnTo>
                    <a:pt x="840" y="120"/>
                  </a:lnTo>
                  <a:lnTo>
                    <a:pt x="841" y="111"/>
                  </a:lnTo>
                  <a:lnTo>
                    <a:pt x="842" y="100"/>
                  </a:lnTo>
                  <a:lnTo>
                    <a:pt x="843" y="91"/>
                  </a:lnTo>
                  <a:lnTo>
                    <a:pt x="844" y="82"/>
                  </a:lnTo>
                  <a:lnTo>
                    <a:pt x="845" y="73"/>
                  </a:lnTo>
                  <a:lnTo>
                    <a:pt x="846" y="65"/>
                  </a:lnTo>
                  <a:lnTo>
                    <a:pt x="847" y="57"/>
                  </a:lnTo>
                  <a:lnTo>
                    <a:pt x="848" y="49"/>
                  </a:lnTo>
                  <a:lnTo>
                    <a:pt x="848" y="42"/>
                  </a:lnTo>
                  <a:lnTo>
                    <a:pt x="849" y="35"/>
                  </a:lnTo>
                  <a:lnTo>
                    <a:pt x="850" y="28"/>
                  </a:lnTo>
                  <a:lnTo>
                    <a:pt x="851" y="20"/>
                  </a:lnTo>
                  <a:lnTo>
                    <a:pt x="852" y="13"/>
                  </a:lnTo>
                  <a:lnTo>
                    <a:pt x="853" y="0"/>
                  </a:lnTo>
                </a:path>
              </a:pathLst>
            </a:custGeom>
            <a:noFill/>
            <a:ln w="12700" cap="rnd" cmpd="sng">
              <a:solidFill>
                <a:srgbClr val="0000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latin typeface="Arial Rounded MT Bold" pitchFamily="34" charset="0"/>
              </a:endParaRPr>
            </a:p>
          </p:txBody>
        </p:sp>
        <p:sp>
          <p:nvSpPr>
            <p:cNvPr id="2319" name="Line 86"/>
            <p:cNvSpPr>
              <a:spLocks noChangeAspect="1" noChangeShapeType="1"/>
            </p:cNvSpPr>
            <p:nvPr/>
          </p:nvSpPr>
          <p:spPr bwMode="auto">
            <a:xfrm flipH="1">
              <a:off x="3124" y="1997"/>
              <a:ext cx="5" cy="0"/>
            </a:xfrm>
            <a:prstGeom prst="line">
              <a:avLst/>
            </a:prstGeom>
            <a:noFill/>
            <a:ln w="12700">
              <a:solidFill>
                <a:srgbClr val="0000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latin typeface="Arial Rounded MT Bold" pitchFamily="34" charset="0"/>
              </a:endParaRPr>
            </a:p>
          </p:txBody>
        </p:sp>
        <p:sp>
          <p:nvSpPr>
            <p:cNvPr id="2320" name="Line 87"/>
            <p:cNvSpPr>
              <a:spLocks noChangeAspect="1" noChangeShapeType="1"/>
            </p:cNvSpPr>
            <p:nvPr/>
          </p:nvSpPr>
          <p:spPr bwMode="auto">
            <a:xfrm>
              <a:off x="3126" y="1327"/>
              <a:ext cx="0" cy="676"/>
            </a:xfrm>
            <a:prstGeom prst="line">
              <a:avLst/>
            </a:prstGeom>
            <a:noFill/>
            <a:ln w="12700">
              <a:solidFill>
                <a:srgbClr val="0000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latin typeface="Arial Rounded MT Bold" pitchFamily="34" charset="0"/>
              </a:endParaRPr>
            </a:p>
          </p:txBody>
        </p:sp>
        <p:sp>
          <p:nvSpPr>
            <p:cNvPr id="2321" name="Line 88"/>
            <p:cNvSpPr>
              <a:spLocks noChangeAspect="1" noChangeShapeType="1"/>
            </p:cNvSpPr>
            <p:nvPr/>
          </p:nvSpPr>
          <p:spPr bwMode="auto">
            <a:xfrm>
              <a:off x="3126" y="1327"/>
              <a:ext cx="373" cy="0"/>
            </a:xfrm>
            <a:prstGeom prst="line">
              <a:avLst/>
            </a:prstGeom>
            <a:noFill/>
            <a:ln w="12700">
              <a:solidFill>
                <a:srgbClr val="0000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latin typeface="Arial Rounded MT Bold" pitchFamily="34" charset="0"/>
              </a:endParaRPr>
            </a:p>
          </p:txBody>
        </p:sp>
        <p:sp>
          <p:nvSpPr>
            <p:cNvPr id="2322" name="Rectangle 89"/>
            <p:cNvSpPr>
              <a:spLocks noChangeAspect="1" noChangeArrowheads="1"/>
            </p:cNvSpPr>
            <p:nvPr/>
          </p:nvSpPr>
          <p:spPr bwMode="auto">
            <a:xfrm>
              <a:off x="3409" y="1199"/>
              <a:ext cx="237" cy="138"/>
            </a:xfrm>
            <a:prstGeom prst="rect">
              <a:avLst/>
            </a:prstGeom>
            <a:noFill/>
            <a:ln w="9525">
              <a:noFill/>
              <a:miter lim="800000"/>
              <a:headEnd/>
              <a:tailEnd/>
            </a:ln>
          </p:spPr>
          <p:txBody>
            <a:bodyPr wrap="none" lIns="73025" tIns="36512" rIns="73025" bIns="36512">
              <a:spAutoFit/>
            </a:bodyPr>
            <a:lstStyle/>
            <a:p>
              <a:pPr defTabSz="585788" eaLnBrk="0" fontAlgn="base" hangingPunct="0">
                <a:spcBef>
                  <a:spcPct val="0"/>
                </a:spcBef>
                <a:spcAft>
                  <a:spcPct val="0"/>
                </a:spcAft>
              </a:pPr>
              <a:r>
                <a:rPr lang="en-US" sz="1200">
                  <a:solidFill>
                    <a:srgbClr val="000000"/>
                  </a:solidFill>
                  <a:latin typeface="Arial Rounded MT Bold" pitchFamily="34" charset="0"/>
                </a:rPr>
                <a:t>u</a:t>
              </a:r>
              <a:r>
                <a:rPr lang="en-US" sz="1200" baseline="-25000">
                  <a:solidFill>
                    <a:srgbClr val="000000"/>
                  </a:solidFill>
                  <a:latin typeface="Arial Rounded MT Bold" pitchFamily="34" charset="0"/>
                </a:rPr>
                <a:t>a</a:t>
              </a:r>
            </a:p>
          </p:txBody>
        </p:sp>
        <p:sp>
          <p:nvSpPr>
            <p:cNvPr id="2323" name="Rectangle 90"/>
            <p:cNvSpPr>
              <a:spLocks noChangeAspect="1" noChangeArrowheads="1"/>
            </p:cNvSpPr>
            <p:nvPr/>
          </p:nvSpPr>
          <p:spPr bwMode="auto">
            <a:xfrm>
              <a:off x="3085" y="1199"/>
              <a:ext cx="188" cy="138"/>
            </a:xfrm>
            <a:prstGeom prst="rect">
              <a:avLst/>
            </a:prstGeom>
            <a:noFill/>
            <a:ln w="9525">
              <a:noFill/>
              <a:miter lim="800000"/>
              <a:headEnd/>
              <a:tailEnd/>
            </a:ln>
          </p:spPr>
          <p:txBody>
            <a:bodyPr wrap="none" lIns="73025" tIns="36512" rIns="73025" bIns="36512">
              <a:spAutoFit/>
            </a:bodyPr>
            <a:lstStyle/>
            <a:p>
              <a:pPr defTabSz="585788" eaLnBrk="0" fontAlgn="base" hangingPunct="0">
                <a:spcBef>
                  <a:spcPct val="0"/>
                </a:spcBef>
                <a:spcAft>
                  <a:spcPct val="0"/>
                </a:spcAft>
              </a:pPr>
              <a:r>
                <a:rPr lang="en-US" sz="1200">
                  <a:solidFill>
                    <a:srgbClr val="000000"/>
                  </a:solidFill>
                  <a:latin typeface="Arial Rounded MT Bold" pitchFamily="34" charset="0"/>
                </a:rPr>
                <a:t>0</a:t>
              </a:r>
            </a:p>
          </p:txBody>
        </p:sp>
        <p:sp>
          <p:nvSpPr>
            <p:cNvPr id="2324" name="Rectangle 91"/>
            <p:cNvSpPr>
              <a:spLocks noChangeAspect="1" noChangeArrowheads="1"/>
            </p:cNvSpPr>
            <p:nvPr/>
          </p:nvSpPr>
          <p:spPr bwMode="auto">
            <a:xfrm>
              <a:off x="3084" y="1019"/>
              <a:ext cx="1006" cy="236"/>
            </a:xfrm>
            <a:prstGeom prst="rect">
              <a:avLst/>
            </a:prstGeom>
            <a:noFill/>
            <a:ln w="9525">
              <a:noFill/>
              <a:miter lim="800000"/>
              <a:headEnd/>
              <a:tailEnd/>
            </a:ln>
          </p:spPr>
          <p:txBody>
            <a:bodyPr wrap="none" lIns="73025" tIns="36512" rIns="73025" bIns="36512">
              <a:spAutoFit/>
            </a:bodyPr>
            <a:lstStyle/>
            <a:p>
              <a:pPr algn="ctr" defTabSz="585788" eaLnBrk="0" fontAlgn="base" hangingPunct="0">
                <a:spcBef>
                  <a:spcPct val="0"/>
                </a:spcBef>
                <a:spcAft>
                  <a:spcPct val="0"/>
                </a:spcAft>
              </a:pPr>
              <a:r>
                <a:rPr lang="en-US" sz="1200" dirty="0">
                  <a:solidFill>
                    <a:srgbClr val="000000"/>
                  </a:solidFill>
                  <a:latin typeface="Arial Rounded MT Bold" pitchFamily="34" charset="0"/>
                </a:rPr>
                <a:t>Momentum flux</a:t>
              </a:r>
            </a:p>
            <a:p>
              <a:pPr algn="ctr" defTabSz="585788" eaLnBrk="0" fontAlgn="base" hangingPunct="0">
                <a:spcBef>
                  <a:spcPct val="0"/>
                </a:spcBef>
                <a:spcAft>
                  <a:spcPct val="0"/>
                </a:spcAft>
              </a:pPr>
              <a:r>
                <a:rPr lang="en-US" sz="1200" dirty="0">
                  <a:solidFill>
                    <a:srgbClr val="000000"/>
                  </a:solidFill>
                  <a:latin typeface="Arial Rounded MT Bold" pitchFamily="34" charset="0"/>
                </a:rPr>
                <a:t>Wind speed</a:t>
              </a:r>
            </a:p>
          </p:txBody>
        </p:sp>
      </p:grpSp>
      <p:sp>
        <p:nvSpPr>
          <p:cNvPr id="2078" name="Text Box 92"/>
          <p:cNvSpPr txBox="1">
            <a:spLocks noChangeAspect="1" noChangeArrowheads="1"/>
          </p:cNvSpPr>
          <p:nvPr/>
        </p:nvSpPr>
        <p:spPr bwMode="auto">
          <a:xfrm>
            <a:off x="1676401" y="4017245"/>
            <a:ext cx="838200" cy="369332"/>
          </a:xfrm>
          <a:prstGeom prst="rect">
            <a:avLst/>
          </a:prstGeom>
          <a:solidFill>
            <a:srgbClr val="FFFFFF">
              <a:alpha val="30196"/>
            </a:srgbClr>
          </a:solidFill>
          <a:ln w="9525">
            <a:noFill/>
            <a:miter lim="800000"/>
            <a:headEnd/>
            <a:tailEnd/>
          </a:ln>
        </p:spPr>
        <p:txBody>
          <a:bodyPr wrap="square" lIns="45720" tIns="0" rIns="45720" bIns="0">
            <a:spAutoFit/>
          </a:bodyPr>
          <a:lstStyle/>
          <a:p>
            <a:pPr eaLnBrk="0" fontAlgn="base" hangingPunct="0">
              <a:spcBef>
                <a:spcPct val="0"/>
              </a:spcBef>
              <a:spcAft>
                <a:spcPct val="0"/>
              </a:spcAft>
            </a:pPr>
            <a:r>
              <a:rPr lang="en-US" sz="1200" dirty="0">
                <a:solidFill>
                  <a:srgbClr val="000000"/>
                </a:solidFill>
                <a:latin typeface="Arial Rounded MT Bold" pitchFamily="34" charset="0"/>
              </a:rPr>
              <a:t>Ground heat flux</a:t>
            </a:r>
          </a:p>
        </p:txBody>
      </p:sp>
      <p:grpSp>
        <p:nvGrpSpPr>
          <p:cNvPr id="16" name="Group 94"/>
          <p:cNvGrpSpPr>
            <a:grpSpLocks noChangeAspect="1"/>
          </p:cNvGrpSpPr>
          <p:nvPr/>
        </p:nvGrpSpPr>
        <p:grpSpPr bwMode="auto">
          <a:xfrm>
            <a:off x="2029387" y="3562368"/>
            <a:ext cx="100012" cy="453063"/>
            <a:chOff x="3657" y="1317"/>
            <a:chExt cx="226" cy="401"/>
          </a:xfrm>
        </p:grpSpPr>
        <p:sp>
          <p:nvSpPr>
            <p:cNvPr id="2316" name="Line 95"/>
            <p:cNvSpPr>
              <a:spLocks noChangeAspect="1" noChangeShapeType="1"/>
            </p:cNvSpPr>
            <p:nvPr/>
          </p:nvSpPr>
          <p:spPr bwMode="auto">
            <a:xfrm>
              <a:off x="3779" y="1610"/>
              <a:ext cx="0" cy="108"/>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317" name="Freeform 96"/>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sp>
        <p:nvSpPr>
          <p:cNvPr id="2082" name="Rectangle 99"/>
          <p:cNvSpPr>
            <a:spLocks noChangeAspect="1" noChangeArrowheads="1"/>
          </p:cNvSpPr>
          <p:nvPr/>
        </p:nvSpPr>
        <p:spPr bwMode="auto">
          <a:xfrm>
            <a:off x="3147985" y="4008387"/>
            <a:ext cx="2286000" cy="6689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85" name="Line 108"/>
          <p:cNvSpPr>
            <a:spLocks noChangeAspect="1" noChangeShapeType="1"/>
          </p:cNvSpPr>
          <p:nvPr/>
        </p:nvSpPr>
        <p:spPr bwMode="auto">
          <a:xfrm flipV="1">
            <a:off x="3749603" y="2282997"/>
            <a:ext cx="0" cy="241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86" name="Rectangle 109"/>
          <p:cNvSpPr>
            <a:spLocks noChangeAspect="1" noChangeArrowheads="1"/>
          </p:cNvSpPr>
          <p:nvPr/>
        </p:nvSpPr>
        <p:spPr bwMode="auto">
          <a:xfrm>
            <a:off x="2935783" y="2057400"/>
            <a:ext cx="1078245"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a:solidFill>
                  <a:srgbClr val="000000"/>
                </a:solidFill>
                <a:latin typeface="Arial Rounded MT Bold" pitchFamily="34" charset="0"/>
              </a:rPr>
              <a:t>Evaporation</a:t>
            </a:r>
          </a:p>
        </p:txBody>
      </p:sp>
      <p:sp>
        <p:nvSpPr>
          <p:cNvPr id="2088" name="Line 112"/>
          <p:cNvSpPr>
            <a:spLocks noChangeAspect="1" noChangeShapeType="1"/>
          </p:cNvSpPr>
          <p:nvPr/>
        </p:nvSpPr>
        <p:spPr bwMode="auto">
          <a:xfrm flipV="1">
            <a:off x="3420999" y="3496441"/>
            <a:ext cx="0" cy="301251"/>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89" name="Rectangle 113"/>
          <p:cNvSpPr>
            <a:spLocks noChangeAspect="1" noChangeArrowheads="1"/>
          </p:cNvSpPr>
          <p:nvPr/>
        </p:nvSpPr>
        <p:spPr bwMode="auto">
          <a:xfrm>
            <a:off x="2854265" y="3581400"/>
            <a:ext cx="498535"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a:solidFill>
                  <a:srgbClr val="000000"/>
                </a:solidFill>
                <a:latin typeface="Arial Rounded MT Bold" pitchFamily="34" charset="0"/>
              </a:rPr>
              <a:t>Melt</a:t>
            </a:r>
          </a:p>
        </p:txBody>
      </p:sp>
      <p:sp>
        <p:nvSpPr>
          <p:cNvPr id="2090" name="Rectangle 114"/>
          <p:cNvSpPr>
            <a:spLocks noChangeAspect="1" noChangeArrowheads="1"/>
          </p:cNvSpPr>
          <p:nvPr/>
        </p:nvSpPr>
        <p:spPr bwMode="auto">
          <a:xfrm>
            <a:off x="2916257" y="3253337"/>
            <a:ext cx="1061702"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a:solidFill>
                  <a:srgbClr val="000000"/>
                </a:solidFill>
                <a:latin typeface="Arial Rounded MT Bold" pitchFamily="34" charset="0"/>
              </a:rPr>
              <a:t>Sublimation</a:t>
            </a:r>
          </a:p>
        </p:txBody>
      </p:sp>
      <p:sp>
        <p:nvSpPr>
          <p:cNvPr id="2091" name="Line 115"/>
          <p:cNvSpPr>
            <a:spLocks noChangeAspect="1" noChangeShapeType="1"/>
          </p:cNvSpPr>
          <p:nvPr/>
        </p:nvSpPr>
        <p:spPr bwMode="auto">
          <a:xfrm>
            <a:off x="4267200" y="3097894"/>
            <a:ext cx="0" cy="523663"/>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92" name="Rectangle 116"/>
          <p:cNvSpPr>
            <a:spLocks noChangeAspect="1" noChangeArrowheads="1"/>
          </p:cNvSpPr>
          <p:nvPr/>
        </p:nvSpPr>
        <p:spPr bwMode="auto">
          <a:xfrm>
            <a:off x="4238862" y="2774765"/>
            <a:ext cx="1030411"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err="1">
                <a:solidFill>
                  <a:srgbClr val="000000"/>
                </a:solidFill>
                <a:latin typeface="Arial Rounded MT Bold" pitchFamily="34" charset="0"/>
              </a:rPr>
              <a:t>Throughfall</a:t>
            </a:r>
            <a:endParaRPr lang="en-US" sz="1200">
              <a:solidFill>
                <a:srgbClr val="000000"/>
              </a:solidFill>
              <a:latin typeface="Arial Rounded MT Bold" pitchFamily="34" charset="0"/>
            </a:endParaRPr>
          </a:p>
        </p:txBody>
      </p:sp>
      <p:sp>
        <p:nvSpPr>
          <p:cNvPr id="2093" name="Rectangle 117"/>
          <p:cNvSpPr>
            <a:spLocks noChangeAspect="1" noChangeArrowheads="1"/>
          </p:cNvSpPr>
          <p:nvPr/>
        </p:nvSpPr>
        <p:spPr bwMode="auto">
          <a:xfrm>
            <a:off x="4460632" y="3352800"/>
            <a:ext cx="720968" cy="459100"/>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err="1">
                <a:solidFill>
                  <a:srgbClr val="000000"/>
                </a:solidFill>
                <a:latin typeface="Arial Rounded MT Bold" pitchFamily="34" charset="0"/>
              </a:rPr>
              <a:t>Infiltra</a:t>
            </a:r>
            <a:r>
              <a:rPr lang="en-US" sz="1200" dirty="0">
                <a:solidFill>
                  <a:srgbClr val="000000"/>
                </a:solidFill>
                <a:latin typeface="Arial Rounded MT Bold" pitchFamily="34" charset="0"/>
              </a:rPr>
              <a:t>-</a:t>
            </a:r>
          </a:p>
          <a:p>
            <a:pPr eaLnBrk="0" fontAlgn="base" hangingPunct="0">
              <a:spcBef>
                <a:spcPct val="0"/>
              </a:spcBef>
              <a:spcAft>
                <a:spcPct val="0"/>
              </a:spcAft>
            </a:pPr>
            <a:r>
              <a:rPr lang="en-US" sz="1200" dirty="0" err="1">
                <a:solidFill>
                  <a:srgbClr val="000000"/>
                </a:solidFill>
                <a:latin typeface="Arial Rounded MT Bold" pitchFamily="34" charset="0"/>
              </a:rPr>
              <a:t>tion</a:t>
            </a:r>
            <a:endParaRPr lang="en-US" sz="1200" dirty="0">
              <a:solidFill>
                <a:srgbClr val="000000"/>
              </a:solidFill>
              <a:latin typeface="Arial Rounded MT Bold" pitchFamily="34" charset="0"/>
            </a:endParaRPr>
          </a:p>
        </p:txBody>
      </p:sp>
      <p:sp>
        <p:nvSpPr>
          <p:cNvPr id="2094" name="Line 118"/>
          <p:cNvSpPr>
            <a:spLocks noChangeAspect="1" noChangeShapeType="1"/>
          </p:cNvSpPr>
          <p:nvPr/>
        </p:nvSpPr>
        <p:spPr bwMode="auto">
          <a:xfrm>
            <a:off x="5202209" y="3962400"/>
            <a:ext cx="385763" cy="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95" name="Rectangle 119"/>
          <p:cNvSpPr>
            <a:spLocks noChangeAspect="1" noChangeArrowheads="1"/>
          </p:cNvSpPr>
          <p:nvPr/>
        </p:nvSpPr>
        <p:spPr bwMode="auto">
          <a:xfrm>
            <a:off x="5059934" y="3641799"/>
            <a:ext cx="807466" cy="320601"/>
          </a:xfrm>
          <a:prstGeom prst="rect">
            <a:avLst/>
          </a:prstGeom>
          <a:noFill/>
          <a:ln w="12699">
            <a:noFill/>
            <a:miter lim="800000"/>
            <a:headEnd/>
            <a:tailEnd/>
          </a:ln>
        </p:spPr>
        <p:txBody>
          <a:bodyPr wrap="none" lIns="90488" tIns="44450" rIns="90488" bIns="44450">
            <a:spAutoFit/>
          </a:bodyPr>
          <a:lstStyle/>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Surface </a:t>
            </a:r>
          </a:p>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runoff</a:t>
            </a:r>
          </a:p>
        </p:txBody>
      </p:sp>
      <p:sp>
        <p:nvSpPr>
          <p:cNvPr id="2096" name="Line 120"/>
          <p:cNvSpPr>
            <a:spLocks noChangeAspect="1" noChangeShapeType="1"/>
          </p:cNvSpPr>
          <p:nvPr/>
        </p:nvSpPr>
        <p:spPr bwMode="auto">
          <a:xfrm flipV="1">
            <a:off x="4419600" y="3549753"/>
            <a:ext cx="0" cy="46253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97" name="Rectangle 121"/>
          <p:cNvSpPr>
            <a:spLocks noChangeAspect="1" noChangeArrowheads="1"/>
          </p:cNvSpPr>
          <p:nvPr/>
        </p:nvSpPr>
        <p:spPr bwMode="auto">
          <a:xfrm>
            <a:off x="4267200" y="3124200"/>
            <a:ext cx="1078245"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a:solidFill>
                  <a:srgbClr val="000000"/>
                </a:solidFill>
                <a:latin typeface="Arial Rounded MT Bold" pitchFamily="34" charset="0"/>
              </a:rPr>
              <a:t>Evaporation</a:t>
            </a:r>
          </a:p>
        </p:txBody>
      </p:sp>
      <p:sp>
        <p:nvSpPr>
          <p:cNvPr id="2098" name="Rectangle 122"/>
          <p:cNvSpPr>
            <a:spLocks noChangeAspect="1" noChangeArrowheads="1"/>
          </p:cNvSpPr>
          <p:nvPr/>
        </p:nvSpPr>
        <p:spPr bwMode="auto">
          <a:xfrm>
            <a:off x="5200622" y="2595210"/>
            <a:ext cx="101600" cy="136153"/>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099" name="Rectangle 123"/>
          <p:cNvSpPr>
            <a:spLocks noChangeAspect="1" noChangeArrowheads="1"/>
          </p:cNvSpPr>
          <p:nvPr/>
        </p:nvSpPr>
        <p:spPr bwMode="auto">
          <a:xfrm>
            <a:off x="4868834" y="3034188"/>
            <a:ext cx="100013" cy="136153"/>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03" name="Rectangle 127"/>
          <p:cNvSpPr>
            <a:spLocks noChangeAspect="1" noChangeArrowheads="1"/>
          </p:cNvSpPr>
          <p:nvPr/>
        </p:nvSpPr>
        <p:spPr bwMode="auto">
          <a:xfrm>
            <a:off x="3992048" y="1916705"/>
            <a:ext cx="1175259"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a:solidFill>
                  <a:srgbClr val="000000"/>
                </a:solidFill>
                <a:latin typeface="Arial Rounded MT Bold" pitchFamily="34" charset="0"/>
              </a:rPr>
              <a:t>Transpiration</a:t>
            </a:r>
          </a:p>
        </p:txBody>
      </p:sp>
      <p:sp>
        <p:nvSpPr>
          <p:cNvPr id="2104" name="Line 128"/>
          <p:cNvSpPr>
            <a:spLocks noChangeAspect="1" noChangeShapeType="1"/>
          </p:cNvSpPr>
          <p:nvPr/>
        </p:nvSpPr>
        <p:spPr bwMode="auto">
          <a:xfrm>
            <a:off x="3592485" y="1644062"/>
            <a:ext cx="0" cy="404187"/>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05" name="Rectangle 129"/>
          <p:cNvSpPr>
            <a:spLocks noChangeAspect="1" noChangeArrowheads="1"/>
          </p:cNvSpPr>
          <p:nvPr/>
        </p:nvSpPr>
        <p:spPr bwMode="auto">
          <a:xfrm>
            <a:off x="3269790" y="1357525"/>
            <a:ext cx="1135248" cy="274434"/>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1200">
                <a:solidFill>
                  <a:srgbClr val="000000"/>
                </a:solidFill>
                <a:latin typeface="Arial Rounded MT Bold" pitchFamily="34" charset="0"/>
              </a:rPr>
              <a:t>Precipitation</a:t>
            </a:r>
          </a:p>
        </p:txBody>
      </p:sp>
      <p:sp>
        <p:nvSpPr>
          <p:cNvPr id="2106" name="Line 130"/>
          <p:cNvSpPr>
            <a:spLocks noChangeAspect="1" noChangeShapeType="1"/>
          </p:cNvSpPr>
          <p:nvPr/>
        </p:nvSpPr>
        <p:spPr bwMode="auto">
          <a:xfrm rot="16200000" flipV="1">
            <a:off x="3069608" y="3817530"/>
            <a:ext cx="0" cy="228781"/>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07" name="Line 131"/>
          <p:cNvSpPr>
            <a:spLocks noChangeAspect="1" noChangeShapeType="1"/>
          </p:cNvSpPr>
          <p:nvPr/>
        </p:nvSpPr>
        <p:spPr bwMode="auto">
          <a:xfrm>
            <a:off x="4648200" y="3821876"/>
            <a:ext cx="1587" cy="269958"/>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16" name="Freeform 282"/>
          <p:cNvSpPr>
            <a:spLocks noChangeAspect="1"/>
          </p:cNvSpPr>
          <p:nvPr/>
        </p:nvSpPr>
        <p:spPr bwMode="auto">
          <a:xfrm rot="16200000">
            <a:off x="6792415" y="1757751"/>
            <a:ext cx="258222" cy="157162"/>
          </a:xfrm>
          <a:custGeom>
            <a:avLst/>
            <a:gdLst>
              <a:gd name="T0" fmla="*/ 89711 w 364"/>
              <a:gd name="T1" fmla="*/ 91115 h 326"/>
              <a:gd name="T2" fmla="*/ 89711 w 364"/>
              <a:gd name="T3" fmla="*/ 87259 h 326"/>
              <a:gd name="T4" fmla="*/ 90191 w 364"/>
              <a:gd name="T5" fmla="*/ 81956 h 326"/>
              <a:gd name="T6" fmla="*/ 91150 w 364"/>
              <a:gd name="T7" fmla="*/ 76653 h 326"/>
              <a:gd name="T8" fmla="*/ 92110 w 364"/>
              <a:gd name="T9" fmla="*/ 71350 h 326"/>
              <a:gd name="T10" fmla="*/ 94029 w 364"/>
              <a:gd name="T11" fmla="*/ 66047 h 326"/>
              <a:gd name="T12" fmla="*/ 96907 w 364"/>
              <a:gd name="T13" fmla="*/ 60261 h 326"/>
              <a:gd name="T14" fmla="*/ 100745 w 364"/>
              <a:gd name="T15" fmla="*/ 54476 h 326"/>
              <a:gd name="T16" fmla="*/ 106022 w 364"/>
              <a:gd name="T17" fmla="*/ 47245 h 326"/>
              <a:gd name="T18" fmla="*/ 110820 w 364"/>
              <a:gd name="T19" fmla="*/ 41942 h 326"/>
              <a:gd name="T20" fmla="*/ 118016 w 364"/>
              <a:gd name="T21" fmla="*/ 36157 h 326"/>
              <a:gd name="T22" fmla="*/ 125212 w 364"/>
              <a:gd name="T23" fmla="*/ 30854 h 326"/>
              <a:gd name="T24" fmla="*/ 133367 w 364"/>
              <a:gd name="T25" fmla="*/ 26033 h 326"/>
              <a:gd name="T26" fmla="*/ 142482 w 364"/>
              <a:gd name="T27" fmla="*/ 23140 h 326"/>
              <a:gd name="T28" fmla="*/ 151598 w 364"/>
              <a:gd name="T29" fmla="*/ 20730 h 326"/>
              <a:gd name="T30" fmla="*/ 161672 w 364"/>
              <a:gd name="T31" fmla="*/ 19284 h 326"/>
              <a:gd name="T32" fmla="*/ 174145 w 364"/>
              <a:gd name="T33" fmla="*/ 19766 h 326"/>
              <a:gd name="T34" fmla="*/ 164550 w 364"/>
              <a:gd name="T35" fmla="*/ 12534 h 326"/>
              <a:gd name="T36" fmla="*/ 150638 w 364"/>
              <a:gd name="T37" fmla="*/ 5785 h 326"/>
              <a:gd name="T38" fmla="*/ 136246 w 364"/>
              <a:gd name="T39" fmla="*/ 1446 h 326"/>
              <a:gd name="T40" fmla="*/ 121854 w 364"/>
              <a:gd name="T41" fmla="*/ 0 h 326"/>
              <a:gd name="T42" fmla="*/ 106502 w 364"/>
              <a:gd name="T43" fmla="*/ 482 h 326"/>
              <a:gd name="T44" fmla="*/ 92110 w 364"/>
              <a:gd name="T45" fmla="*/ 3375 h 326"/>
              <a:gd name="T46" fmla="*/ 78197 w 364"/>
              <a:gd name="T47" fmla="*/ 8678 h 326"/>
              <a:gd name="T48" fmla="*/ 62846 w 364"/>
              <a:gd name="T49" fmla="*/ 16873 h 326"/>
              <a:gd name="T50" fmla="*/ 55170 w 364"/>
              <a:gd name="T51" fmla="*/ 23140 h 326"/>
              <a:gd name="T52" fmla="*/ 46535 w 364"/>
              <a:gd name="T53" fmla="*/ 31336 h 326"/>
              <a:gd name="T54" fmla="*/ 40298 w 364"/>
              <a:gd name="T55" fmla="*/ 40978 h 326"/>
              <a:gd name="T56" fmla="*/ 34061 w 364"/>
              <a:gd name="T57" fmla="*/ 51102 h 326"/>
              <a:gd name="T58" fmla="*/ 30703 w 364"/>
              <a:gd name="T59" fmla="*/ 60744 h 326"/>
              <a:gd name="T60" fmla="*/ 27345 w 364"/>
              <a:gd name="T61" fmla="*/ 70385 h 326"/>
              <a:gd name="T62" fmla="*/ 24946 w 364"/>
              <a:gd name="T63" fmla="*/ 80027 h 326"/>
              <a:gd name="T64" fmla="*/ 24467 w 364"/>
              <a:gd name="T65" fmla="*/ 91115 h 326"/>
              <a:gd name="T66" fmla="*/ 57089 w 364"/>
              <a:gd name="T67" fmla="*/ 156680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117" name="Freeform 283"/>
          <p:cNvSpPr>
            <a:spLocks noChangeAspect="1"/>
          </p:cNvSpPr>
          <p:nvPr/>
        </p:nvSpPr>
        <p:spPr bwMode="auto">
          <a:xfrm rot="10800000">
            <a:off x="7949520" y="2333026"/>
            <a:ext cx="173038" cy="230052"/>
          </a:xfrm>
          <a:custGeom>
            <a:avLst/>
            <a:gdLst>
              <a:gd name="T0" fmla="*/ 88896 w 364"/>
              <a:gd name="T1" fmla="*/ 90195 h 326"/>
              <a:gd name="T2" fmla="*/ 88896 w 364"/>
              <a:gd name="T3" fmla="*/ 86378 h 326"/>
              <a:gd name="T4" fmla="*/ 89371 w 364"/>
              <a:gd name="T5" fmla="*/ 81128 h 326"/>
              <a:gd name="T6" fmla="*/ 90322 w 364"/>
              <a:gd name="T7" fmla="*/ 75879 h 326"/>
              <a:gd name="T8" fmla="*/ 91273 w 364"/>
              <a:gd name="T9" fmla="*/ 70629 h 326"/>
              <a:gd name="T10" fmla="*/ 93174 w 364"/>
              <a:gd name="T11" fmla="*/ 65380 h 326"/>
              <a:gd name="T12" fmla="*/ 96027 w 364"/>
              <a:gd name="T13" fmla="*/ 59653 h 326"/>
              <a:gd name="T14" fmla="*/ 99830 w 364"/>
              <a:gd name="T15" fmla="*/ 53926 h 326"/>
              <a:gd name="T16" fmla="*/ 105059 w 364"/>
              <a:gd name="T17" fmla="*/ 46768 h 326"/>
              <a:gd name="T18" fmla="*/ 109813 w 364"/>
              <a:gd name="T19" fmla="*/ 41518 h 326"/>
              <a:gd name="T20" fmla="*/ 116943 w 364"/>
              <a:gd name="T21" fmla="*/ 35792 h 326"/>
              <a:gd name="T22" fmla="*/ 124074 w 364"/>
              <a:gd name="T23" fmla="*/ 30542 h 326"/>
              <a:gd name="T24" fmla="*/ 132155 w 364"/>
              <a:gd name="T25" fmla="*/ 25770 h 326"/>
              <a:gd name="T26" fmla="*/ 141188 w 364"/>
              <a:gd name="T27" fmla="*/ 22907 h 326"/>
              <a:gd name="T28" fmla="*/ 150220 w 364"/>
              <a:gd name="T29" fmla="*/ 20521 h 326"/>
              <a:gd name="T30" fmla="*/ 160203 w 364"/>
              <a:gd name="T31" fmla="*/ 19089 h 326"/>
              <a:gd name="T32" fmla="*/ 172563 w 364"/>
              <a:gd name="T33" fmla="*/ 19566 h 326"/>
              <a:gd name="T34" fmla="*/ 163055 w 364"/>
              <a:gd name="T35" fmla="*/ 12408 h 326"/>
              <a:gd name="T36" fmla="*/ 149269 w 364"/>
              <a:gd name="T37" fmla="*/ 5727 h 326"/>
              <a:gd name="T38" fmla="*/ 135008 w 364"/>
              <a:gd name="T39" fmla="*/ 1432 h 326"/>
              <a:gd name="T40" fmla="*/ 120746 w 364"/>
              <a:gd name="T41" fmla="*/ 0 h 326"/>
              <a:gd name="T42" fmla="*/ 105534 w 364"/>
              <a:gd name="T43" fmla="*/ 477 h 326"/>
              <a:gd name="T44" fmla="*/ 91273 w 364"/>
              <a:gd name="T45" fmla="*/ 3341 h 326"/>
              <a:gd name="T46" fmla="*/ 77487 w 364"/>
              <a:gd name="T47" fmla="*/ 8590 h 326"/>
              <a:gd name="T48" fmla="*/ 62275 w 364"/>
              <a:gd name="T49" fmla="*/ 16703 h 326"/>
              <a:gd name="T50" fmla="*/ 54669 w 364"/>
              <a:gd name="T51" fmla="*/ 22907 h 326"/>
              <a:gd name="T52" fmla="*/ 46112 w 364"/>
              <a:gd name="T53" fmla="*/ 31020 h 326"/>
              <a:gd name="T54" fmla="*/ 39932 w 364"/>
              <a:gd name="T55" fmla="*/ 40564 h 326"/>
              <a:gd name="T56" fmla="*/ 33752 w 364"/>
              <a:gd name="T57" fmla="*/ 50586 h 326"/>
              <a:gd name="T58" fmla="*/ 30424 w 364"/>
              <a:gd name="T59" fmla="*/ 60130 h 326"/>
              <a:gd name="T60" fmla="*/ 27097 w 364"/>
              <a:gd name="T61" fmla="*/ 69675 h 326"/>
              <a:gd name="T62" fmla="*/ 24720 w 364"/>
              <a:gd name="T63" fmla="*/ 79219 h 326"/>
              <a:gd name="T64" fmla="*/ 24244 w 364"/>
              <a:gd name="T65" fmla="*/ 90195 h 326"/>
              <a:gd name="T66" fmla="*/ 56570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118" name="Text Box 284"/>
          <p:cNvSpPr txBox="1">
            <a:spLocks noChangeAspect="1" noChangeArrowheads="1"/>
          </p:cNvSpPr>
          <p:nvPr/>
        </p:nvSpPr>
        <p:spPr bwMode="auto">
          <a:xfrm>
            <a:off x="7239000" y="3429000"/>
            <a:ext cx="1038939"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err="1">
                <a:solidFill>
                  <a:srgbClr val="000000"/>
                </a:solidFill>
                <a:latin typeface="Arial Rounded MT Bold" pitchFamily="34" charset="0"/>
              </a:rPr>
              <a:t>Heterotrop</a:t>
            </a:r>
            <a:r>
              <a:rPr lang="en-US" sz="1200" dirty="0">
                <a:solidFill>
                  <a:srgbClr val="000000"/>
                </a:solidFill>
                <a:latin typeface="Arial Rounded MT Bold" pitchFamily="34" charset="0"/>
              </a:rPr>
              <a:t>.</a:t>
            </a:r>
          </a:p>
          <a:p>
            <a:pPr eaLnBrk="0" fontAlgn="base" hangingPunct="0">
              <a:spcBef>
                <a:spcPct val="0"/>
              </a:spcBef>
              <a:spcAft>
                <a:spcPct val="0"/>
              </a:spcAft>
            </a:pPr>
            <a:r>
              <a:rPr lang="en-US" sz="1200" dirty="0">
                <a:solidFill>
                  <a:srgbClr val="000000"/>
                </a:solidFill>
                <a:latin typeface="Arial Rounded MT Bold" pitchFamily="34" charset="0"/>
              </a:rPr>
              <a:t>respiration</a:t>
            </a:r>
          </a:p>
        </p:txBody>
      </p:sp>
      <p:sp>
        <p:nvSpPr>
          <p:cNvPr id="2119" name="Text Box 285"/>
          <p:cNvSpPr txBox="1">
            <a:spLocks noChangeAspect="1" noChangeArrowheads="1"/>
          </p:cNvSpPr>
          <p:nvPr/>
        </p:nvSpPr>
        <p:spPr bwMode="auto">
          <a:xfrm>
            <a:off x="6185330" y="1371600"/>
            <a:ext cx="1327608"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Photosynthesis</a:t>
            </a:r>
          </a:p>
        </p:txBody>
      </p:sp>
      <p:sp>
        <p:nvSpPr>
          <p:cNvPr id="2120" name="Freeform 286"/>
          <p:cNvSpPr>
            <a:spLocks noChangeAspect="1"/>
          </p:cNvSpPr>
          <p:nvPr/>
        </p:nvSpPr>
        <p:spPr bwMode="auto">
          <a:xfrm rot="10800000">
            <a:off x="7776978" y="3936180"/>
            <a:ext cx="174625" cy="230052"/>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121" name="Text Box 287"/>
          <p:cNvSpPr txBox="1">
            <a:spLocks noChangeAspect="1" noChangeArrowheads="1"/>
          </p:cNvSpPr>
          <p:nvPr/>
        </p:nvSpPr>
        <p:spPr bwMode="auto">
          <a:xfrm>
            <a:off x="7736126" y="1736908"/>
            <a:ext cx="1066895"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a:solidFill>
                  <a:srgbClr val="000000"/>
                </a:solidFill>
                <a:latin typeface="Arial Rounded MT Bold" pitchFamily="34" charset="0"/>
              </a:rPr>
              <a:t>Autotrophic</a:t>
            </a:r>
          </a:p>
          <a:p>
            <a:pPr eaLnBrk="0" fontAlgn="base" hangingPunct="0">
              <a:spcBef>
                <a:spcPct val="0"/>
              </a:spcBef>
              <a:spcAft>
                <a:spcPct val="0"/>
              </a:spcAft>
            </a:pPr>
            <a:r>
              <a:rPr lang="en-US" sz="1200">
                <a:solidFill>
                  <a:srgbClr val="000000"/>
                </a:solidFill>
                <a:latin typeface="Arial Rounded MT Bold" pitchFamily="34" charset="0"/>
              </a:rPr>
              <a:t>respiration</a:t>
            </a:r>
          </a:p>
        </p:txBody>
      </p:sp>
      <p:sp>
        <p:nvSpPr>
          <p:cNvPr id="2123" name="Text Box 289"/>
          <p:cNvSpPr txBox="1">
            <a:spLocks noChangeAspect="1" noChangeArrowheads="1"/>
          </p:cNvSpPr>
          <p:nvPr/>
        </p:nvSpPr>
        <p:spPr bwMode="auto">
          <a:xfrm>
            <a:off x="6553200" y="3810000"/>
            <a:ext cx="810991" cy="276999"/>
          </a:xfrm>
          <a:prstGeom prst="rect">
            <a:avLst/>
          </a:prstGeom>
          <a:solidFill>
            <a:schemeClr val="bg1">
              <a:alpha val="50196"/>
            </a:schemeClr>
          </a:solid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Litterfall</a:t>
            </a:r>
          </a:p>
        </p:txBody>
      </p:sp>
      <p:sp>
        <p:nvSpPr>
          <p:cNvPr id="2125" name="Text Box 291"/>
          <p:cNvSpPr txBox="1">
            <a:spLocks noChangeAspect="1" noChangeArrowheads="1"/>
          </p:cNvSpPr>
          <p:nvPr/>
        </p:nvSpPr>
        <p:spPr bwMode="auto">
          <a:xfrm>
            <a:off x="7315200" y="5029200"/>
            <a:ext cx="819549" cy="4616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srgbClr val="000000"/>
                </a:solidFill>
                <a:latin typeface="Arial Rounded MT Bold" pitchFamily="34" charset="0"/>
              </a:rPr>
              <a:t>N</a:t>
            </a:r>
          </a:p>
          <a:p>
            <a:pPr algn="ctr" eaLnBrk="0" fontAlgn="base" hangingPunct="0">
              <a:spcBef>
                <a:spcPct val="0"/>
              </a:spcBef>
              <a:spcAft>
                <a:spcPct val="0"/>
              </a:spcAft>
            </a:pPr>
            <a:r>
              <a:rPr lang="en-US" sz="1200" dirty="0">
                <a:solidFill>
                  <a:srgbClr val="000000"/>
                </a:solidFill>
                <a:latin typeface="Arial Rounded MT Bold" pitchFamily="34" charset="0"/>
              </a:rPr>
              <a:t>uptake</a:t>
            </a:r>
          </a:p>
        </p:txBody>
      </p:sp>
      <p:sp>
        <p:nvSpPr>
          <p:cNvPr id="2126" name="Text Box 292"/>
          <p:cNvSpPr txBox="1">
            <a:spLocks noChangeAspect="1" noChangeArrowheads="1"/>
          </p:cNvSpPr>
          <p:nvPr/>
        </p:nvSpPr>
        <p:spPr bwMode="auto">
          <a:xfrm>
            <a:off x="6760055" y="2699860"/>
            <a:ext cx="1292533" cy="276999"/>
          </a:xfrm>
          <a:prstGeom prst="rect">
            <a:avLst/>
          </a:prstGeom>
          <a:solidFill>
            <a:srgbClr val="33CC33">
              <a:alpha val="74901"/>
            </a:srgbClr>
          </a:solidFill>
          <a:ln w="9525">
            <a:solidFill>
              <a:schemeClr val="tx1"/>
            </a:solidFill>
            <a:miter lim="800000"/>
            <a:headEnd/>
            <a:tailEnd/>
          </a:ln>
        </p:spPr>
        <p:txBody>
          <a:bodyPr wrap="none">
            <a:spAutoFit/>
          </a:bodyPr>
          <a:lstStyle/>
          <a:p>
            <a:pPr eaLnBrk="0" fontAlgn="base" hangingPunct="0">
              <a:spcBef>
                <a:spcPct val="0"/>
              </a:spcBef>
              <a:spcAft>
                <a:spcPct val="0"/>
              </a:spcAft>
            </a:pPr>
            <a:r>
              <a:rPr lang="en-US" sz="1200">
                <a:solidFill>
                  <a:srgbClr val="000000"/>
                </a:solidFill>
                <a:latin typeface="Arial Rounded MT Bold" pitchFamily="34" charset="0"/>
              </a:rPr>
              <a:t>Vegetation C/N</a:t>
            </a:r>
          </a:p>
        </p:txBody>
      </p:sp>
      <p:sp>
        <p:nvSpPr>
          <p:cNvPr id="2129" name="Text Box 295"/>
          <p:cNvSpPr txBox="1">
            <a:spLocks noChangeAspect="1" noChangeArrowheads="1"/>
          </p:cNvSpPr>
          <p:nvPr/>
        </p:nvSpPr>
        <p:spPr bwMode="auto">
          <a:xfrm>
            <a:off x="5876369" y="4759092"/>
            <a:ext cx="628698" cy="46166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200">
                <a:solidFill>
                  <a:srgbClr val="000000"/>
                </a:solidFill>
                <a:latin typeface="Arial Rounded MT Bold" pitchFamily="34" charset="0"/>
              </a:rPr>
              <a:t>Soil</a:t>
            </a:r>
          </a:p>
          <a:p>
            <a:pPr eaLnBrk="0" fontAlgn="base" hangingPunct="0">
              <a:spcBef>
                <a:spcPct val="0"/>
              </a:spcBef>
              <a:spcAft>
                <a:spcPct val="0"/>
              </a:spcAft>
            </a:pPr>
            <a:r>
              <a:rPr lang="en-US" sz="1200">
                <a:solidFill>
                  <a:srgbClr val="000000"/>
                </a:solidFill>
                <a:latin typeface="Arial Rounded MT Bold" pitchFamily="34" charset="0"/>
              </a:rPr>
              <a:t>C/N</a:t>
            </a:r>
          </a:p>
        </p:txBody>
      </p:sp>
      <p:sp>
        <p:nvSpPr>
          <p:cNvPr id="2131" name="Text Box 297"/>
          <p:cNvSpPr txBox="1">
            <a:spLocks noChangeAspect="1" noChangeArrowheads="1"/>
          </p:cNvSpPr>
          <p:nvPr/>
        </p:nvSpPr>
        <p:spPr bwMode="auto">
          <a:xfrm>
            <a:off x="6269144" y="5024735"/>
            <a:ext cx="950260" cy="461665"/>
          </a:xfrm>
          <a:prstGeom prst="rect">
            <a:avLst/>
          </a:prstGeom>
          <a:solidFill>
            <a:schemeClr val="bg1"/>
          </a:solid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N mineral-</a:t>
            </a:r>
          </a:p>
          <a:p>
            <a:pPr eaLnBrk="0" fontAlgn="base" hangingPunct="0">
              <a:spcBef>
                <a:spcPct val="0"/>
              </a:spcBef>
              <a:spcAft>
                <a:spcPct val="0"/>
              </a:spcAft>
            </a:pPr>
            <a:r>
              <a:rPr lang="en-US" sz="1200" dirty="0" err="1">
                <a:solidFill>
                  <a:srgbClr val="000000"/>
                </a:solidFill>
                <a:latin typeface="Arial Rounded MT Bold" pitchFamily="34" charset="0"/>
              </a:rPr>
              <a:t>ization</a:t>
            </a:r>
            <a:endParaRPr lang="en-US" sz="1200" dirty="0">
              <a:solidFill>
                <a:srgbClr val="000000"/>
              </a:solidFill>
              <a:latin typeface="Arial Rounded MT Bold" pitchFamily="34" charset="0"/>
            </a:endParaRPr>
          </a:p>
        </p:txBody>
      </p:sp>
      <p:sp>
        <p:nvSpPr>
          <p:cNvPr id="2133" name="Freeform 304"/>
          <p:cNvSpPr>
            <a:spLocks noChangeAspect="1"/>
          </p:cNvSpPr>
          <p:nvPr/>
        </p:nvSpPr>
        <p:spPr bwMode="auto">
          <a:xfrm>
            <a:off x="5868579" y="4056014"/>
            <a:ext cx="2535349" cy="85779"/>
          </a:xfrm>
          <a:custGeom>
            <a:avLst/>
            <a:gdLst>
              <a:gd name="T0" fmla="*/ 0 w 1299"/>
              <a:gd name="T1" fmla="*/ 37783 h 30"/>
              <a:gd name="T2" fmla="*/ 437664 w 1299"/>
              <a:gd name="T3" fmla="*/ 5398 h 30"/>
              <a:gd name="T4" fmla="*/ 947969 w 1299"/>
              <a:gd name="T5" fmla="*/ 12594 h 30"/>
              <a:gd name="T6" fmla="*/ 1251246 w 1299"/>
              <a:gd name="T7" fmla="*/ 21590 h 30"/>
              <a:gd name="T8" fmla="*/ 2359025 w 1299"/>
              <a:gd name="T9" fmla="*/ 53975 h 30"/>
              <a:gd name="T10" fmla="*/ 0 60000 65536"/>
              <a:gd name="T11" fmla="*/ 0 60000 65536"/>
              <a:gd name="T12" fmla="*/ 0 60000 65536"/>
              <a:gd name="T13" fmla="*/ 0 60000 65536"/>
              <a:gd name="T14" fmla="*/ 0 60000 65536"/>
              <a:gd name="T15" fmla="*/ 0 w 1299"/>
              <a:gd name="T16" fmla="*/ 0 h 30"/>
              <a:gd name="T17" fmla="*/ 1299 w 1299"/>
              <a:gd name="T18" fmla="*/ 30 h 30"/>
            </a:gdLst>
            <a:ahLst/>
            <a:cxnLst>
              <a:cxn ang="T10">
                <a:pos x="T0" y="T1"/>
              </a:cxn>
              <a:cxn ang="T11">
                <a:pos x="T2" y="T3"/>
              </a:cxn>
              <a:cxn ang="T12">
                <a:pos x="T4" y="T5"/>
              </a:cxn>
              <a:cxn ang="T13">
                <a:pos x="T6" y="T7"/>
              </a:cxn>
              <a:cxn ang="T14">
                <a:pos x="T8" y="T9"/>
              </a:cxn>
            </a:cxnLst>
            <a:rect l="T15" t="T16" r="T17" b="T18"/>
            <a:pathLst>
              <a:path w="1299" h="30">
                <a:moveTo>
                  <a:pt x="0" y="21"/>
                </a:moveTo>
                <a:cubicBezTo>
                  <a:pt x="76" y="13"/>
                  <a:pt x="154" y="5"/>
                  <a:pt x="241" y="3"/>
                </a:cubicBezTo>
                <a:cubicBezTo>
                  <a:pt x="328" y="0"/>
                  <a:pt x="448" y="5"/>
                  <a:pt x="522" y="7"/>
                </a:cubicBezTo>
                <a:cubicBezTo>
                  <a:pt x="597" y="9"/>
                  <a:pt x="560" y="8"/>
                  <a:pt x="689" y="12"/>
                </a:cubicBezTo>
                <a:cubicBezTo>
                  <a:pt x="818" y="16"/>
                  <a:pt x="1172" y="26"/>
                  <a:pt x="1299" y="30"/>
                </a:cubicBezTo>
              </a:path>
            </a:pathLst>
          </a:custGeom>
          <a:noFill/>
          <a:ln w="12700">
            <a:solidFill>
              <a:schemeClr val="tx1"/>
            </a:solidFill>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35" name="Text Box 306"/>
          <p:cNvSpPr txBox="1">
            <a:spLocks noChangeArrowheads="1"/>
          </p:cNvSpPr>
          <p:nvPr/>
        </p:nvSpPr>
        <p:spPr bwMode="auto">
          <a:xfrm>
            <a:off x="5929911" y="1856601"/>
            <a:ext cx="472117"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Fire</a:t>
            </a:r>
          </a:p>
        </p:txBody>
      </p:sp>
      <p:sp>
        <p:nvSpPr>
          <p:cNvPr id="2136" name="Text Box 326"/>
          <p:cNvSpPr txBox="1">
            <a:spLocks noChangeArrowheads="1"/>
          </p:cNvSpPr>
          <p:nvPr/>
        </p:nvSpPr>
        <p:spPr bwMode="auto">
          <a:xfrm>
            <a:off x="533400" y="820243"/>
            <a:ext cx="2944923" cy="338553"/>
          </a:xfrm>
          <a:prstGeom prst="rect">
            <a:avLst/>
          </a:prstGeom>
          <a:noFill/>
          <a:ln w="12700">
            <a:noFill/>
            <a:miter lim="800000"/>
            <a:headEnd type="none" w="sm" len="sm"/>
            <a:tailEnd type="none" w="sm" len="sm"/>
          </a:ln>
        </p:spPr>
        <p:txBody>
          <a:bodyPr wrap="square">
            <a:spAutoFit/>
          </a:bodyPr>
          <a:lstStyle/>
          <a:p>
            <a:pPr eaLnBrk="0" fontAlgn="base" hangingPunct="0">
              <a:spcBef>
                <a:spcPct val="0"/>
              </a:spcBef>
              <a:spcAft>
                <a:spcPct val="0"/>
              </a:spcAft>
            </a:pPr>
            <a:r>
              <a:rPr lang="en-US" sz="1600" b="1" dirty="0">
                <a:solidFill>
                  <a:srgbClr val="000000"/>
                </a:solidFill>
                <a:latin typeface="Arial Rounded MT Bold" pitchFamily="34" charset="0"/>
              </a:rPr>
              <a:t>Surface energy fluxes</a:t>
            </a:r>
          </a:p>
        </p:txBody>
      </p:sp>
      <p:sp>
        <p:nvSpPr>
          <p:cNvPr id="2137" name="Text Box 327"/>
          <p:cNvSpPr txBox="1">
            <a:spLocks noChangeArrowheads="1"/>
          </p:cNvSpPr>
          <p:nvPr/>
        </p:nvSpPr>
        <p:spPr bwMode="auto">
          <a:xfrm>
            <a:off x="3633772" y="990599"/>
            <a:ext cx="1243027" cy="338553"/>
          </a:xfrm>
          <a:prstGeom prst="rect">
            <a:avLst/>
          </a:prstGeom>
          <a:noFill/>
          <a:ln w="12700">
            <a:noFill/>
            <a:miter lim="800000"/>
            <a:headEnd type="none" w="sm" len="sm"/>
            <a:tailEnd type="none" w="sm" len="sm"/>
          </a:ln>
        </p:spPr>
        <p:txBody>
          <a:bodyPr wrap="square">
            <a:spAutoFit/>
          </a:bodyPr>
          <a:lstStyle/>
          <a:p>
            <a:pPr eaLnBrk="0" fontAlgn="base" hangingPunct="0">
              <a:spcBef>
                <a:spcPct val="0"/>
              </a:spcBef>
              <a:spcAft>
                <a:spcPct val="0"/>
              </a:spcAft>
            </a:pPr>
            <a:r>
              <a:rPr lang="en-US" sz="1600" b="1" dirty="0">
                <a:solidFill>
                  <a:srgbClr val="000000"/>
                </a:solidFill>
                <a:latin typeface="Arial Rounded MT Bold" pitchFamily="34" charset="0"/>
              </a:rPr>
              <a:t>Hydrology</a:t>
            </a:r>
          </a:p>
        </p:txBody>
      </p:sp>
      <p:sp>
        <p:nvSpPr>
          <p:cNvPr id="2138" name="Text Box 328"/>
          <p:cNvSpPr txBox="1">
            <a:spLocks noChangeArrowheads="1"/>
          </p:cNvSpPr>
          <p:nvPr/>
        </p:nvSpPr>
        <p:spPr bwMode="auto">
          <a:xfrm>
            <a:off x="5230251" y="880645"/>
            <a:ext cx="3086519" cy="338553"/>
          </a:xfrm>
          <a:prstGeom prst="rect">
            <a:avLst/>
          </a:prstGeom>
          <a:noFill/>
          <a:ln w="12700">
            <a:noFill/>
            <a:miter lim="800000"/>
            <a:headEnd type="none" w="sm" len="sm"/>
            <a:tailEnd type="none" w="sm" len="sm"/>
          </a:ln>
        </p:spPr>
        <p:txBody>
          <a:bodyPr wrap="square">
            <a:spAutoFit/>
          </a:bodyPr>
          <a:lstStyle/>
          <a:p>
            <a:pPr eaLnBrk="0" fontAlgn="base" hangingPunct="0">
              <a:spcBef>
                <a:spcPct val="0"/>
              </a:spcBef>
              <a:spcAft>
                <a:spcPct val="0"/>
              </a:spcAft>
            </a:pPr>
            <a:r>
              <a:rPr lang="en-US" sz="1600" b="1" dirty="0">
                <a:solidFill>
                  <a:srgbClr val="000000"/>
                </a:solidFill>
                <a:latin typeface="Arial Rounded MT Bold" pitchFamily="34" charset="0"/>
              </a:rPr>
              <a:t>Biogeochemical cycles</a:t>
            </a:r>
          </a:p>
        </p:txBody>
      </p:sp>
      <p:sp>
        <p:nvSpPr>
          <p:cNvPr id="2142" name="Rectangle 4"/>
          <p:cNvSpPr>
            <a:spLocks noChangeAspect="1" noChangeArrowheads="1"/>
          </p:cNvSpPr>
          <p:nvPr/>
        </p:nvSpPr>
        <p:spPr bwMode="auto">
          <a:xfrm>
            <a:off x="318062" y="4677418"/>
            <a:ext cx="2205037" cy="1037582"/>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12700">
            <a:solidFill>
              <a:schemeClr val="tx2"/>
            </a:solidFill>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grpSp>
        <p:nvGrpSpPr>
          <p:cNvPr id="17" name="Group 5692"/>
          <p:cNvGrpSpPr>
            <a:grpSpLocks/>
          </p:cNvGrpSpPr>
          <p:nvPr/>
        </p:nvGrpSpPr>
        <p:grpSpPr bwMode="auto">
          <a:xfrm>
            <a:off x="327604" y="4880445"/>
            <a:ext cx="2195512" cy="550493"/>
            <a:chOff x="1286077" y="2388929"/>
            <a:chExt cx="1787323" cy="372994"/>
          </a:xfrm>
        </p:grpSpPr>
        <p:sp>
          <p:nvSpPr>
            <p:cNvPr id="2168" name="Line 5"/>
            <p:cNvSpPr>
              <a:spLocks noChangeAspect="1" noChangeShapeType="1"/>
            </p:cNvSpPr>
            <p:nvPr/>
          </p:nvSpPr>
          <p:spPr bwMode="auto">
            <a:xfrm>
              <a:off x="1286077" y="2388929"/>
              <a:ext cx="1781175"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69" name="Line 6"/>
            <p:cNvSpPr>
              <a:spLocks noChangeAspect="1" noChangeShapeType="1"/>
            </p:cNvSpPr>
            <p:nvPr/>
          </p:nvSpPr>
          <p:spPr bwMode="auto">
            <a:xfrm>
              <a:off x="1292225" y="2564137"/>
              <a:ext cx="1781175"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70" name="Line 8"/>
            <p:cNvSpPr>
              <a:spLocks noChangeAspect="1" noChangeShapeType="1"/>
            </p:cNvSpPr>
            <p:nvPr/>
          </p:nvSpPr>
          <p:spPr bwMode="auto">
            <a:xfrm>
              <a:off x="1292225" y="2761923"/>
              <a:ext cx="1781175"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grpSp>
      <p:grpSp>
        <p:nvGrpSpPr>
          <p:cNvPr id="18" name="Group 16"/>
          <p:cNvGrpSpPr>
            <a:grpSpLocks noChangeAspect="1"/>
          </p:cNvGrpSpPr>
          <p:nvPr/>
        </p:nvGrpSpPr>
        <p:grpSpPr bwMode="auto">
          <a:xfrm>
            <a:off x="934012" y="3254211"/>
            <a:ext cx="207962" cy="761220"/>
            <a:chOff x="3657" y="1317"/>
            <a:chExt cx="226" cy="401"/>
          </a:xfrm>
        </p:grpSpPr>
        <p:sp>
          <p:nvSpPr>
            <p:cNvPr id="2166" name="Line 17"/>
            <p:cNvSpPr>
              <a:spLocks noChangeAspect="1" noChangeShapeType="1"/>
            </p:cNvSpPr>
            <p:nvPr/>
          </p:nvSpPr>
          <p:spPr bwMode="auto">
            <a:xfrm>
              <a:off x="3779" y="1610"/>
              <a:ext cx="0" cy="108"/>
            </a:xfrm>
            <a:prstGeom prst="line">
              <a:avLst/>
            </a:prstGeom>
            <a:noFill/>
            <a:ln w="254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67" name="Freeform 18"/>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sp>
        <p:nvSpPr>
          <p:cNvPr id="2147" name="Rectangle 35"/>
          <p:cNvSpPr>
            <a:spLocks noChangeAspect="1" noChangeArrowheads="1"/>
          </p:cNvSpPr>
          <p:nvPr/>
        </p:nvSpPr>
        <p:spPr bwMode="auto">
          <a:xfrm>
            <a:off x="-76200" y="3119093"/>
            <a:ext cx="967765" cy="462307"/>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1200" dirty="0">
                <a:solidFill>
                  <a:srgbClr val="000000"/>
                </a:solidFill>
                <a:latin typeface="Arial Rounded MT Bold" pitchFamily="34" charset="0"/>
              </a:rPr>
              <a:t>Aerosol </a:t>
            </a:r>
          </a:p>
          <a:p>
            <a:pPr algn="ctr" eaLnBrk="0" fontAlgn="base" hangingPunct="0">
              <a:spcBef>
                <a:spcPct val="0"/>
              </a:spcBef>
              <a:spcAft>
                <a:spcPct val="0"/>
              </a:spcAft>
            </a:pPr>
            <a:r>
              <a:rPr lang="en-US" sz="1200" dirty="0">
                <a:solidFill>
                  <a:srgbClr val="000000"/>
                </a:solidFill>
                <a:latin typeface="Arial Rounded MT Bold" pitchFamily="34" charset="0"/>
              </a:rPr>
              <a:t>deposition</a:t>
            </a:r>
          </a:p>
        </p:txBody>
      </p:sp>
      <p:sp>
        <p:nvSpPr>
          <p:cNvPr id="2148" name="Line 36"/>
          <p:cNvSpPr>
            <a:spLocks noChangeAspect="1" noChangeShapeType="1"/>
          </p:cNvSpPr>
          <p:nvPr/>
        </p:nvSpPr>
        <p:spPr bwMode="auto">
          <a:xfrm>
            <a:off x="457200" y="3542388"/>
            <a:ext cx="165100" cy="267612"/>
          </a:xfrm>
          <a:prstGeom prst="line">
            <a:avLst/>
          </a:prstGeom>
          <a:noFill/>
          <a:ln w="28575">
            <a:solidFill>
              <a:schemeClr val="tx1"/>
            </a:solidFill>
            <a:round/>
            <a:headEnd type="none" w="sm" len="sm"/>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49" name="Line 5"/>
          <p:cNvSpPr>
            <a:spLocks noChangeAspect="1" noChangeShapeType="1"/>
          </p:cNvSpPr>
          <p:nvPr/>
        </p:nvSpPr>
        <p:spPr bwMode="auto">
          <a:xfrm>
            <a:off x="3154336" y="4060032"/>
            <a:ext cx="1672029"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50" name="Line 6"/>
          <p:cNvSpPr>
            <a:spLocks noChangeAspect="1" noChangeShapeType="1"/>
          </p:cNvSpPr>
          <p:nvPr/>
        </p:nvSpPr>
        <p:spPr bwMode="auto">
          <a:xfrm>
            <a:off x="3154335" y="4160974"/>
            <a:ext cx="1683004"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51" name="Line 8"/>
          <p:cNvSpPr>
            <a:spLocks noChangeAspect="1" noChangeShapeType="1"/>
          </p:cNvSpPr>
          <p:nvPr/>
        </p:nvSpPr>
        <p:spPr bwMode="auto">
          <a:xfrm>
            <a:off x="3154335" y="4308864"/>
            <a:ext cx="1683003"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55" name="Text Box 92"/>
          <p:cNvSpPr txBox="1">
            <a:spLocks noChangeAspect="1" noChangeArrowheads="1"/>
          </p:cNvSpPr>
          <p:nvPr/>
        </p:nvSpPr>
        <p:spPr bwMode="auto">
          <a:xfrm>
            <a:off x="326149" y="4449714"/>
            <a:ext cx="1912255" cy="184666"/>
          </a:xfrm>
          <a:prstGeom prst="rect">
            <a:avLst/>
          </a:prstGeom>
          <a:solidFill>
            <a:schemeClr val="bg1"/>
          </a:solidFill>
          <a:ln w="9525">
            <a:noFill/>
            <a:miter lim="800000"/>
            <a:headEnd/>
            <a:tailEnd/>
          </a:ln>
        </p:spPr>
        <p:txBody>
          <a:bodyPr wrap="none" lIns="45720" tIns="0" rIns="45720" bIns="0">
            <a:spAutoFit/>
          </a:bodyPr>
          <a:lstStyle/>
          <a:p>
            <a:pPr eaLnBrk="0" fontAlgn="base" hangingPunct="0">
              <a:spcBef>
                <a:spcPct val="0"/>
              </a:spcBef>
              <a:spcAft>
                <a:spcPct val="0"/>
              </a:spcAft>
            </a:pPr>
            <a:r>
              <a:rPr lang="en-US" sz="1200" b="1" dirty="0">
                <a:solidFill>
                  <a:srgbClr val="000000"/>
                </a:solidFill>
                <a:latin typeface="Arial Rounded MT Bold" pitchFamily="34" charset="0"/>
              </a:rPr>
              <a:t>Soil (sand, clay, organic)</a:t>
            </a:r>
          </a:p>
        </p:txBody>
      </p:sp>
      <p:sp>
        <p:nvSpPr>
          <p:cNvPr id="2157" name="Rectangle 99"/>
          <p:cNvSpPr>
            <a:spLocks noChangeAspect="1" noChangeArrowheads="1"/>
          </p:cNvSpPr>
          <p:nvPr/>
        </p:nvSpPr>
        <p:spPr bwMode="auto">
          <a:xfrm>
            <a:off x="3147985" y="4688140"/>
            <a:ext cx="2286000" cy="919458"/>
          </a:xfrm>
          <a:prstGeom prst="rect">
            <a:avLst/>
          </a:prstGeom>
          <a:solidFill>
            <a:schemeClr val="accent1">
              <a:lumMod val="75000"/>
            </a:schemeClr>
          </a:solidFill>
          <a:ln w="12700">
            <a:solidFill>
              <a:schemeClr val="tx2"/>
            </a:solidFill>
            <a:prstDash val="sysDot"/>
            <a:miter lim="800000"/>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59" name="Rectangle 104"/>
          <p:cNvSpPr>
            <a:spLocks noChangeAspect="1" noChangeArrowheads="1"/>
          </p:cNvSpPr>
          <p:nvPr/>
        </p:nvSpPr>
        <p:spPr bwMode="auto">
          <a:xfrm>
            <a:off x="4888527" y="5161902"/>
            <a:ext cx="1131273" cy="320601"/>
          </a:xfrm>
          <a:prstGeom prst="rect">
            <a:avLst/>
          </a:prstGeom>
          <a:noFill/>
          <a:ln w="12699">
            <a:noFill/>
            <a:miter lim="800000"/>
            <a:headEnd/>
            <a:tailEnd/>
          </a:ln>
        </p:spPr>
        <p:txBody>
          <a:bodyPr wrap="none" lIns="90488" tIns="44450" rIns="90488" bIns="44450">
            <a:spAutoFit/>
          </a:bodyPr>
          <a:lstStyle/>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Sub-surface </a:t>
            </a:r>
          </a:p>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runoff</a:t>
            </a:r>
          </a:p>
        </p:txBody>
      </p:sp>
      <p:sp>
        <p:nvSpPr>
          <p:cNvPr id="2161" name="Rectangle 104"/>
          <p:cNvSpPr>
            <a:spLocks noChangeAspect="1" noChangeArrowheads="1"/>
          </p:cNvSpPr>
          <p:nvPr/>
        </p:nvSpPr>
        <p:spPr bwMode="auto">
          <a:xfrm>
            <a:off x="3364469" y="4669983"/>
            <a:ext cx="1444499"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dirty="0">
                <a:solidFill>
                  <a:srgbClr val="000000"/>
                </a:solidFill>
                <a:latin typeface="Arial Rounded MT Bold" pitchFamily="34" charset="0"/>
              </a:rPr>
              <a:t>Aquifer recharge</a:t>
            </a:r>
          </a:p>
        </p:txBody>
      </p:sp>
      <p:sp>
        <p:nvSpPr>
          <p:cNvPr id="2" name="Rectangle 111"/>
          <p:cNvSpPr>
            <a:spLocks noChangeAspect="1" noChangeArrowheads="1"/>
          </p:cNvSpPr>
          <p:nvPr/>
        </p:nvSpPr>
        <p:spPr bwMode="auto">
          <a:xfrm>
            <a:off x="3190093" y="3811911"/>
            <a:ext cx="525144" cy="184666"/>
          </a:xfrm>
          <a:prstGeom prst="rect">
            <a:avLst/>
          </a:prstGeom>
          <a:solidFill>
            <a:schemeClr val="bg1">
              <a:lumMod val="95000"/>
            </a:schemeClr>
          </a:solidFill>
          <a:ln w="12700">
            <a:solidFill>
              <a:schemeClr val="tx1"/>
            </a:solidFill>
            <a:miter lim="800000"/>
            <a:headEnd/>
            <a:tailEnd/>
          </a:ln>
        </p:spPr>
        <p:txBody>
          <a:bodyPr wrap="none" lIns="45720" tIns="0" rIns="45720" bIns="0">
            <a:spAutoFit/>
          </a:bodyPr>
          <a:lstStyle/>
          <a:p>
            <a:pPr eaLnBrk="0" fontAlgn="base" hangingPunct="0">
              <a:spcBef>
                <a:spcPct val="0"/>
              </a:spcBef>
              <a:spcAft>
                <a:spcPct val="0"/>
              </a:spcAft>
              <a:defRPr/>
            </a:pPr>
            <a:r>
              <a:rPr lang="en-US" sz="1200">
                <a:solidFill>
                  <a:srgbClr val="000000"/>
                </a:solidFill>
              </a:rPr>
              <a:t>          </a:t>
            </a:r>
          </a:p>
        </p:txBody>
      </p:sp>
      <p:sp>
        <p:nvSpPr>
          <p:cNvPr id="2164" name="Line 6"/>
          <p:cNvSpPr>
            <a:spLocks noChangeAspect="1" noChangeShapeType="1"/>
          </p:cNvSpPr>
          <p:nvPr/>
        </p:nvSpPr>
        <p:spPr bwMode="auto">
          <a:xfrm>
            <a:off x="3204426" y="3870596"/>
            <a:ext cx="349250"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65" name="Line 6"/>
          <p:cNvSpPr>
            <a:spLocks noChangeAspect="1" noChangeShapeType="1"/>
          </p:cNvSpPr>
          <p:nvPr/>
        </p:nvSpPr>
        <p:spPr bwMode="auto">
          <a:xfrm>
            <a:off x="3204426" y="3941020"/>
            <a:ext cx="354012"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27" name="Text Box 285"/>
          <p:cNvSpPr txBox="1">
            <a:spLocks noChangeAspect="1" noChangeArrowheads="1"/>
          </p:cNvSpPr>
          <p:nvPr/>
        </p:nvSpPr>
        <p:spPr bwMode="auto">
          <a:xfrm>
            <a:off x="5562600" y="2771001"/>
            <a:ext cx="971741"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Phenology</a:t>
            </a:r>
          </a:p>
        </p:txBody>
      </p:sp>
      <p:sp>
        <p:nvSpPr>
          <p:cNvPr id="329" name="Freeform 283"/>
          <p:cNvSpPr>
            <a:spLocks noChangeAspect="1"/>
          </p:cNvSpPr>
          <p:nvPr/>
        </p:nvSpPr>
        <p:spPr bwMode="auto">
          <a:xfrm rot="10800000">
            <a:off x="7523856" y="1649892"/>
            <a:ext cx="173038" cy="230052"/>
          </a:xfrm>
          <a:custGeom>
            <a:avLst/>
            <a:gdLst>
              <a:gd name="T0" fmla="*/ 88896 w 364"/>
              <a:gd name="T1" fmla="*/ 90195 h 326"/>
              <a:gd name="T2" fmla="*/ 88896 w 364"/>
              <a:gd name="T3" fmla="*/ 86378 h 326"/>
              <a:gd name="T4" fmla="*/ 89371 w 364"/>
              <a:gd name="T5" fmla="*/ 81128 h 326"/>
              <a:gd name="T6" fmla="*/ 90322 w 364"/>
              <a:gd name="T7" fmla="*/ 75879 h 326"/>
              <a:gd name="T8" fmla="*/ 91273 w 364"/>
              <a:gd name="T9" fmla="*/ 70629 h 326"/>
              <a:gd name="T10" fmla="*/ 93174 w 364"/>
              <a:gd name="T11" fmla="*/ 65380 h 326"/>
              <a:gd name="T12" fmla="*/ 96027 w 364"/>
              <a:gd name="T13" fmla="*/ 59653 h 326"/>
              <a:gd name="T14" fmla="*/ 99830 w 364"/>
              <a:gd name="T15" fmla="*/ 53926 h 326"/>
              <a:gd name="T16" fmla="*/ 105059 w 364"/>
              <a:gd name="T17" fmla="*/ 46768 h 326"/>
              <a:gd name="T18" fmla="*/ 109813 w 364"/>
              <a:gd name="T19" fmla="*/ 41518 h 326"/>
              <a:gd name="T20" fmla="*/ 116943 w 364"/>
              <a:gd name="T21" fmla="*/ 35792 h 326"/>
              <a:gd name="T22" fmla="*/ 124074 w 364"/>
              <a:gd name="T23" fmla="*/ 30542 h 326"/>
              <a:gd name="T24" fmla="*/ 132155 w 364"/>
              <a:gd name="T25" fmla="*/ 25770 h 326"/>
              <a:gd name="T26" fmla="*/ 141188 w 364"/>
              <a:gd name="T27" fmla="*/ 22907 h 326"/>
              <a:gd name="T28" fmla="*/ 150220 w 364"/>
              <a:gd name="T29" fmla="*/ 20521 h 326"/>
              <a:gd name="T30" fmla="*/ 160203 w 364"/>
              <a:gd name="T31" fmla="*/ 19089 h 326"/>
              <a:gd name="T32" fmla="*/ 172563 w 364"/>
              <a:gd name="T33" fmla="*/ 19566 h 326"/>
              <a:gd name="T34" fmla="*/ 163055 w 364"/>
              <a:gd name="T35" fmla="*/ 12408 h 326"/>
              <a:gd name="T36" fmla="*/ 149269 w 364"/>
              <a:gd name="T37" fmla="*/ 5727 h 326"/>
              <a:gd name="T38" fmla="*/ 135008 w 364"/>
              <a:gd name="T39" fmla="*/ 1432 h 326"/>
              <a:gd name="T40" fmla="*/ 120746 w 364"/>
              <a:gd name="T41" fmla="*/ 0 h 326"/>
              <a:gd name="T42" fmla="*/ 105534 w 364"/>
              <a:gd name="T43" fmla="*/ 477 h 326"/>
              <a:gd name="T44" fmla="*/ 91273 w 364"/>
              <a:gd name="T45" fmla="*/ 3341 h 326"/>
              <a:gd name="T46" fmla="*/ 77487 w 364"/>
              <a:gd name="T47" fmla="*/ 8590 h 326"/>
              <a:gd name="T48" fmla="*/ 62275 w 364"/>
              <a:gd name="T49" fmla="*/ 16703 h 326"/>
              <a:gd name="T50" fmla="*/ 54669 w 364"/>
              <a:gd name="T51" fmla="*/ 22907 h 326"/>
              <a:gd name="T52" fmla="*/ 46112 w 364"/>
              <a:gd name="T53" fmla="*/ 31020 h 326"/>
              <a:gd name="T54" fmla="*/ 39932 w 364"/>
              <a:gd name="T55" fmla="*/ 40564 h 326"/>
              <a:gd name="T56" fmla="*/ 33752 w 364"/>
              <a:gd name="T57" fmla="*/ 50586 h 326"/>
              <a:gd name="T58" fmla="*/ 30424 w 364"/>
              <a:gd name="T59" fmla="*/ 60130 h 326"/>
              <a:gd name="T60" fmla="*/ 27097 w 364"/>
              <a:gd name="T61" fmla="*/ 69675 h 326"/>
              <a:gd name="T62" fmla="*/ 24720 w 364"/>
              <a:gd name="T63" fmla="*/ 79219 h 326"/>
              <a:gd name="T64" fmla="*/ 24244 w 364"/>
              <a:gd name="T65" fmla="*/ 90195 h 326"/>
              <a:gd name="T66" fmla="*/ 56570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92D05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30" name="Text Box 287"/>
          <p:cNvSpPr txBox="1">
            <a:spLocks noChangeAspect="1" noChangeArrowheads="1"/>
          </p:cNvSpPr>
          <p:nvPr/>
        </p:nvSpPr>
        <p:spPr bwMode="auto">
          <a:xfrm>
            <a:off x="7587783" y="1399401"/>
            <a:ext cx="718017"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BVOCs</a:t>
            </a:r>
          </a:p>
        </p:txBody>
      </p:sp>
      <p:cxnSp>
        <p:nvCxnSpPr>
          <p:cNvPr id="333" name="Straight Arrow Connector 332"/>
          <p:cNvCxnSpPr/>
          <p:nvPr/>
        </p:nvCxnSpPr>
        <p:spPr bwMode="auto">
          <a:xfrm rot="16200000" flipV="1">
            <a:off x="787439" y="2901700"/>
            <a:ext cx="482251" cy="66459"/>
          </a:xfrm>
          <a:prstGeom prst="straightConnector1">
            <a:avLst/>
          </a:prstGeom>
          <a:noFill/>
          <a:ln w="28575" cap="flat" cmpd="sng" algn="ctr">
            <a:solidFill>
              <a:srgbClr val="CC6600"/>
            </a:solidFill>
            <a:prstDash val="solid"/>
            <a:round/>
            <a:headEnd type="none" w="med" len="med"/>
            <a:tailEnd type="triangle" w="med" len="med"/>
          </a:ln>
          <a:effectLst/>
        </p:spPr>
      </p:cxnSp>
      <p:sp>
        <p:nvSpPr>
          <p:cNvPr id="356" name="AutoShape 96"/>
          <p:cNvSpPr>
            <a:spLocks noChangeArrowheads="1"/>
          </p:cNvSpPr>
          <p:nvPr/>
        </p:nvSpPr>
        <p:spPr bwMode="auto">
          <a:xfrm>
            <a:off x="3684137" y="2672091"/>
            <a:ext cx="120691" cy="191332"/>
          </a:xfrm>
          <a:prstGeom prst="can">
            <a:avLst>
              <a:gd name="adj" fmla="val 41991"/>
            </a:avLst>
          </a:prstGeom>
          <a:solidFill>
            <a:srgbClr val="0066FF"/>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en-US" sz="1200" b="1">
              <a:solidFill>
                <a:srgbClr val="000000"/>
              </a:solidFill>
              <a:latin typeface="Times New Roman" pitchFamily="18" charset="0"/>
            </a:endParaRPr>
          </a:p>
        </p:txBody>
      </p:sp>
      <p:sp>
        <p:nvSpPr>
          <p:cNvPr id="357" name="AutoShape 97"/>
          <p:cNvSpPr>
            <a:spLocks noChangeArrowheads="1"/>
          </p:cNvSpPr>
          <p:nvPr/>
        </p:nvSpPr>
        <p:spPr bwMode="auto">
          <a:xfrm>
            <a:off x="3684135" y="2569388"/>
            <a:ext cx="121073" cy="174749"/>
          </a:xfrm>
          <a:prstGeom prst="can">
            <a:avLst>
              <a:gd name="adj" fmla="val 37500"/>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1200">
              <a:solidFill>
                <a:srgbClr val="000000"/>
              </a:solidFill>
            </a:endParaRPr>
          </a:p>
        </p:txBody>
      </p:sp>
      <p:sp>
        <p:nvSpPr>
          <p:cNvPr id="2152" name="Line 9"/>
          <p:cNvSpPr>
            <a:spLocks noChangeAspect="1" noChangeShapeType="1"/>
          </p:cNvSpPr>
          <p:nvPr/>
        </p:nvSpPr>
        <p:spPr bwMode="auto">
          <a:xfrm>
            <a:off x="3229999" y="4482229"/>
            <a:ext cx="1603677"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46" name="Line 118"/>
          <p:cNvSpPr>
            <a:spLocks noChangeAspect="1" noChangeShapeType="1"/>
          </p:cNvSpPr>
          <p:nvPr/>
        </p:nvSpPr>
        <p:spPr bwMode="auto">
          <a:xfrm>
            <a:off x="5259424" y="5127644"/>
            <a:ext cx="385762" cy="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63" name="Rectangle 121"/>
          <p:cNvSpPr>
            <a:spLocks noChangeAspect="1" noChangeArrowheads="1"/>
          </p:cNvSpPr>
          <p:nvPr/>
        </p:nvSpPr>
        <p:spPr bwMode="auto">
          <a:xfrm>
            <a:off x="3675176" y="4967587"/>
            <a:ext cx="1033361" cy="274434"/>
          </a:xfrm>
          <a:prstGeom prst="rect">
            <a:avLst/>
          </a:prstGeom>
          <a:noFill/>
          <a:ln w="12699">
            <a:noFill/>
            <a:miter lim="800000"/>
            <a:headEnd/>
            <a:tailEnd/>
          </a:ln>
        </p:spPr>
        <p:txBody>
          <a:bodyPr wrap="none" lIns="90488" tIns="44450" rIns="90488" bIns="44450">
            <a:spAutoFit/>
          </a:bodyPr>
          <a:lstStyle/>
          <a:p>
            <a:pPr eaLnBrk="0" fontAlgn="base" hangingPunct="0">
              <a:spcBef>
                <a:spcPct val="0"/>
              </a:spcBef>
              <a:spcAft>
                <a:spcPct val="0"/>
              </a:spcAft>
            </a:pPr>
            <a:r>
              <a:rPr lang="en-US" sz="1200">
                <a:solidFill>
                  <a:srgbClr val="000000"/>
                </a:solidFill>
                <a:latin typeface="Arial Rounded MT Bold" pitchFamily="34" charset="0"/>
              </a:rPr>
              <a:t>Water table</a:t>
            </a:r>
          </a:p>
        </p:txBody>
      </p:sp>
      <p:sp>
        <p:nvSpPr>
          <p:cNvPr id="2113" name="Line 139"/>
          <p:cNvSpPr>
            <a:spLocks noChangeAspect="1" noChangeShapeType="1"/>
          </p:cNvSpPr>
          <p:nvPr/>
        </p:nvSpPr>
        <p:spPr bwMode="auto">
          <a:xfrm>
            <a:off x="3581400" y="4055335"/>
            <a:ext cx="0" cy="535328"/>
          </a:xfrm>
          <a:prstGeom prst="line">
            <a:avLst/>
          </a:prstGeom>
          <a:noFill/>
          <a:ln w="28575">
            <a:solidFill>
              <a:srgbClr val="0070C0"/>
            </a:solidFill>
            <a:round/>
            <a:headEnd type="triangle" w="med" len="me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cxnSp>
        <p:nvCxnSpPr>
          <p:cNvPr id="373" name="Straight Connector 372"/>
          <p:cNvCxnSpPr/>
          <p:nvPr/>
        </p:nvCxnSpPr>
        <p:spPr bwMode="auto">
          <a:xfrm rot="10800000">
            <a:off x="3045379" y="4510409"/>
            <a:ext cx="0" cy="0"/>
          </a:xfrm>
          <a:prstGeom prst="line">
            <a:avLst/>
          </a:prstGeom>
          <a:noFill/>
          <a:ln w="19050" cap="flat" cmpd="sng" algn="ctr">
            <a:solidFill>
              <a:schemeClr val="tx1"/>
            </a:solidFill>
            <a:prstDash val="solid"/>
            <a:round/>
            <a:headEnd type="none" w="med" len="med"/>
            <a:tailEnd type="none" w="med" len="med"/>
          </a:ln>
          <a:effectLst/>
        </p:spPr>
      </p:cxnSp>
      <p:cxnSp>
        <p:nvCxnSpPr>
          <p:cNvPr id="377" name="Straight Connector 376"/>
          <p:cNvCxnSpPr/>
          <p:nvPr/>
        </p:nvCxnSpPr>
        <p:spPr bwMode="auto">
          <a:xfrm rot="5400000">
            <a:off x="5278602" y="4511079"/>
            <a:ext cx="309866" cy="0"/>
          </a:xfrm>
          <a:prstGeom prst="line">
            <a:avLst/>
          </a:prstGeom>
          <a:noFill/>
          <a:ln w="12700" cap="flat" cmpd="sng" algn="ctr">
            <a:solidFill>
              <a:schemeClr val="tx1"/>
            </a:solidFill>
            <a:prstDash val="solid"/>
            <a:round/>
            <a:headEnd type="none" w="med" len="med"/>
            <a:tailEnd type="none" w="med" len="med"/>
          </a:ln>
          <a:effectLst/>
        </p:spPr>
      </p:cxnSp>
      <p:sp>
        <p:nvSpPr>
          <p:cNvPr id="383" name="Text Box 92"/>
          <p:cNvSpPr txBox="1">
            <a:spLocks noChangeAspect="1" noChangeArrowheads="1"/>
          </p:cNvSpPr>
          <p:nvPr/>
        </p:nvSpPr>
        <p:spPr bwMode="auto">
          <a:xfrm>
            <a:off x="3163009" y="4449712"/>
            <a:ext cx="371255" cy="184666"/>
          </a:xfrm>
          <a:prstGeom prst="rect">
            <a:avLst/>
          </a:prstGeom>
          <a:solidFill>
            <a:schemeClr val="bg1"/>
          </a:solidFill>
          <a:ln w="9525">
            <a:noFill/>
            <a:miter lim="800000"/>
            <a:headEnd/>
            <a:tailEnd/>
          </a:ln>
        </p:spPr>
        <p:txBody>
          <a:bodyPr wrap="none" lIns="45720" tIns="0" rIns="45720" bIns="0">
            <a:spAutoFit/>
          </a:bodyPr>
          <a:lstStyle/>
          <a:p>
            <a:pPr eaLnBrk="0" fontAlgn="base" hangingPunct="0">
              <a:spcBef>
                <a:spcPct val="0"/>
              </a:spcBef>
              <a:spcAft>
                <a:spcPct val="0"/>
              </a:spcAft>
            </a:pPr>
            <a:r>
              <a:rPr lang="en-US" sz="1200" b="1">
                <a:solidFill>
                  <a:srgbClr val="000000"/>
                </a:solidFill>
                <a:latin typeface="Arial Rounded MT Bold" pitchFamily="34" charset="0"/>
              </a:rPr>
              <a:t>Soil</a:t>
            </a:r>
          </a:p>
        </p:txBody>
      </p:sp>
      <p:sp>
        <p:nvSpPr>
          <p:cNvPr id="393" name="Freeform 286"/>
          <p:cNvSpPr>
            <a:spLocks noChangeAspect="1"/>
          </p:cNvSpPr>
          <p:nvPr/>
        </p:nvSpPr>
        <p:spPr bwMode="auto">
          <a:xfrm rot="17178124">
            <a:off x="6355596" y="4767315"/>
            <a:ext cx="288222" cy="245141"/>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94" name="Freeform 286"/>
          <p:cNvSpPr>
            <a:spLocks noChangeAspect="1"/>
          </p:cNvSpPr>
          <p:nvPr/>
        </p:nvSpPr>
        <p:spPr bwMode="auto">
          <a:xfrm rot="11193457">
            <a:off x="7345753" y="5028150"/>
            <a:ext cx="174625" cy="309761"/>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95" name="Freeform 286"/>
          <p:cNvSpPr>
            <a:spLocks noChangeAspect="1"/>
          </p:cNvSpPr>
          <p:nvPr/>
        </p:nvSpPr>
        <p:spPr bwMode="auto">
          <a:xfrm rot="21326123">
            <a:off x="6394859" y="3715138"/>
            <a:ext cx="174625" cy="230052"/>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97" name="Freeform 290"/>
          <p:cNvSpPr>
            <a:spLocks noChangeAspect="1"/>
          </p:cNvSpPr>
          <p:nvPr/>
        </p:nvSpPr>
        <p:spPr bwMode="auto">
          <a:xfrm rot="8003290" flipH="1">
            <a:off x="6880507" y="4617157"/>
            <a:ext cx="275505" cy="284476"/>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grpSp>
        <p:nvGrpSpPr>
          <p:cNvPr id="20" name="Group 267"/>
          <p:cNvGrpSpPr>
            <a:grpSpLocks noChangeAspect="1"/>
          </p:cNvGrpSpPr>
          <p:nvPr/>
        </p:nvGrpSpPr>
        <p:grpSpPr bwMode="auto">
          <a:xfrm>
            <a:off x="3775790" y="3952878"/>
            <a:ext cx="469900" cy="631469"/>
            <a:chOff x="2299" y="3080"/>
            <a:chExt cx="979" cy="891"/>
          </a:xfrm>
        </p:grpSpPr>
        <p:sp>
          <p:nvSpPr>
            <p:cNvPr id="342" name="Line 268"/>
            <p:cNvSpPr>
              <a:spLocks noChangeAspect="1" noChangeShapeType="1"/>
            </p:cNvSpPr>
            <p:nvPr/>
          </p:nvSpPr>
          <p:spPr bwMode="auto">
            <a:xfrm flipH="1">
              <a:off x="2721" y="3218"/>
              <a:ext cx="4" cy="29"/>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3" name="Line 269"/>
            <p:cNvSpPr>
              <a:spLocks noChangeAspect="1" noChangeShapeType="1"/>
            </p:cNvSpPr>
            <p:nvPr/>
          </p:nvSpPr>
          <p:spPr bwMode="auto">
            <a:xfrm flipH="1">
              <a:off x="2726" y="3182"/>
              <a:ext cx="1" cy="35"/>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4" name="Line 270"/>
            <p:cNvSpPr>
              <a:spLocks noChangeAspect="1" noChangeShapeType="1"/>
            </p:cNvSpPr>
            <p:nvPr/>
          </p:nvSpPr>
          <p:spPr bwMode="auto">
            <a:xfrm>
              <a:off x="2726" y="3122"/>
              <a:ext cx="1" cy="59"/>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5" name="Line 271"/>
            <p:cNvSpPr>
              <a:spLocks noChangeAspect="1" noChangeShapeType="1"/>
            </p:cNvSpPr>
            <p:nvPr/>
          </p:nvSpPr>
          <p:spPr bwMode="auto">
            <a:xfrm>
              <a:off x="2726" y="3080"/>
              <a:ext cx="0" cy="41"/>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6" name="Line 272"/>
            <p:cNvSpPr>
              <a:spLocks noChangeAspect="1" noChangeShapeType="1"/>
            </p:cNvSpPr>
            <p:nvPr/>
          </p:nvSpPr>
          <p:spPr bwMode="auto">
            <a:xfrm flipH="1" flipV="1">
              <a:off x="2752" y="3116"/>
              <a:ext cx="3" cy="133"/>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47" name="Freeform 273"/>
            <p:cNvSpPr>
              <a:spLocks noChangeAspect="1"/>
            </p:cNvSpPr>
            <p:nvPr/>
          </p:nvSpPr>
          <p:spPr bwMode="auto">
            <a:xfrm>
              <a:off x="2411" y="3236"/>
              <a:ext cx="306" cy="735"/>
            </a:xfrm>
            <a:custGeom>
              <a:avLst/>
              <a:gdLst>
                <a:gd name="T0" fmla="*/ 300 w 306"/>
                <a:gd name="T1" fmla="*/ 12 h 735"/>
                <a:gd name="T2" fmla="*/ 293 w 306"/>
                <a:gd name="T3" fmla="*/ 36 h 735"/>
                <a:gd name="T4" fmla="*/ 286 w 306"/>
                <a:gd name="T5" fmla="*/ 61 h 735"/>
                <a:gd name="T6" fmla="*/ 278 w 306"/>
                <a:gd name="T7" fmla="*/ 84 h 735"/>
                <a:gd name="T8" fmla="*/ 271 w 306"/>
                <a:gd name="T9" fmla="*/ 107 h 735"/>
                <a:gd name="T10" fmla="*/ 264 w 306"/>
                <a:gd name="T11" fmla="*/ 130 h 735"/>
                <a:gd name="T12" fmla="*/ 258 w 306"/>
                <a:gd name="T13" fmla="*/ 151 h 735"/>
                <a:gd name="T14" fmla="*/ 252 w 306"/>
                <a:gd name="T15" fmla="*/ 172 h 735"/>
                <a:gd name="T16" fmla="*/ 247 w 306"/>
                <a:gd name="T17" fmla="*/ 191 h 735"/>
                <a:gd name="T18" fmla="*/ 241 w 306"/>
                <a:gd name="T19" fmla="*/ 217 h 735"/>
                <a:gd name="T20" fmla="*/ 237 w 306"/>
                <a:gd name="T21" fmla="*/ 233 h 735"/>
                <a:gd name="T22" fmla="*/ 235 w 306"/>
                <a:gd name="T23" fmla="*/ 247 h 735"/>
                <a:gd name="T24" fmla="*/ 232 w 306"/>
                <a:gd name="T25" fmla="*/ 260 h 735"/>
                <a:gd name="T26" fmla="*/ 229 w 306"/>
                <a:gd name="T27" fmla="*/ 272 h 735"/>
                <a:gd name="T28" fmla="*/ 227 w 306"/>
                <a:gd name="T29" fmla="*/ 283 h 735"/>
                <a:gd name="T30" fmla="*/ 224 w 306"/>
                <a:gd name="T31" fmla="*/ 295 h 735"/>
                <a:gd name="T32" fmla="*/ 219 w 306"/>
                <a:gd name="T33" fmla="*/ 305 h 735"/>
                <a:gd name="T34" fmla="*/ 215 w 306"/>
                <a:gd name="T35" fmla="*/ 316 h 735"/>
                <a:gd name="T36" fmla="*/ 210 w 306"/>
                <a:gd name="T37" fmla="*/ 328 h 735"/>
                <a:gd name="T38" fmla="*/ 199 w 306"/>
                <a:gd name="T39" fmla="*/ 346 h 735"/>
                <a:gd name="T40" fmla="*/ 190 w 306"/>
                <a:gd name="T41" fmla="*/ 359 h 735"/>
                <a:gd name="T42" fmla="*/ 180 w 306"/>
                <a:gd name="T43" fmla="*/ 372 h 735"/>
                <a:gd name="T44" fmla="*/ 168 w 306"/>
                <a:gd name="T45" fmla="*/ 387 h 735"/>
                <a:gd name="T46" fmla="*/ 156 w 306"/>
                <a:gd name="T47" fmla="*/ 401 h 735"/>
                <a:gd name="T48" fmla="*/ 144 w 306"/>
                <a:gd name="T49" fmla="*/ 417 h 735"/>
                <a:gd name="T50" fmla="*/ 132 w 306"/>
                <a:gd name="T51" fmla="*/ 433 h 735"/>
                <a:gd name="T52" fmla="*/ 119 w 306"/>
                <a:gd name="T53" fmla="*/ 449 h 735"/>
                <a:gd name="T54" fmla="*/ 106 w 306"/>
                <a:gd name="T55" fmla="*/ 464 h 735"/>
                <a:gd name="T56" fmla="*/ 89 w 306"/>
                <a:gd name="T57" fmla="*/ 489 h 735"/>
                <a:gd name="T58" fmla="*/ 78 w 306"/>
                <a:gd name="T59" fmla="*/ 505 h 735"/>
                <a:gd name="T60" fmla="*/ 68 w 306"/>
                <a:gd name="T61" fmla="*/ 522 h 735"/>
                <a:gd name="T62" fmla="*/ 58 w 306"/>
                <a:gd name="T63" fmla="*/ 538 h 735"/>
                <a:gd name="T64" fmla="*/ 49 w 306"/>
                <a:gd name="T65" fmla="*/ 553 h 735"/>
                <a:gd name="T66" fmla="*/ 41 w 306"/>
                <a:gd name="T67" fmla="*/ 569 h 735"/>
                <a:gd name="T68" fmla="*/ 34 w 306"/>
                <a:gd name="T69" fmla="*/ 584 h 735"/>
                <a:gd name="T70" fmla="*/ 27 w 306"/>
                <a:gd name="T71" fmla="*/ 598 h 735"/>
                <a:gd name="T72" fmla="*/ 21 w 306"/>
                <a:gd name="T73" fmla="*/ 613 h 735"/>
                <a:gd name="T74" fmla="*/ 17 w 306"/>
                <a:gd name="T75" fmla="*/ 626 h 735"/>
                <a:gd name="T76" fmla="*/ 10 w 306"/>
                <a:gd name="T77" fmla="*/ 644 h 735"/>
                <a:gd name="T78" fmla="*/ 7 w 306"/>
                <a:gd name="T79" fmla="*/ 656 h 735"/>
                <a:gd name="T80" fmla="*/ 5 w 306"/>
                <a:gd name="T81" fmla="*/ 667 h 735"/>
                <a:gd name="T82" fmla="*/ 3 w 306"/>
                <a:gd name="T83" fmla="*/ 677 h 735"/>
                <a:gd name="T84" fmla="*/ 2 w 306"/>
                <a:gd name="T85" fmla="*/ 686 h 735"/>
                <a:gd name="T86" fmla="*/ 1 w 306"/>
                <a:gd name="T87" fmla="*/ 695 h 735"/>
                <a:gd name="T88" fmla="*/ 0 w 306"/>
                <a:gd name="T89" fmla="*/ 705 h 735"/>
                <a:gd name="T90" fmla="*/ 0 w 306"/>
                <a:gd name="T91" fmla="*/ 713 h 735"/>
                <a:gd name="T92" fmla="*/ 0 w 306"/>
                <a:gd name="T93" fmla="*/ 721 h 735"/>
                <a:gd name="T94" fmla="*/ 0 w 306"/>
                <a:gd name="T95" fmla="*/ 734 h 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6"/>
                <a:gd name="T145" fmla="*/ 0 h 735"/>
                <a:gd name="T146" fmla="*/ 306 w 306"/>
                <a:gd name="T147" fmla="*/ 735 h 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6" h="735">
                  <a:moveTo>
                    <a:pt x="305" y="0"/>
                  </a:moveTo>
                  <a:lnTo>
                    <a:pt x="300" y="12"/>
                  </a:lnTo>
                  <a:lnTo>
                    <a:pt x="297" y="24"/>
                  </a:lnTo>
                  <a:lnTo>
                    <a:pt x="293" y="36"/>
                  </a:lnTo>
                  <a:lnTo>
                    <a:pt x="289" y="48"/>
                  </a:lnTo>
                  <a:lnTo>
                    <a:pt x="286" y="61"/>
                  </a:lnTo>
                  <a:lnTo>
                    <a:pt x="282" y="72"/>
                  </a:lnTo>
                  <a:lnTo>
                    <a:pt x="278" y="84"/>
                  </a:lnTo>
                  <a:lnTo>
                    <a:pt x="275" y="96"/>
                  </a:lnTo>
                  <a:lnTo>
                    <a:pt x="271" y="107"/>
                  </a:lnTo>
                  <a:lnTo>
                    <a:pt x="267" y="119"/>
                  </a:lnTo>
                  <a:lnTo>
                    <a:pt x="264" y="130"/>
                  </a:lnTo>
                  <a:lnTo>
                    <a:pt x="261" y="141"/>
                  </a:lnTo>
                  <a:lnTo>
                    <a:pt x="258" y="151"/>
                  </a:lnTo>
                  <a:lnTo>
                    <a:pt x="255" y="162"/>
                  </a:lnTo>
                  <a:lnTo>
                    <a:pt x="252" y="172"/>
                  </a:lnTo>
                  <a:lnTo>
                    <a:pt x="250" y="182"/>
                  </a:lnTo>
                  <a:lnTo>
                    <a:pt x="247" y="191"/>
                  </a:lnTo>
                  <a:lnTo>
                    <a:pt x="245" y="200"/>
                  </a:lnTo>
                  <a:lnTo>
                    <a:pt x="241" y="217"/>
                  </a:lnTo>
                  <a:lnTo>
                    <a:pt x="239" y="225"/>
                  </a:lnTo>
                  <a:lnTo>
                    <a:pt x="237" y="233"/>
                  </a:lnTo>
                  <a:lnTo>
                    <a:pt x="236" y="240"/>
                  </a:lnTo>
                  <a:lnTo>
                    <a:pt x="235" y="247"/>
                  </a:lnTo>
                  <a:lnTo>
                    <a:pt x="233" y="253"/>
                  </a:lnTo>
                  <a:lnTo>
                    <a:pt x="232" y="260"/>
                  </a:lnTo>
                  <a:lnTo>
                    <a:pt x="230" y="266"/>
                  </a:lnTo>
                  <a:lnTo>
                    <a:pt x="229" y="272"/>
                  </a:lnTo>
                  <a:lnTo>
                    <a:pt x="228" y="278"/>
                  </a:lnTo>
                  <a:lnTo>
                    <a:pt x="227" y="283"/>
                  </a:lnTo>
                  <a:lnTo>
                    <a:pt x="225" y="289"/>
                  </a:lnTo>
                  <a:lnTo>
                    <a:pt x="224" y="295"/>
                  </a:lnTo>
                  <a:lnTo>
                    <a:pt x="222" y="300"/>
                  </a:lnTo>
                  <a:lnTo>
                    <a:pt x="219" y="305"/>
                  </a:lnTo>
                  <a:lnTo>
                    <a:pt x="218" y="311"/>
                  </a:lnTo>
                  <a:lnTo>
                    <a:pt x="215" y="316"/>
                  </a:lnTo>
                  <a:lnTo>
                    <a:pt x="213" y="322"/>
                  </a:lnTo>
                  <a:lnTo>
                    <a:pt x="210" y="328"/>
                  </a:lnTo>
                  <a:lnTo>
                    <a:pt x="203" y="340"/>
                  </a:lnTo>
                  <a:lnTo>
                    <a:pt x="199" y="346"/>
                  </a:lnTo>
                  <a:lnTo>
                    <a:pt x="195" y="352"/>
                  </a:lnTo>
                  <a:lnTo>
                    <a:pt x="190" y="359"/>
                  </a:lnTo>
                  <a:lnTo>
                    <a:pt x="185" y="366"/>
                  </a:lnTo>
                  <a:lnTo>
                    <a:pt x="180" y="372"/>
                  </a:lnTo>
                  <a:lnTo>
                    <a:pt x="174" y="379"/>
                  </a:lnTo>
                  <a:lnTo>
                    <a:pt x="168" y="387"/>
                  </a:lnTo>
                  <a:lnTo>
                    <a:pt x="162" y="394"/>
                  </a:lnTo>
                  <a:lnTo>
                    <a:pt x="156" y="401"/>
                  </a:lnTo>
                  <a:lnTo>
                    <a:pt x="150" y="409"/>
                  </a:lnTo>
                  <a:lnTo>
                    <a:pt x="144" y="417"/>
                  </a:lnTo>
                  <a:lnTo>
                    <a:pt x="138" y="425"/>
                  </a:lnTo>
                  <a:lnTo>
                    <a:pt x="132" y="433"/>
                  </a:lnTo>
                  <a:lnTo>
                    <a:pt x="125" y="441"/>
                  </a:lnTo>
                  <a:lnTo>
                    <a:pt x="119" y="449"/>
                  </a:lnTo>
                  <a:lnTo>
                    <a:pt x="113" y="456"/>
                  </a:lnTo>
                  <a:lnTo>
                    <a:pt x="106" y="464"/>
                  </a:lnTo>
                  <a:lnTo>
                    <a:pt x="100" y="473"/>
                  </a:lnTo>
                  <a:lnTo>
                    <a:pt x="89" y="489"/>
                  </a:lnTo>
                  <a:lnTo>
                    <a:pt x="83" y="497"/>
                  </a:lnTo>
                  <a:lnTo>
                    <a:pt x="78" y="505"/>
                  </a:lnTo>
                  <a:lnTo>
                    <a:pt x="72" y="513"/>
                  </a:lnTo>
                  <a:lnTo>
                    <a:pt x="68" y="522"/>
                  </a:lnTo>
                  <a:lnTo>
                    <a:pt x="62" y="530"/>
                  </a:lnTo>
                  <a:lnTo>
                    <a:pt x="58" y="538"/>
                  </a:lnTo>
                  <a:lnTo>
                    <a:pt x="53" y="546"/>
                  </a:lnTo>
                  <a:lnTo>
                    <a:pt x="49" y="553"/>
                  </a:lnTo>
                  <a:lnTo>
                    <a:pt x="45" y="561"/>
                  </a:lnTo>
                  <a:lnTo>
                    <a:pt x="41" y="569"/>
                  </a:lnTo>
                  <a:lnTo>
                    <a:pt x="37" y="576"/>
                  </a:lnTo>
                  <a:lnTo>
                    <a:pt x="34" y="584"/>
                  </a:lnTo>
                  <a:lnTo>
                    <a:pt x="30" y="591"/>
                  </a:lnTo>
                  <a:lnTo>
                    <a:pt x="27" y="598"/>
                  </a:lnTo>
                  <a:lnTo>
                    <a:pt x="24" y="606"/>
                  </a:lnTo>
                  <a:lnTo>
                    <a:pt x="21" y="613"/>
                  </a:lnTo>
                  <a:lnTo>
                    <a:pt x="19" y="619"/>
                  </a:lnTo>
                  <a:lnTo>
                    <a:pt x="17" y="626"/>
                  </a:lnTo>
                  <a:lnTo>
                    <a:pt x="12" y="639"/>
                  </a:lnTo>
                  <a:lnTo>
                    <a:pt x="10" y="644"/>
                  </a:lnTo>
                  <a:lnTo>
                    <a:pt x="9" y="650"/>
                  </a:lnTo>
                  <a:lnTo>
                    <a:pt x="7" y="656"/>
                  </a:lnTo>
                  <a:lnTo>
                    <a:pt x="6" y="661"/>
                  </a:lnTo>
                  <a:lnTo>
                    <a:pt x="5" y="667"/>
                  </a:lnTo>
                  <a:lnTo>
                    <a:pt x="4" y="672"/>
                  </a:lnTo>
                  <a:lnTo>
                    <a:pt x="3" y="677"/>
                  </a:lnTo>
                  <a:lnTo>
                    <a:pt x="3" y="682"/>
                  </a:lnTo>
                  <a:lnTo>
                    <a:pt x="2" y="686"/>
                  </a:lnTo>
                  <a:lnTo>
                    <a:pt x="1" y="691"/>
                  </a:lnTo>
                  <a:lnTo>
                    <a:pt x="1" y="695"/>
                  </a:lnTo>
                  <a:lnTo>
                    <a:pt x="1" y="700"/>
                  </a:lnTo>
                  <a:lnTo>
                    <a:pt x="0" y="705"/>
                  </a:lnTo>
                  <a:lnTo>
                    <a:pt x="0" y="709"/>
                  </a:lnTo>
                  <a:lnTo>
                    <a:pt x="0" y="713"/>
                  </a:lnTo>
                  <a:lnTo>
                    <a:pt x="0" y="717"/>
                  </a:lnTo>
                  <a:lnTo>
                    <a:pt x="0" y="721"/>
                  </a:lnTo>
                  <a:lnTo>
                    <a:pt x="0" y="726"/>
                  </a:lnTo>
                  <a:lnTo>
                    <a:pt x="0" y="734"/>
                  </a:lnTo>
                </a:path>
              </a:pathLst>
            </a:custGeom>
            <a:noFill/>
            <a:ln w="12700" cap="rnd" cmpd="sng">
              <a:solidFill>
                <a:srgbClr val="6633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48" name="Freeform 274"/>
            <p:cNvSpPr>
              <a:spLocks noChangeAspect="1"/>
            </p:cNvSpPr>
            <p:nvPr/>
          </p:nvSpPr>
          <p:spPr bwMode="auto">
            <a:xfrm>
              <a:off x="2760" y="3251"/>
              <a:ext cx="296" cy="653"/>
            </a:xfrm>
            <a:custGeom>
              <a:avLst/>
              <a:gdLst>
                <a:gd name="T0" fmla="*/ 1 w 296"/>
                <a:gd name="T1" fmla="*/ 4 h 653"/>
                <a:gd name="T2" fmla="*/ 4 w 296"/>
                <a:gd name="T3" fmla="*/ 15 h 653"/>
                <a:gd name="T4" fmla="*/ 7 w 296"/>
                <a:gd name="T5" fmla="*/ 25 h 653"/>
                <a:gd name="T6" fmla="*/ 10 w 296"/>
                <a:gd name="T7" fmla="*/ 36 h 653"/>
                <a:gd name="T8" fmla="*/ 14 w 296"/>
                <a:gd name="T9" fmla="*/ 46 h 653"/>
                <a:gd name="T10" fmla="*/ 17 w 296"/>
                <a:gd name="T11" fmla="*/ 58 h 653"/>
                <a:gd name="T12" fmla="*/ 19 w 296"/>
                <a:gd name="T13" fmla="*/ 69 h 653"/>
                <a:gd name="T14" fmla="*/ 23 w 296"/>
                <a:gd name="T15" fmla="*/ 82 h 653"/>
                <a:gd name="T16" fmla="*/ 26 w 296"/>
                <a:gd name="T17" fmla="*/ 96 h 653"/>
                <a:gd name="T18" fmla="*/ 30 w 296"/>
                <a:gd name="T19" fmla="*/ 117 h 653"/>
                <a:gd name="T20" fmla="*/ 33 w 296"/>
                <a:gd name="T21" fmla="*/ 132 h 653"/>
                <a:gd name="T22" fmla="*/ 37 w 296"/>
                <a:gd name="T23" fmla="*/ 149 h 653"/>
                <a:gd name="T24" fmla="*/ 40 w 296"/>
                <a:gd name="T25" fmla="*/ 166 h 653"/>
                <a:gd name="T26" fmla="*/ 43 w 296"/>
                <a:gd name="T27" fmla="*/ 183 h 653"/>
                <a:gd name="T28" fmla="*/ 46 w 296"/>
                <a:gd name="T29" fmla="*/ 201 h 653"/>
                <a:gd name="T30" fmla="*/ 50 w 296"/>
                <a:gd name="T31" fmla="*/ 218 h 653"/>
                <a:gd name="T32" fmla="*/ 54 w 296"/>
                <a:gd name="T33" fmla="*/ 235 h 653"/>
                <a:gd name="T34" fmla="*/ 58 w 296"/>
                <a:gd name="T35" fmla="*/ 252 h 653"/>
                <a:gd name="T36" fmla="*/ 62 w 296"/>
                <a:gd name="T37" fmla="*/ 268 h 653"/>
                <a:gd name="T38" fmla="*/ 69 w 296"/>
                <a:gd name="T39" fmla="*/ 290 h 653"/>
                <a:gd name="T40" fmla="*/ 75 w 296"/>
                <a:gd name="T41" fmla="*/ 303 h 653"/>
                <a:gd name="T42" fmla="*/ 80 w 296"/>
                <a:gd name="T43" fmla="*/ 316 h 653"/>
                <a:gd name="T44" fmla="*/ 87 w 296"/>
                <a:gd name="T45" fmla="*/ 328 h 653"/>
                <a:gd name="T46" fmla="*/ 92 w 296"/>
                <a:gd name="T47" fmla="*/ 339 h 653"/>
                <a:gd name="T48" fmla="*/ 99 w 296"/>
                <a:gd name="T49" fmla="*/ 350 h 653"/>
                <a:gd name="T50" fmla="*/ 105 w 296"/>
                <a:gd name="T51" fmla="*/ 360 h 653"/>
                <a:gd name="T52" fmla="*/ 112 w 296"/>
                <a:gd name="T53" fmla="*/ 370 h 653"/>
                <a:gd name="T54" fmla="*/ 119 w 296"/>
                <a:gd name="T55" fmla="*/ 381 h 653"/>
                <a:gd name="T56" fmla="*/ 128 w 296"/>
                <a:gd name="T57" fmla="*/ 397 h 653"/>
                <a:gd name="T58" fmla="*/ 135 w 296"/>
                <a:gd name="T59" fmla="*/ 408 h 653"/>
                <a:gd name="T60" fmla="*/ 142 w 296"/>
                <a:gd name="T61" fmla="*/ 420 h 653"/>
                <a:gd name="T62" fmla="*/ 149 w 296"/>
                <a:gd name="T63" fmla="*/ 432 h 653"/>
                <a:gd name="T64" fmla="*/ 156 w 296"/>
                <a:gd name="T65" fmla="*/ 445 h 653"/>
                <a:gd name="T66" fmla="*/ 163 w 296"/>
                <a:gd name="T67" fmla="*/ 457 h 653"/>
                <a:gd name="T68" fmla="*/ 170 w 296"/>
                <a:gd name="T69" fmla="*/ 470 h 653"/>
                <a:gd name="T70" fmla="*/ 178 w 296"/>
                <a:gd name="T71" fmla="*/ 483 h 653"/>
                <a:gd name="T72" fmla="*/ 185 w 296"/>
                <a:gd name="T73" fmla="*/ 497 h 653"/>
                <a:gd name="T74" fmla="*/ 193 w 296"/>
                <a:gd name="T75" fmla="*/ 509 h 653"/>
                <a:gd name="T76" fmla="*/ 205 w 296"/>
                <a:gd name="T77" fmla="*/ 529 h 653"/>
                <a:gd name="T78" fmla="*/ 214 w 296"/>
                <a:gd name="T79" fmla="*/ 542 h 653"/>
                <a:gd name="T80" fmla="*/ 223 w 296"/>
                <a:gd name="T81" fmla="*/ 555 h 653"/>
                <a:gd name="T82" fmla="*/ 232 w 296"/>
                <a:gd name="T83" fmla="*/ 568 h 653"/>
                <a:gd name="T84" fmla="*/ 241 w 296"/>
                <a:gd name="T85" fmla="*/ 581 h 653"/>
                <a:gd name="T86" fmla="*/ 251 w 296"/>
                <a:gd name="T87" fmla="*/ 594 h 653"/>
                <a:gd name="T88" fmla="*/ 261 w 296"/>
                <a:gd name="T89" fmla="*/ 607 h 653"/>
                <a:gd name="T90" fmla="*/ 270 w 296"/>
                <a:gd name="T91" fmla="*/ 620 h 653"/>
                <a:gd name="T92" fmla="*/ 280 w 296"/>
                <a:gd name="T93" fmla="*/ 632 h 653"/>
                <a:gd name="T94" fmla="*/ 295 w 296"/>
                <a:gd name="T95" fmla="*/ 652 h 6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653"/>
                <a:gd name="T146" fmla="*/ 296 w 296"/>
                <a:gd name="T147" fmla="*/ 653 h 6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653">
                  <a:moveTo>
                    <a:pt x="0" y="0"/>
                  </a:moveTo>
                  <a:lnTo>
                    <a:pt x="1" y="4"/>
                  </a:lnTo>
                  <a:lnTo>
                    <a:pt x="3" y="9"/>
                  </a:lnTo>
                  <a:lnTo>
                    <a:pt x="4" y="15"/>
                  </a:lnTo>
                  <a:lnTo>
                    <a:pt x="6" y="20"/>
                  </a:lnTo>
                  <a:lnTo>
                    <a:pt x="7" y="25"/>
                  </a:lnTo>
                  <a:lnTo>
                    <a:pt x="9" y="30"/>
                  </a:lnTo>
                  <a:lnTo>
                    <a:pt x="10" y="36"/>
                  </a:lnTo>
                  <a:lnTo>
                    <a:pt x="12" y="41"/>
                  </a:lnTo>
                  <a:lnTo>
                    <a:pt x="14" y="46"/>
                  </a:lnTo>
                  <a:lnTo>
                    <a:pt x="15" y="52"/>
                  </a:lnTo>
                  <a:lnTo>
                    <a:pt x="17" y="58"/>
                  </a:lnTo>
                  <a:lnTo>
                    <a:pt x="18" y="64"/>
                  </a:lnTo>
                  <a:lnTo>
                    <a:pt x="19" y="69"/>
                  </a:lnTo>
                  <a:lnTo>
                    <a:pt x="21" y="76"/>
                  </a:lnTo>
                  <a:lnTo>
                    <a:pt x="23" y="82"/>
                  </a:lnTo>
                  <a:lnTo>
                    <a:pt x="24" y="89"/>
                  </a:lnTo>
                  <a:lnTo>
                    <a:pt x="26" y="96"/>
                  </a:lnTo>
                  <a:lnTo>
                    <a:pt x="27" y="102"/>
                  </a:lnTo>
                  <a:lnTo>
                    <a:pt x="30" y="117"/>
                  </a:lnTo>
                  <a:lnTo>
                    <a:pt x="32" y="125"/>
                  </a:lnTo>
                  <a:lnTo>
                    <a:pt x="33" y="132"/>
                  </a:lnTo>
                  <a:lnTo>
                    <a:pt x="35" y="141"/>
                  </a:lnTo>
                  <a:lnTo>
                    <a:pt x="37" y="149"/>
                  </a:lnTo>
                  <a:lnTo>
                    <a:pt x="38" y="157"/>
                  </a:lnTo>
                  <a:lnTo>
                    <a:pt x="40" y="166"/>
                  </a:lnTo>
                  <a:lnTo>
                    <a:pt x="41" y="175"/>
                  </a:lnTo>
                  <a:lnTo>
                    <a:pt x="43" y="183"/>
                  </a:lnTo>
                  <a:lnTo>
                    <a:pt x="44" y="192"/>
                  </a:lnTo>
                  <a:lnTo>
                    <a:pt x="46" y="201"/>
                  </a:lnTo>
                  <a:lnTo>
                    <a:pt x="48" y="209"/>
                  </a:lnTo>
                  <a:lnTo>
                    <a:pt x="50" y="218"/>
                  </a:lnTo>
                  <a:lnTo>
                    <a:pt x="52" y="227"/>
                  </a:lnTo>
                  <a:lnTo>
                    <a:pt x="54" y="235"/>
                  </a:lnTo>
                  <a:lnTo>
                    <a:pt x="56" y="244"/>
                  </a:lnTo>
                  <a:lnTo>
                    <a:pt x="58" y="252"/>
                  </a:lnTo>
                  <a:lnTo>
                    <a:pt x="60" y="260"/>
                  </a:lnTo>
                  <a:lnTo>
                    <a:pt x="62" y="268"/>
                  </a:lnTo>
                  <a:lnTo>
                    <a:pt x="67" y="283"/>
                  </a:lnTo>
                  <a:lnTo>
                    <a:pt x="69" y="290"/>
                  </a:lnTo>
                  <a:lnTo>
                    <a:pt x="72" y="297"/>
                  </a:lnTo>
                  <a:lnTo>
                    <a:pt x="75" y="303"/>
                  </a:lnTo>
                  <a:lnTo>
                    <a:pt x="78" y="310"/>
                  </a:lnTo>
                  <a:lnTo>
                    <a:pt x="80" y="316"/>
                  </a:lnTo>
                  <a:lnTo>
                    <a:pt x="84" y="322"/>
                  </a:lnTo>
                  <a:lnTo>
                    <a:pt x="87" y="328"/>
                  </a:lnTo>
                  <a:lnTo>
                    <a:pt x="89" y="333"/>
                  </a:lnTo>
                  <a:lnTo>
                    <a:pt x="92" y="339"/>
                  </a:lnTo>
                  <a:lnTo>
                    <a:pt x="96" y="344"/>
                  </a:lnTo>
                  <a:lnTo>
                    <a:pt x="99" y="350"/>
                  </a:lnTo>
                  <a:lnTo>
                    <a:pt x="102" y="355"/>
                  </a:lnTo>
                  <a:lnTo>
                    <a:pt x="105" y="360"/>
                  </a:lnTo>
                  <a:lnTo>
                    <a:pt x="109" y="366"/>
                  </a:lnTo>
                  <a:lnTo>
                    <a:pt x="112" y="370"/>
                  </a:lnTo>
                  <a:lnTo>
                    <a:pt x="115" y="376"/>
                  </a:lnTo>
                  <a:lnTo>
                    <a:pt x="119" y="381"/>
                  </a:lnTo>
                  <a:lnTo>
                    <a:pt x="122" y="386"/>
                  </a:lnTo>
                  <a:lnTo>
                    <a:pt x="128" y="397"/>
                  </a:lnTo>
                  <a:lnTo>
                    <a:pt x="132" y="403"/>
                  </a:lnTo>
                  <a:lnTo>
                    <a:pt x="135" y="408"/>
                  </a:lnTo>
                  <a:lnTo>
                    <a:pt x="139" y="414"/>
                  </a:lnTo>
                  <a:lnTo>
                    <a:pt x="142" y="420"/>
                  </a:lnTo>
                  <a:lnTo>
                    <a:pt x="146" y="426"/>
                  </a:lnTo>
                  <a:lnTo>
                    <a:pt x="149" y="432"/>
                  </a:lnTo>
                  <a:lnTo>
                    <a:pt x="152" y="438"/>
                  </a:lnTo>
                  <a:lnTo>
                    <a:pt x="156" y="445"/>
                  </a:lnTo>
                  <a:lnTo>
                    <a:pt x="159" y="451"/>
                  </a:lnTo>
                  <a:lnTo>
                    <a:pt x="163" y="457"/>
                  </a:lnTo>
                  <a:lnTo>
                    <a:pt x="166" y="464"/>
                  </a:lnTo>
                  <a:lnTo>
                    <a:pt x="170" y="470"/>
                  </a:lnTo>
                  <a:lnTo>
                    <a:pt x="174" y="477"/>
                  </a:lnTo>
                  <a:lnTo>
                    <a:pt x="178" y="483"/>
                  </a:lnTo>
                  <a:lnTo>
                    <a:pt x="182" y="490"/>
                  </a:lnTo>
                  <a:lnTo>
                    <a:pt x="185" y="497"/>
                  </a:lnTo>
                  <a:lnTo>
                    <a:pt x="189" y="503"/>
                  </a:lnTo>
                  <a:lnTo>
                    <a:pt x="193" y="509"/>
                  </a:lnTo>
                  <a:lnTo>
                    <a:pt x="202" y="522"/>
                  </a:lnTo>
                  <a:lnTo>
                    <a:pt x="205" y="529"/>
                  </a:lnTo>
                  <a:lnTo>
                    <a:pt x="210" y="536"/>
                  </a:lnTo>
                  <a:lnTo>
                    <a:pt x="214" y="542"/>
                  </a:lnTo>
                  <a:lnTo>
                    <a:pt x="218" y="549"/>
                  </a:lnTo>
                  <a:lnTo>
                    <a:pt x="223" y="555"/>
                  </a:lnTo>
                  <a:lnTo>
                    <a:pt x="227" y="562"/>
                  </a:lnTo>
                  <a:lnTo>
                    <a:pt x="232" y="568"/>
                  </a:lnTo>
                  <a:lnTo>
                    <a:pt x="237" y="574"/>
                  </a:lnTo>
                  <a:lnTo>
                    <a:pt x="241" y="581"/>
                  </a:lnTo>
                  <a:lnTo>
                    <a:pt x="246" y="588"/>
                  </a:lnTo>
                  <a:lnTo>
                    <a:pt x="251" y="594"/>
                  </a:lnTo>
                  <a:lnTo>
                    <a:pt x="255" y="600"/>
                  </a:lnTo>
                  <a:lnTo>
                    <a:pt x="261" y="607"/>
                  </a:lnTo>
                  <a:lnTo>
                    <a:pt x="265" y="613"/>
                  </a:lnTo>
                  <a:lnTo>
                    <a:pt x="270" y="620"/>
                  </a:lnTo>
                  <a:lnTo>
                    <a:pt x="275" y="626"/>
                  </a:lnTo>
                  <a:lnTo>
                    <a:pt x="280" y="632"/>
                  </a:lnTo>
                  <a:lnTo>
                    <a:pt x="285" y="639"/>
                  </a:lnTo>
                  <a:lnTo>
                    <a:pt x="295" y="652"/>
                  </a:lnTo>
                </a:path>
              </a:pathLst>
            </a:custGeom>
            <a:noFill/>
            <a:ln w="12700" cap="rnd" cmpd="sng">
              <a:solidFill>
                <a:srgbClr val="6633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49" name="Freeform 275"/>
            <p:cNvSpPr>
              <a:spLocks noChangeAspect="1"/>
            </p:cNvSpPr>
            <p:nvPr/>
          </p:nvSpPr>
          <p:spPr bwMode="auto">
            <a:xfrm>
              <a:off x="2785" y="3331"/>
              <a:ext cx="283" cy="189"/>
            </a:xfrm>
            <a:custGeom>
              <a:avLst/>
              <a:gdLst>
                <a:gd name="T0" fmla="*/ 0 w 283"/>
                <a:gd name="T1" fmla="*/ 0 h 189"/>
                <a:gd name="T2" fmla="*/ 4 w 283"/>
                <a:gd name="T3" fmla="*/ 3 h 189"/>
                <a:gd name="T4" fmla="*/ 9 w 283"/>
                <a:gd name="T5" fmla="*/ 6 h 189"/>
                <a:gd name="T6" fmla="*/ 14 w 283"/>
                <a:gd name="T7" fmla="*/ 9 h 189"/>
                <a:gd name="T8" fmla="*/ 18 w 283"/>
                <a:gd name="T9" fmla="*/ 13 h 189"/>
                <a:gd name="T10" fmla="*/ 23 w 283"/>
                <a:gd name="T11" fmla="*/ 16 h 189"/>
                <a:gd name="T12" fmla="*/ 28 w 283"/>
                <a:gd name="T13" fmla="*/ 19 h 189"/>
                <a:gd name="T14" fmla="*/ 32 w 283"/>
                <a:gd name="T15" fmla="*/ 23 h 189"/>
                <a:gd name="T16" fmla="*/ 37 w 283"/>
                <a:gd name="T17" fmla="*/ 26 h 189"/>
                <a:gd name="T18" fmla="*/ 41 w 283"/>
                <a:gd name="T19" fmla="*/ 30 h 189"/>
                <a:gd name="T20" fmla="*/ 46 w 283"/>
                <a:gd name="T21" fmla="*/ 33 h 189"/>
                <a:gd name="T22" fmla="*/ 50 w 283"/>
                <a:gd name="T23" fmla="*/ 37 h 189"/>
                <a:gd name="T24" fmla="*/ 55 w 283"/>
                <a:gd name="T25" fmla="*/ 40 h 189"/>
                <a:gd name="T26" fmla="*/ 60 w 283"/>
                <a:gd name="T27" fmla="*/ 44 h 189"/>
                <a:gd name="T28" fmla="*/ 64 w 283"/>
                <a:gd name="T29" fmla="*/ 47 h 189"/>
                <a:gd name="T30" fmla="*/ 69 w 283"/>
                <a:gd name="T31" fmla="*/ 50 h 189"/>
                <a:gd name="T32" fmla="*/ 73 w 283"/>
                <a:gd name="T33" fmla="*/ 54 h 189"/>
                <a:gd name="T34" fmla="*/ 78 w 283"/>
                <a:gd name="T35" fmla="*/ 58 h 189"/>
                <a:gd name="T36" fmla="*/ 83 w 283"/>
                <a:gd name="T37" fmla="*/ 61 h 189"/>
                <a:gd name="T38" fmla="*/ 92 w 283"/>
                <a:gd name="T39" fmla="*/ 69 h 189"/>
                <a:gd name="T40" fmla="*/ 96 w 283"/>
                <a:gd name="T41" fmla="*/ 72 h 189"/>
                <a:gd name="T42" fmla="*/ 101 w 283"/>
                <a:gd name="T43" fmla="*/ 76 h 189"/>
                <a:gd name="T44" fmla="*/ 106 w 283"/>
                <a:gd name="T45" fmla="*/ 80 h 189"/>
                <a:gd name="T46" fmla="*/ 110 w 283"/>
                <a:gd name="T47" fmla="*/ 83 h 189"/>
                <a:gd name="T48" fmla="*/ 115 w 283"/>
                <a:gd name="T49" fmla="*/ 88 h 189"/>
                <a:gd name="T50" fmla="*/ 119 w 283"/>
                <a:gd name="T51" fmla="*/ 91 h 189"/>
                <a:gd name="T52" fmla="*/ 124 w 283"/>
                <a:gd name="T53" fmla="*/ 95 h 189"/>
                <a:gd name="T54" fmla="*/ 129 w 283"/>
                <a:gd name="T55" fmla="*/ 99 h 189"/>
                <a:gd name="T56" fmla="*/ 133 w 283"/>
                <a:gd name="T57" fmla="*/ 102 h 189"/>
                <a:gd name="T58" fmla="*/ 138 w 283"/>
                <a:gd name="T59" fmla="*/ 106 h 189"/>
                <a:gd name="T60" fmla="*/ 143 w 283"/>
                <a:gd name="T61" fmla="*/ 110 h 189"/>
                <a:gd name="T62" fmla="*/ 147 w 283"/>
                <a:gd name="T63" fmla="*/ 113 h 189"/>
                <a:gd name="T64" fmla="*/ 152 w 283"/>
                <a:gd name="T65" fmla="*/ 117 h 189"/>
                <a:gd name="T66" fmla="*/ 156 w 283"/>
                <a:gd name="T67" fmla="*/ 121 h 189"/>
                <a:gd name="T68" fmla="*/ 161 w 283"/>
                <a:gd name="T69" fmla="*/ 124 h 189"/>
                <a:gd name="T70" fmla="*/ 166 w 283"/>
                <a:gd name="T71" fmla="*/ 127 h 189"/>
                <a:gd name="T72" fmla="*/ 170 w 283"/>
                <a:gd name="T73" fmla="*/ 131 h 189"/>
                <a:gd name="T74" fmla="*/ 175 w 283"/>
                <a:gd name="T75" fmla="*/ 134 h 189"/>
                <a:gd name="T76" fmla="*/ 185 w 283"/>
                <a:gd name="T77" fmla="*/ 140 h 189"/>
                <a:gd name="T78" fmla="*/ 189 w 283"/>
                <a:gd name="T79" fmla="*/ 143 h 189"/>
                <a:gd name="T80" fmla="*/ 194 w 283"/>
                <a:gd name="T81" fmla="*/ 146 h 189"/>
                <a:gd name="T82" fmla="*/ 199 w 283"/>
                <a:gd name="T83" fmla="*/ 149 h 189"/>
                <a:gd name="T84" fmla="*/ 203 w 283"/>
                <a:gd name="T85" fmla="*/ 152 h 189"/>
                <a:gd name="T86" fmla="*/ 209 w 283"/>
                <a:gd name="T87" fmla="*/ 154 h 189"/>
                <a:gd name="T88" fmla="*/ 213 w 283"/>
                <a:gd name="T89" fmla="*/ 157 h 189"/>
                <a:gd name="T90" fmla="*/ 218 w 283"/>
                <a:gd name="T91" fmla="*/ 159 h 189"/>
                <a:gd name="T92" fmla="*/ 223 w 283"/>
                <a:gd name="T93" fmla="*/ 162 h 189"/>
                <a:gd name="T94" fmla="*/ 228 w 283"/>
                <a:gd name="T95" fmla="*/ 164 h 189"/>
                <a:gd name="T96" fmla="*/ 233 w 283"/>
                <a:gd name="T97" fmla="*/ 167 h 189"/>
                <a:gd name="T98" fmla="*/ 237 w 283"/>
                <a:gd name="T99" fmla="*/ 169 h 189"/>
                <a:gd name="T100" fmla="*/ 242 w 283"/>
                <a:gd name="T101" fmla="*/ 171 h 189"/>
                <a:gd name="T102" fmla="*/ 247 w 283"/>
                <a:gd name="T103" fmla="*/ 173 h 189"/>
                <a:gd name="T104" fmla="*/ 252 w 283"/>
                <a:gd name="T105" fmla="*/ 175 h 189"/>
                <a:gd name="T106" fmla="*/ 257 w 283"/>
                <a:gd name="T107" fmla="*/ 177 h 189"/>
                <a:gd name="T108" fmla="*/ 262 w 283"/>
                <a:gd name="T109" fmla="*/ 180 h 189"/>
                <a:gd name="T110" fmla="*/ 267 w 283"/>
                <a:gd name="T111" fmla="*/ 181 h 189"/>
                <a:gd name="T112" fmla="*/ 272 w 283"/>
                <a:gd name="T113" fmla="*/ 183 h 189"/>
                <a:gd name="T114" fmla="*/ 282 w 283"/>
                <a:gd name="T115" fmla="*/ 188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189"/>
                <a:gd name="T176" fmla="*/ 283 w 283"/>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189">
                  <a:moveTo>
                    <a:pt x="0" y="0"/>
                  </a:moveTo>
                  <a:lnTo>
                    <a:pt x="4" y="3"/>
                  </a:lnTo>
                  <a:lnTo>
                    <a:pt x="9" y="6"/>
                  </a:lnTo>
                  <a:lnTo>
                    <a:pt x="14" y="9"/>
                  </a:lnTo>
                  <a:lnTo>
                    <a:pt x="18" y="13"/>
                  </a:lnTo>
                  <a:lnTo>
                    <a:pt x="23" y="16"/>
                  </a:lnTo>
                  <a:lnTo>
                    <a:pt x="28" y="19"/>
                  </a:lnTo>
                  <a:lnTo>
                    <a:pt x="32" y="23"/>
                  </a:lnTo>
                  <a:lnTo>
                    <a:pt x="37" y="26"/>
                  </a:lnTo>
                  <a:lnTo>
                    <a:pt x="41" y="30"/>
                  </a:lnTo>
                  <a:lnTo>
                    <a:pt x="46" y="33"/>
                  </a:lnTo>
                  <a:lnTo>
                    <a:pt x="50" y="37"/>
                  </a:lnTo>
                  <a:lnTo>
                    <a:pt x="55" y="40"/>
                  </a:lnTo>
                  <a:lnTo>
                    <a:pt x="60" y="44"/>
                  </a:lnTo>
                  <a:lnTo>
                    <a:pt x="64" y="47"/>
                  </a:lnTo>
                  <a:lnTo>
                    <a:pt x="69" y="50"/>
                  </a:lnTo>
                  <a:lnTo>
                    <a:pt x="73" y="54"/>
                  </a:lnTo>
                  <a:lnTo>
                    <a:pt x="78" y="58"/>
                  </a:lnTo>
                  <a:lnTo>
                    <a:pt x="83" y="61"/>
                  </a:lnTo>
                  <a:lnTo>
                    <a:pt x="92" y="69"/>
                  </a:lnTo>
                  <a:lnTo>
                    <a:pt x="96" y="72"/>
                  </a:lnTo>
                  <a:lnTo>
                    <a:pt x="101" y="76"/>
                  </a:lnTo>
                  <a:lnTo>
                    <a:pt x="106" y="80"/>
                  </a:lnTo>
                  <a:lnTo>
                    <a:pt x="110" y="83"/>
                  </a:lnTo>
                  <a:lnTo>
                    <a:pt x="115" y="88"/>
                  </a:lnTo>
                  <a:lnTo>
                    <a:pt x="119" y="91"/>
                  </a:lnTo>
                  <a:lnTo>
                    <a:pt x="124" y="95"/>
                  </a:lnTo>
                  <a:lnTo>
                    <a:pt x="129" y="99"/>
                  </a:lnTo>
                  <a:lnTo>
                    <a:pt x="133" y="102"/>
                  </a:lnTo>
                  <a:lnTo>
                    <a:pt x="138" y="106"/>
                  </a:lnTo>
                  <a:lnTo>
                    <a:pt x="143" y="110"/>
                  </a:lnTo>
                  <a:lnTo>
                    <a:pt x="147" y="113"/>
                  </a:lnTo>
                  <a:lnTo>
                    <a:pt x="152" y="117"/>
                  </a:lnTo>
                  <a:lnTo>
                    <a:pt x="156" y="121"/>
                  </a:lnTo>
                  <a:lnTo>
                    <a:pt x="161" y="124"/>
                  </a:lnTo>
                  <a:lnTo>
                    <a:pt x="166" y="127"/>
                  </a:lnTo>
                  <a:lnTo>
                    <a:pt x="170" y="131"/>
                  </a:lnTo>
                  <a:lnTo>
                    <a:pt x="175" y="134"/>
                  </a:lnTo>
                  <a:lnTo>
                    <a:pt x="185" y="140"/>
                  </a:lnTo>
                  <a:lnTo>
                    <a:pt x="189" y="143"/>
                  </a:lnTo>
                  <a:lnTo>
                    <a:pt x="194" y="146"/>
                  </a:lnTo>
                  <a:lnTo>
                    <a:pt x="199" y="149"/>
                  </a:lnTo>
                  <a:lnTo>
                    <a:pt x="203" y="152"/>
                  </a:lnTo>
                  <a:lnTo>
                    <a:pt x="209" y="154"/>
                  </a:lnTo>
                  <a:lnTo>
                    <a:pt x="213" y="157"/>
                  </a:lnTo>
                  <a:lnTo>
                    <a:pt x="218" y="159"/>
                  </a:lnTo>
                  <a:lnTo>
                    <a:pt x="223" y="162"/>
                  </a:lnTo>
                  <a:lnTo>
                    <a:pt x="228" y="164"/>
                  </a:lnTo>
                  <a:lnTo>
                    <a:pt x="233" y="167"/>
                  </a:lnTo>
                  <a:lnTo>
                    <a:pt x="237" y="169"/>
                  </a:lnTo>
                  <a:lnTo>
                    <a:pt x="242" y="171"/>
                  </a:lnTo>
                  <a:lnTo>
                    <a:pt x="247" y="173"/>
                  </a:lnTo>
                  <a:lnTo>
                    <a:pt x="252" y="175"/>
                  </a:lnTo>
                  <a:lnTo>
                    <a:pt x="257" y="177"/>
                  </a:lnTo>
                  <a:lnTo>
                    <a:pt x="262" y="180"/>
                  </a:lnTo>
                  <a:lnTo>
                    <a:pt x="267" y="181"/>
                  </a:lnTo>
                  <a:lnTo>
                    <a:pt x="272" y="183"/>
                  </a:lnTo>
                  <a:lnTo>
                    <a:pt x="282" y="188"/>
                  </a:lnTo>
                </a:path>
              </a:pathLst>
            </a:custGeom>
            <a:noFill/>
            <a:ln w="12700" cap="rnd" cmpd="sng">
              <a:solidFill>
                <a:srgbClr val="663300"/>
              </a:solidFill>
              <a:prstDash val="solid"/>
              <a:round/>
              <a:headEnd type="none" w="med" len="med"/>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50" name="Freeform 276"/>
            <p:cNvSpPr>
              <a:spLocks noChangeAspect="1"/>
            </p:cNvSpPr>
            <p:nvPr/>
          </p:nvSpPr>
          <p:spPr bwMode="auto">
            <a:xfrm>
              <a:off x="2594" y="3607"/>
              <a:ext cx="167" cy="277"/>
            </a:xfrm>
            <a:custGeom>
              <a:avLst/>
              <a:gdLst>
                <a:gd name="T0" fmla="*/ 0 w 167"/>
                <a:gd name="T1" fmla="*/ 0 h 277"/>
                <a:gd name="T2" fmla="*/ 2 w 167"/>
                <a:gd name="T3" fmla="*/ 4 h 277"/>
                <a:gd name="T4" fmla="*/ 5 w 167"/>
                <a:gd name="T5" fmla="*/ 8 h 277"/>
                <a:gd name="T6" fmla="*/ 7 w 167"/>
                <a:gd name="T7" fmla="*/ 12 h 277"/>
                <a:gd name="T8" fmla="*/ 10 w 167"/>
                <a:gd name="T9" fmla="*/ 17 h 277"/>
                <a:gd name="T10" fmla="*/ 12 w 167"/>
                <a:gd name="T11" fmla="*/ 22 h 277"/>
                <a:gd name="T12" fmla="*/ 14 w 167"/>
                <a:gd name="T13" fmla="*/ 26 h 277"/>
                <a:gd name="T14" fmla="*/ 17 w 167"/>
                <a:gd name="T15" fmla="*/ 30 h 277"/>
                <a:gd name="T16" fmla="*/ 19 w 167"/>
                <a:gd name="T17" fmla="*/ 34 h 277"/>
                <a:gd name="T18" fmla="*/ 22 w 167"/>
                <a:gd name="T19" fmla="*/ 39 h 277"/>
                <a:gd name="T20" fmla="*/ 24 w 167"/>
                <a:gd name="T21" fmla="*/ 43 h 277"/>
                <a:gd name="T22" fmla="*/ 26 w 167"/>
                <a:gd name="T23" fmla="*/ 47 h 277"/>
                <a:gd name="T24" fmla="*/ 29 w 167"/>
                <a:gd name="T25" fmla="*/ 52 h 277"/>
                <a:gd name="T26" fmla="*/ 31 w 167"/>
                <a:gd name="T27" fmla="*/ 57 h 277"/>
                <a:gd name="T28" fmla="*/ 33 w 167"/>
                <a:gd name="T29" fmla="*/ 61 h 277"/>
                <a:gd name="T30" fmla="*/ 36 w 167"/>
                <a:gd name="T31" fmla="*/ 65 h 277"/>
                <a:gd name="T32" fmla="*/ 38 w 167"/>
                <a:gd name="T33" fmla="*/ 69 h 277"/>
                <a:gd name="T34" fmla="*/ 41 w 167"/>
                <a:gd name="T35" fmla="*/ 74 h 277"/>
                <a:gd name="T36" fmla="*/ 42 w 167"/>
                <a:gd name="T37" fmla="*/ 78 h 277"/>
                <a:gd name="T38" fmla="*/ 47 w 167"/>
                <a:gd name="T39" fmla="*/ 87 h 277"/>
                <a:gd name="T40" fmla="*/ 49 w 167"/>
                <a:gd name="T41" fmla="*/ 92 h 277"/>
                <a:gd name="T42" fmla="*/ 51 w 167"/>
                <a:gd name="T43" fmla="*/ 96 h 277"/>
                <a:gd name="T44" fmla="*/ 53 w 167"/>
                <a:gd name="T45" fmla="*/ 100 h 277"/>
                <a:gd name="T46" fmla="*/ 55 w 167"/>
                <a:gd name="T47" fmla="*/ 104 h 277"/>
                <a:gd name="T48" fmla="*/ 57 w 167"/>
                <a:gd name="T49" fmla="*/ 109 h 277"/>
                <a:gd name="T50" fmla="*/ 60 w 167"/>
                <a:gd name="T51" fmla="*/ 113 h 277"/>
                <a:gd name="T52" fmla="*/ 62 w 167"/>
                <a:gd name="T53" fmla="*/ 118 h 277"/>
                <a:gd name="T54" fmla="*/ 64 w 167"/>
                <a:gd name="T55" fmla="*/ 122 h 277"/>
                <a:gd name="T56" fmla="*/ 66 w 167"/>
                <a:gd name="T57" fmla="*/ 126 h 277"/>
                <a:gd name="T58" fmla="*/ 68 w 167"/>
                <a:gd name="T59" fmla="*/ 131 h 277"/>
                <a:gd name="T60" fmla="*/ 70 w 167"/>
                <a:gd name="T61" fmla="*/ 136 h 277"/>
                <a:gd name="T62" fmla="*/ 73 w 167"/>
                <a:gd name="T63" fmla="*/ 140 h 277"/>
                <a:gd name="T64" fmla="*/ 74 w 167"/>
                <a:gd name="T65" fmla="*/ 144 h 277"/>
                <a:gd name="T66" fmla="*/ 77 w 167"/>
                <a:gd name="T67" fmla="*/ 149 h 277"/>
                <a:gd name="T68" fmla="*/ 80 w 167"/>
                <a:gd name="T69" fmla="*/ 153 h 277"/>
                <a:gd name="T70" fmla="*/ 82 w 167"/>
                <a:gd name="T71" fmla="*/ 158 h 277"/>
                <a:gd name="T72" fmla="*/ 85 w 167"/>
                <a:gd name="T73" fmla="*/ 163 h 277"/>
                <a:gd name="T74" fmla="*/ 87 w 167"/>
                <a:gd name="T75" fmla="*/ 168 h 277"/>
                <a:gd name="T76" fmla="*/ 93 w 167"/>
                <a:gd name="T77" fmla="*/ 177 h 277"/>
                <a:gd name="T78" fmla="*/ 96 w 167"/>
                <a:gd name="T79" fmla="*/ 182 h 277"/>
                <a:gd name="T80" fmla="*/ 99 w 167"/>
                <a:gd name="T81" fmla="*/ 186 h 277"/>
                <a:gd name="T82" fmla="*/ 102 w 167"/>
                <a:gd name="T83" fmla="*/ 191 h 277"/>
                <a:gd name="T84" fmla="*/ 105 w 167"/>
                <a:gd name="T85" fmla="*/ 196 h 277"/>
                <a:gd name="T86" fmla="*/ 108 w 167"/>
                <a:gd name="T87" fmla="*/ 201 h 277"/>
                <a:gd name="T88" fmla="*/ 112 w 167"/>
                <a:gd name="T89" fmla="*/ 206 h 277"/>
                <a:gd name="T90" fmla="*/ 116 w 167"/>
                <a:gd name="T91" fmla="*/ 210 h 277"/>
                <a:gd name="T92" fmla="*/ 119 w 167"/>
                <a:gd name="T93" fmla="*/ 215 h 277"/>
                <a:gd name="T94" fmla="*/ 123 w 167"/>
                <a:gd name="T95" fmla="*/ 220 h 277"/>
                <a:gd name="T96" fmla="*/ 126 w 167"/>
                <a:gd name="T97" fmla="*/ 225 h 277"/>
                <a:gd name="T98" fmla="*/ 130 w 167"/>
                <a:gd name="T99" fmla="*/ 230 h 277"/>
                <a:gd name="T100" fmla="*/ 134 w 167"/>
                <a:gd name="T101" fmla="*/ 235 h 277"/>
                <a:gd name="T102" fmla="*/ 138 w 167"/>
                <a:gd name="T103" fmla="*/ 240 h 277"/>
                <a:gd name="T104" fmla="*/ 142 w 167"/>
                <a:gd name="T105" fmla="*/ 245 h 277"/>
                <a:gd name="T106" fmla="*/ 146 w 167"/>
                <a:gd name="T107" fmla="*/ 250 h 277"/>
                <a:gd name="T108" fmla="*/ 149 w 167"/>
                <a:gd name="T109" fmla="*/ 255 h 277"/>
                <a:gd name="T110" fmla="*/ 153 w 167"/>
                <a:gd name="T111" fmla="*/ 260 h 277"/>
                <a:gd name="T112" fmla="*/ 158 w 167"/>
                <a:gd name="T113" fmla="*/ 266 h 277"/>
                <a:gd name="T114" fmla="*/ 166 w 167"/>
                <a:gd name="T115" fmla="*/ 276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
                <a:gd name="T175" fmla="*/ 0 h 277"/>
                <a:gd name="T176" fmla="*/ 167 w 167"/>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 h="277">
                  <a:moveTo>
                    <a:pt x="0" y="0"/>
                  </a:moveTo>
                  <a:lnTo>
                    <a:pt x="2" y="4"/>
                  </a:lnTo>
                  <a:lnTo>
                    <a:pt x="5" y="8"/>
                  </a:lnTo>
                  <a:lnTo>
                    <a:pt x="7" y="12"/>
                  </a:lnTo>
                  <a:lnTo>
                    <a:pt x="10" y="17"/>
                  </a:lnTo>
                  <a:lnTo>
                    <a:pt x="12" y="22"/>
                  </a:lnTo>
                  <a:lnTo>
                    <a:pt x="14" y="26"/>
                  </a:lnTo>
                  <a:lnTo>
                    <a:pt x="17" y="30"/>
                  </a:lnTo>
                  <a:lnTo>
                    <a:pt x="19" y="34"/>
                  </a:lnTo>
                  <a:lnTo>
                    <a:pt x="22" y="39"/>
                  </a:lnTo>
                  <a:lnTo>
                    <a:pt x="24" y="43"/>
                  </a:lnTo>
                  <a:lnTo>
                    <a:pt x="26" y="47"/>
                  </a:lnTo>
                  <a:lnTo>
                    <a:pt x="29" y="52"/>
                  </a:lnTo>
                  <a:lnTo>
                    <a:pt x="31" y="57"/>
                  </a:lnTo>
                  <a:lnTo>
                    <a:pt x="33" y="61"/>
                  </a:lnTo>
                  <a:lnTo>
                    <a:pt x="36" y="65"/>
                  </a:lnTo>
                  <a:lnTo>
                    <a:pt x="38" y="69"/>
                  </a:lnTo>
                  <a:lnTo>
                    <a:pt x="41" y="74"/>
                  </a:lnTo>
                  <a:lnTo>
                    <a:pt x="42" y="78"/>
                  </a:lnTo>
                  <a:lnTo>
                    <a:pt x="47" y="87"/>
                  </a:lnTo>
                  <a:lnTo>
                    <a:pt x="49" y="92"/>
                  </a:lnTo>
                  <a:lnTo>
                    <a:pt x="51" y="96"/>
                  </a:lnTo>
                  <a:lnTo>
                    <a:pt x="53" y="100"/>
                  </a:lnTo>
                  <a:lnTo>
                    <a:pt x="55" y="104"/>
                  </a:lnTo>
                  <a:lnTo>
                    <a:pt x="57" y="109"/>
                  </a:lnTo>
                  <a:lnTo>
                    <a:pt x="60" y="113"/>
                  </a:lnTo>
                  <a:lnTo>
                    <a:pt x="62" y="118"/>
                  </a:lnTo>
                  <a:lnTo>
                    <a:pt x="64" y="122"/>
                  </a:lnTo>
                  <a:lnTo>
                    <a:pt x="66" y="126"/>
                  </a:lnTo>
                  <a:lnTo>
                    <a:pt x="68" y="131"/>
                  </a:lnTo>
                  <a:lnTo>
                    <a:pt x="70" y="136"/>
                  </a:lnTo>
                  <a:lnTo>
                    <a:pt x="73" y="140"/>
                  </a:lnTo>
                  <a:lnTo>
                    <a:pt x="74" y="144"/>
                  </a:lnTo>
                  <a:lnTo>
                    <a:pt x="77" y="149"/>
                  </a:lnTo>
                  <a:lnTo>
                    <a:pt x="80" y="153"/>
                  </a:lnTo>
                  <a:lnTo>
                    <a:pt x="82" y="158"/>
                  </a:lnTo>
                  <a:lnTo>
                    <a:pt x="85" y="163"/>
                  </a:lnTo>
                  <a:lnTo>
                    <a:pt x="87" y="168"/>
                  </a:lnTo>
                  <a:lnTo>
                    <a:pt x="93" y="177"/>
                  </a:lnTo>
                  <a:lnTo>
                    <a:pt x="96" y="182"/>
                  </a:lnTo>
                  <a:lnTo>
                    <a:pt x="99" y="186"/>
                  </a:lnTo>
                  <a:lnTo>
                    <a:pt x="102" y="191"/>
                  </a:lnTo>
                  <a:lnTo>
                    <a:pt x="105" y="196"/>
                  </a:lnTo>
                  <a:lnTo>
                    <a:pt x="108" y="201"/>
                  </a:lnTo>
                  <a:lnTo>
                    <a:pt x="112" y="206"/>
                  </a:lnTo>
                  <a:lnTo>
                    <a:pt x="116" y="210"/>
                  </a:lnTo>
                  <a:lnTo>
                    <a:pt x="119" y="215"/>
                  </a:lnTo>
                  <a:lnTo>
                    <a:pt x="123" y="220"/>
                  </a:lnTo>
                  <a:lnTo>
                    <a:pt x="126" y="225"/>
                  </a:lnTo>
                  <a:lnTo>
                    <a:pt x="130" y="230"/>
                  </a:lnTo>
                  <a:lnTo>
                    <a:pt x="134" y="235"/>
                  </a:lnTo>
                  <a:lnTo>
                    <a:pt x="138" y="240"/>
                  </a:lnTo>
                  <a:lnTo>
                    <a:pt x="142" y="245"/>
                  </a:lnTo>
                  <a:lnTo>
                    <a:pt x="146" y="250"/>
                  </a:lnTo>
                  <a:lnTo>
                    <a:pt x="149" y="255"/>
                  </a:lnTo>
                  <a:lnTo>
                    <a:pt x="153" y="260"/>
                  </a:lnTo>
                  <a:lnTo>
                    <a:pt x="158" y="266"/>
                  </a:lnTo>
                  <a:lnTo>
                    <a:pt x="166" y="276"/>
                  </a:lnTo>
                </a:path>
              </a:pathLst>
            </a:custGeom>
            <a:noFill/>
            <a:ln w="12700" cap="rnd" cmpd="sng">
              <a:solidFill>
                <a:srgbClr val="663300"/>
              </a:solidFill>
              <a:prstDash val="solid"/>
              <a:round/>
              <a:headEnd type="none" w="med" len="med"/>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51" name="Freeform 277"/>
            <p:cNvSpPr>
              <a:spLocks noChangeAspect="1"/>
            </p:cNvSpPr>
            <p:nvPr/>
          </p:nvSpPr>
          <p:spPr bwMode="auto">
            <a:xfrm>
              <a:off x="2764" y="3258"/>
              <a:ext cx="514" cy="52"/>
            </a:xfrm>
            <a:custGeom>
              <a:avLst/>
              <a:gdLst>
                <a:gd name="T0" fmla="*/ 0 w 514"/>
                <a:gd name="T1" fmla="*/ 0 h 52"/>
                <a:gd name="T2" fmla="*/ 5 w 514"/>
                <a:gd name="T3" fmla="*/ 0 h 52"/>
                <a:gd name="T4" fmla="*/ 10 w 514"/>
                <a:gd name="T5" fmla="*/ 1 h 52"/>
                <a:gd name="T6" fmla="*/ 16 w 514"/>
                <a:gd name="T7" fmla="*/ 1 h 52"/>
                <a:gd name="T8" fmla="*/ 21 w 514"/>
                <a:gd name="T9" fmla="*/ 1 h 52"/>
                <a:gd name="T10" fmla="*/ 26 w 514"/>
                <a:gd name="T11" fmla="*/ 2 h 52"/>
                <a:gd name="T12" fmla="*/ 32 w 514"/>
                <a:gd name="T13" fmla="*/ 3 h 52"/>
                <a:gd name="T14" fmla="*/ 37 w 514"/>
                <a:gd name="T15" fmla="*/ 3 h 52"/>
                <a:gd name="T16" fmla="*/ 42 w 514"/>
                <a:gd name="T17" fmla="*/ 4 h 52"/>
                <a:gd name="T18" fmla="*/ 48 w 514"/>
                <a:gd name="T19" fmla="*/ 4 h 52"/>
                <a:gd name="T20" fmla="*/ 54 w 514"/>
                <a:gd name="T21" fmla="*/ 5 h 52"/>
                <a:gd name="T22" fmla="*/ 60 w 514"/>
                <a:gd name="T23" fmla="*/ 6 h 52"/>
                <a:gd name="T24" fmla="*/ 65 w 514"/>
                <a:gd name="T25" fmla="*/ 6 h 52"/>
                <a:gd name="T26" fmla="*/ 71 w 514"/>
                <a:gd name="T27" fmla="*/ 7 h 52"/>
                <a:gd name="T28" fmla="*/ 77 w 514"/>
                <a:gd name="T29" fmla="*/ 8 h 52"/>
                <a:gd name="T30" fmla="*/ 83 w 514"/>
                <a:gd name="T31" fmla="*/ 9 h 52"/>
                <a:gd name="T32" fmla="*/ 89 w 514"/>
                <a:gd name="T33" fmla="*/ 10 h 52"/>
                <a:gd name="T34" fmla="*/ 95 w 514"/>
                <a:gd name="T35" fmla="*/ 11 h 52"/>
                <a:gd name="T36" fmla="*/ 101 w 514"/>
                <a:gd name="T37" fmla="*/ 12 h 52"/>
                <a:gd name="T38" fmla="*/ 114 w 514"/>
                <a:gd name="T39" fmla="*/ 14 h 52"/>
                <a:gd name="T40" fmla="*/ 121 w 514"/>
                <a:gd name="T41" fmla="*/ 16 h 52"/>
                <a:gd name="T42" fmla="*/ 128 w 514"/>
                <a:gd name="T43" fmla="*/ 17 h 52"/>
                <a:gd name="T44" fmla="*/ 135 w 514"/>
                <a:gd name="T45" fmla="*/ 18 h 52"/>
                <a:gd name="T46" fmla="*/ 141 w 514"/>
                <a:gd name="T47" fmla="*/ 19 h 52"/>
                <a:gd name="T48" fmla="*/ 149 w 514"/>
                <a:gd name="T49" fmla="*/ 21 h 52"/>
                <a:gd name="T50" fmla="*/ 156 w 514"/>
                <a:gd name="T51" fmla="*/ 23 h 52"/>
                <a:gd name="T52" fmla="*/ 163 w 514"/>
                <a:gd name="T53" fmla="*/ 24 h 52"/>
                <a:gd name="T54" fmla="*/ 171 w 514"/>
                <a:gd name="T55" fmla="*/ 26 h 52"/>
                <a:gd name="T56" fmla="*/ 179 w 514"/>
                <a:gd name="T57" fmla="*/ 27 h 52"/>
                <a:gd name="T58" fmla="*/ 187 w 514"/>
                <a:gd name="T59" fmla="*/ 29 h 52"/>
                <a:gd name="T60" fmla="*/ 195 w 514"/>
                <a:gd name="T61" fmla="*/ 31 h 52"/>
                <a:gd name="T62" fmla="*/ 203 w 514"/>
                <a:gd name="T63" fmla="*/ 32 h 52"/>
                <a:gd name="T64" fmla="*/ 211 w 514"/>
                <a:gd name="T65" fmla="*/ 34 h 52"/>
                <a:gd name="T66" fmla="*/ 220 w 514"/>
                <a:gd name="T67" fmla="*/ 35 h 52"/>
                <a:gd name="T68" fmla="*/ 229 w 514"/>
                <a:gd name="T69" fmla="*/ 37 h 52"/>
                <a:gd name="T70" fmla="*/ 238 w 514"/>
                <a:gd name="T71" fmla="*/ 38 h 52"/>
                <a:gd name="T72" fmla="*/ 247 w 514"/>
                <a:gd name="T73" fmla="*/ 39 h 52"/>
                <a:gd name="T74" fmla="*/ 257 w 514"/>
                <a:gd name="T75" fmla="*/ 41 h 52"/>
                <a:gd name="T76" fmla="*/ 277 w 514"/>
                <a:gd name="T77" fmla="*/ 43 h 52"/>
                <a:gd name="T78" fmla="*/ 287 w 514"/>
                <a:gd name="T79" fmla="*/ 44 h 52"/>
                <a:gd name="T80" fmla="*/ 297 w 514"/>
                <a:gd name="T81" fmla="*/ 45 h 52"/>
                <a:gd name="T82" fmla="*/ 308 w 514"/>
                <a:gd name="T83" fmla="*/ 46 h 52"/>
                <a:gd name="T84" fmla="*/ 319 w 514"/>
                <a:gd name="T85" fmla="*/ 46 h 52"/>
                <a:gd name="T86" fmla="*/ 330 w 514"/>
                <a:gd name="T87" fmla="*/ 47 h 52"/>
                <a:gd name="T88" fmla="*/ 342 w 514"/>
                <a:gd name="T89" fmla="*/ 47 h 52"/>
                <a:gd name="T90" fmla="*/ 353 w 514"/>
                <a:gd name="T91" fmla="*/ 48 h 52"/>
                <a:gd name="T92" fmla="*/ 365 w 514"/>
                <a:gd name="T93" fmla="*/ 49 h 52"/>
                <a:gd name="T94" fmla="*/ 377 w 514"/>
                <a:gd name="T95" fmla="*/ 49 h 52"/>
                <a:gd name="T96" fmla="*/ 388 w 514"/>
                <a:gd name="T97" fmla="*/ 49 h 52"/>
                <a:gd name="T98" fmla="*/ 400 w 514"/>
                <a:gd name="T99" fmla="*/ 49 h 52"/>
                <a:gd name="T100" fmla="*/ 413 w 514"/>
                <a:gd name="T101" fmla="*/ 50 h 52"/>
                <a:gd name="T102" fmla="*/ 425 w 514"/>
                <a:gd name="T103" fmla="*/ 50 h 52"/>
                <a:gd name="T104" fmla="*/ 438 w 514"/>
                <a:gd name="T105" fmla="*/ 50 h 52"/>
                <a:gd name="T106" fmla="*/ 450 w 514"/>
                <a:gd name="T107" fmla="*/ 50 h 52"/>
                <a:gd name="T108" fmla="*/ 463 w 514"/>
                <a:gd name="T109" fmla="*/ 50 h 52"/>
                <a:gd name="T110" fmla="*/ 475 w 514"/>
                <a:gd name="T111" fmla="*/ 51 h 52"/>
                <a:gd name="T112" fmla="*/ 488 w 514"/>
                <a:gd name="T113" fmla="*/ 51 h 52"/>
                <a:gd name="T114" fmla="*/ 513 w 514"/>
                <a:gd name="T115" fmla="*/ 51 h 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4"/>
                <a:gd name="T175" fmla="*/ 0 h 52"/>
                <a:gd name="T176" fmla="*/ 514 w 514"/>
                <a:gd name="T177" fmla="*/ 52 h 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4" h="52">
                  <a:moveTo>
                    <a:pt x="0" y="0"/>
                  </a:moveTo>
                  <a:lnTo>
                    <a:pt x="5" y="0"/>
                  </a:lnTo>
                  <a:lnTo>
                    <a:pt x="10" y="1"/>
                  </a:lnTo>
                  <a:lnTo>
                    <a:pt x="16" y="1"/>
                  </a:lnTo>
                  <a:lnTo>
                    <a:pt x="21" y="1"/>
                  </a:lnTo>
                  <a:lnTo>
                    <a:pt x="26" y="2"/>
                  </a:lnTo>
                  <a:lnTo>
                    <a:pt x="32" y="3"/>
                  </a:lnTo>
                  <a:lnTo>
                    <a:pt x="37" y="3"/>
                  </a:lnTo>
                  <a:lnTo>
                    <a:pt x="42" y="4"/>
                  </a:lnTo>
                  <a:lnTo>
                    <a:pt x="48" y="4"/>
                  </a:lnTo>
                  <a:lnTo>
                    <a:pt x="54" y="5"/>
                  </a:lnTo>
                  <a:lnTo>
                    <a:pt x="60" y="6"/>
                  </a:lnTo>
                  <a:lnTo>
                    <a:pt x="65" y="6"/>
                  </a:lnTo>
                  <a:lnTo>
                    <a:pt x="71" y="7"/>
                  </a:lnTo>
                  <a:lnTo>
                    <a:pt x="77" y="8"/>
                  </a:lnTo>
                  <a:lnTo>
                    <a:pt x="83" y="9"/>
                  </a:lnTo>
                  <a:lnTo>
                    <a:pt x="89" y="10"/>
                  </a:lnTo>
                  <a:lnTo>
                    <a:pt x="95" y="11"/>
                  </a:lnTo>
                  <a:lnTo>
                    <a:pt x="101" y="12"/>
                  </a:lnTo>
                  <a:lnTo>
                    <a:pt x="114" y="14"/>
                  </a:lnTo>
                  <a:lnTo>
                    <a:pt x="121" y="16"/>
                  </a:lnTo>
                  <a:lnTo>
                    <a:pt x="128" y="17"/>
                  </a:lnTo>
                  <a:lnTo>
                    <a:pt x="135" y="18"/>
                  </a:lnTo>
                  <a:lnTo>
                    <a:pt x="141" y="19"/>
                  </a:lnTo>
                  <a:lnTo>
                    <a:pt x="149" y="21"/>
                  </a:lnTo>
                  <a:lnTo>
                    <a:pt x="156" y="23"/>
                  </a:lnTo>
                  <a:lnTo>
                    <a:pt x="163" y="24"/>
                  </a:lnTo>
                  <a:lnTo>
                    <a:pt x="171" y="26"/>
                  </a:lnTo>
                  <a:lnTo>
                    <a:pt x="179" y="27"/>
                  </a:lnTo>
                  <a:lnTo>
                    <a:pt x="187" y="29"/>
                  </a:lnTo>
                  <a:lnTo>
                    <a:pt x="195" y="31"/>
                  </a:lnTo>
                  <a:lnTo>
                    <a:pt x="203" y="32"/>
                  </a:lnTo>
                  <a:lnTo>
                    <a:pt x="211" y="34"/>
                  </a:lnTo>
                  <a:lnTo>
                    <a:pt x="220" y="35"/>
                  </a:lnTo>
                  <a:lnTo>
                    <a:pt x="229" y="37"/>
                  </a:lnTo>
                  <a:lnTo>
                    <a:pt x="238" y="38"/>
                  </a:lnTo>
                  <a:lnTo>
                    <a:pt x="247" y="39"/>
                  </a:lnTo>
                  <a:lnTo>
                    <a:pt x="257" y="41"/>
                  </a:lnTo>
                  <a:lnTo>
                    <a:pt x="277" y="43"/>
                  </a:lnTo>
                  <a:lnTo>
                    <a:pt x="287" y="44"/>
                  </a:lnTo>
                  <a:lnTo>
                    <a:pt x="297" y="45"/>
                  </a:lnTo>
                  <a:lnTo>
                    <a:pt x="308" y="46"/>
                  </a:lnTo>
                  <a:lnTo>
                    <a:pt x="319" y="46"/>
                  </a:lnTo>
                  <a:lnTo>
                    <a:pt x="330" y="47"/>
                  </a:lnTo>
                  <a:lnTo>
                    <a:pt x="342" y="47"/>
                  </a:lnTo>
                  <a:lnTo>
                    <a:pt x="353" y="48"/>
                  </a:lnTo>
                  <a:lnTo>
                    <a:pt x="365" y="49"/>
                  </a:lnTo>
                  <a:lnTo>
                    <a:pt x="377" y="49"/>
                  </a:lnTo>
                  <a:lnTo>
                    <a:pt x="388" y="49"/>
                  </a:lnTo>
                  <a:lnTo>
                    <a:pt x="400" y="49"/>
                  </a:lnTo>
                  <a:lnTo>
                    <a:pt x="413" y="50"/>
                  </a:lnTo>
                  <a:lnTo>
                    <a:pt x="425" y="50"/>
                  </a:lnTo>
                  <a:lnTo>
                    <a:pt x="438" y="50"/>
                  </a:lnTo>
                  <a:lnTo>
                    <a:pt x="450" y="50"/>
                  </a:lnTo>
                  <a:lnTo>
                    <a:pt x="463" y="50"/>
                  </a:lnTo>
                  <a:lnTo>
                    <a:pt x="475" y="51"/>
                  </a:lnTo>
                  <a:lnTo>
                    <a:pt x="488" y="51"/>
                  </a:lnTo>
                  <a:lnTo>
                    <a:pt x="513" y="51"/>
                  </a:lnTo>
                </a:path>
              </a:pathLst>
            </a:custGeom>
            <a:noFill/>
            <a:ln w="12700" cap="rnd" cmpd="sng">
              <a:solidFill>
                <a:srgbClr val="6633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52" name="Freeform 278"/>
            <p:cNvSpPr>
              <a:spLocks noChangeAspect="1"/>
            </p:cNvSpPr>
            <p:nvPr/>
          </p:nvSpPr>
          <p:spPr bwMode="auto">
            <a:xfrm>
              <a:off x="2299" y="3285"/>
              <a:ext cx="402" cy="365"/>
            </a:xfrm>
            <a:custGeom>
              <a:avLst/>
              <a:gdLst>
                <a:gd name="T0" fmla="*/ 394 w 402"/>
                <a:gd name="T1" fmla="*/ 3 h 365"/>
                <a:gd name="T2" fmla="*/ 383 w 402"/>
                <a:gd name="T3" fmla="*/ 9 h 365"/>
                <a:gd name="T4" fmla="*/ 371 w 402"/>
                <a:gd name="T5" fmla="*/ 15 h 365"/>
                <a:gd name="T6" fmla="*/ 360 w 402"/>
                <a:gd name="T7" fmla="*/ 20 h 365"/>
                <a:gd name="T8" fmla="*/ 350 w 402"/>
                <a:gd name="T9" fmla="*/ 26 h 365"/>
                <a:gd name="T10" fmla="*/ 339 w 402"/>
                <a:gd name="T11" fmla="*/ 33 h 365"/>
                <a:gd name="T12" fmla="*/ 328 w 402"/>
                <a:gd name="T13" fmla="*/ 38 h 365"/>
                <a:gd name="T14" fmla="*/ 319 w 402"/>
                <a:gd name="T15" fmla="*/ 44 h 365"/>
                <a:gd name="T16" fmla="*/ 310 w 402"/>
                <a:gd name="T17" fmla="*/ 51 h 365"/>
                <a:gd name="T18" fmla="*/ 297 w 402"/>
                <a:gd name="T19" fmla="*/ 60 h 365"/>
                <a:gd name="T20" fmla="*/ 290 w 402"/>
                <a:gd name="T21" fmla="*/ 67 h 365"/>
                <a:gd name="T22" fmla="*/ 284 w 402"/>
                <a:gd name="T23" fmla="*/ 73 h 365"/>
                <a:gd name="T24" fmla="*/ 277 w 402"/>
                <a:gd name="T25" fmla="*/ 81 h 365"/>
                <a:gd name="T26" fmla="*/ 271 w 402"/>
                <a:gd name="T27" fmla="*/ 87 h 365"/>
                <a:gd name="T28" fmla="*/ 265 w 402"/>
                <a:gd name="T29" fmla="*/ 94 h 365"/>
                <a:gd name="T30" fmla="*/ 260 w 402"/>
                <a:gd name="T31" fmla="*/ 101 h 365"/>
                <a:gd name="T32" fmla="*/ 255 w 402"/>
                <a:gd name="T33" fmla="*/ 109 h 365"/>
                <a:gd name="T34" fmla="*/ 250 w 402"/>
                <a:gd name="T35" fmla="*/ 116 h 365"/>
                <a:gd name="T36" fmla="*/ 244 w 402"/>
                <a:gd name="T37" fmla="*/ 123 h 365"/>
                <a:gd name="T38" fmla="*/ 235 w 402"/>
                <a:gd name="T39" fmla="*/ 134 h 365"/>
                <a:gd name="T40" fmla="*/ 229 w 402"/>
                <a:gd name="T41" fmla="*/ 142 h 365"/>
                <a:gd name="T42" fmla="*/ 222 w 402"/>
                <a:gd name="T43" fmla="*/ 149 h 365"/>
                <a:gd name="T44" fmla="*/ 215 w 402"/>
                <a:gd name="T45" fmla="*/ 157 h 365"/>
                <a:gd name="T46" fmla="*/ 207 w 402"/>
                <a:gd name="T47" fmla="*/ 164 h 365"/>
                <a:gd name="T48" fmla="*/ 199 w 402"/>
                <a:gd name="T49" fmla="*/ 172 h 365"/>
                <a:gd name="T50" fmla="*/ 192 w 402"/>
                <a:gd name="T51" fmla="*/ 179 h 365"/>
                <a:gd name="T52" fmla="*/ 183 w 402"/>
                <a:gd name="T53" fmla="*/ 186 h 365"/>
                <a:gd name="T54" fmla="*/ 175 w 402"/>
                <a:gd name="T55" fmla="*/ 192 h 365"/>
                <a:gd name="T56" fmla="*/ 161 w 402"/>
                <a:gd name="T57" fmla="*/ 202 h 365"/>
                <a:gd name="T58" fmla="*/ 152 w 402"/>
                <a:gd name="T59" fmla="*/ 208 h 365"/>
                <a:gd name="T60" fmla="*/ 143 w 402"/>
                <a:gd name="T61" fmla="*/ 214 h 365"/>
                <a:gd name="T62" fmla="*/ 134 w 402"/>
                <a:gd name="T63" fmla="*/ 219 h 365"/>
                <a:gd name="T64" fmla="*/ 125 w 402"/>
                <a:gd name="T65" fmla="*/ 225 h 365"/>
                <a:gd name="T66" fmla="*/ 115 w 402"/>
                <a:gd name="T67" fmla="*/ 231 h 365"/>
                <a:gd name="T68" fmla="*/ 106 w 402"/>
                <a:gd name="T69" fmla="*/ 237 h 365"/>
                <a:gd name="T70" fmla="*/ 97 w 402"/>
                <a:gd name="T71" fmla="*/ 243 h 365"/>
                <a:gd name="T72" fmla="*/ 88 w 402"/>
                <a:gd name="T73" fmla="*/ 249 h 365"/>
                <a:gd name="T74" fmla="*/ 79 w 402"/>
                <a:gd name="T75" fmla="*/ 256 h 365"/>
                <a:gd name="T76" fmla="*/ 67 w 402"/>
                <a:gd name="T77" fmla="*/ 268 h 365"/>
                <a:gd name="T78" fmla="*/ 59 w 402"/>
                <a:gd name="T79" fmla="*/ 276 h 365"/>
                <a:gd name="T80" fmla="*/ 50 w 402"/>
                <a:gd name="T81" fmla="*/ 286 h 365"/>
                <a:gd name="T82" fmla="*/ 44 w 402"/>
                <a:gd name="T83" fmla="*/ 295 h 365"/>
                <a:gd name="T84" fmla="*/ 36 w 402"/>
                <a:gd name="T85" fmla="*/ 305 h 365"/>
                <a:gd name="T86" fmla="*/ 29 w 402"/>
                <a:gd name="T87" fmla="*/ 315 h 365"/>
                <a:gd name="T88" fmla="*/ 23 w 402"/>
                <a:gd name="T89" fmla="*/ 325 h 365"/>
                <a:gd name="T90" fmla="*/ 16 w 402"/>
                <a:gd name="T91" fmla="*/ 336 h 365"/>
                <a:gd name="T92" fmla="*/ 10 w 402"/>
                <a:gd name="T93" fmla="*/ 347 h 365"/>
                <a:gd name="T94" fmla="*/ 0 w 402"/>
                <a:gd name="T95" fmla="*/ 364 h 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365"/>
                <a:gd name="T146" fmla="*/ 402 w 402"/>
                <a:gd name="T147" fmla="*/ 365 h 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365">
                  <a:moveTo>
                    <a:pt x="401" y="0"/>
                  </a:moveTo>
                  <a:lnTo>
                    <a:pt x="394" y="3"/>
                  </a:lnTo>
                  <a:lnTo>
                    <a:pt x="389" y="5"/>
                  </a:lnTo>
                  <a:lnTo>
                    <a:pt x="383" y="9"/>
                  </a:lnTo>
                  <a:lnTo>
                    <a:pt x="377" y="11"/>
                  </a:lnTo>
                  <a:lnTo>
                    <a:pt x="371" y="15"/>
                  </a:lnTo>
                  <a:lnTo>
                    <a:pt x="366" y="17"/>
                  </a:lnTo>
                  <a:lnTo>
                    <a:pt x="360" y="20"/>
                  </a:lnTo>
                  <a:lnTo>
                    <a:pt x="355" y="23"/>
                  </a:lnTo>
                  <a:lnTo>
                    <a:pt x="350" y="26"/>
                  </a:lnTo>
                  <a:lnTo>
                    <a:pt x="344" y="29"/>
                  </a:lnTo>
                  <a:lnTo>
                    <a:pt x="339" y="33"/>
                  </a:lnTo>
                  <a:lnTo>
                    <a:pt x="334" y="35"/>
                  </a:lnTo>
                  <a:lnTo>
                    <a:pt x="328" y="38"/>
                  </a:lnTo>
                  <a:lnTo>
                    <a:pt x="324" y="41"/>
                  </a:lnTo>
                  <a:lnTo>
                    <a:pt x="319" y="44"/>
                  </a:lnTo>
                  <a:lnTo>
                    <a:pt x="314" y="48"/>
                  </a:lnTo>
                  <a:lnTo>
                    <a:pt x="310" y="51"/>
                  </a:lnTo>
                  <a:lnTo>
                    <a:pt x="305" y="54"/>
                  </a:lnTo>
                  <a:lnTo>
                    <a:pt x="297" y="60"/>
                  </a:lnTo>
                  <a:lnTo>
                    <a:pt x="294" y="64"/>
                  </a:lnTo>
                  <a:lnTo>
                    <a:pt x="290" y="67"/>
                  </a:lnTo>
                  <a:lnTo>
                    <a:pt x="286" y="70"/>
                  </a:lnTo>
                  <a:lnTo>
                    <a:pt x="284" y="73"/>
                  </a:lnTo>
                  <a:lnTo>
                    <a:pt x="280" y="77"/>
                  </a:lnTo>
                  <a:lnTo>
                    <a:pt x="277" y="81"/>
                  </a:lnTo>
                  <a:lnTo>
                    <a:pt x="274" y="84"/>
                  </a:lnTo>
                  <a:lnTo>
                    <a:pt x="271" y="87"/>
                  </a:lnTo>
                  <a:lnTo>
                    <a:pt x="269" y="91"/>
                  </a:lnTo>
                  <a:lnTo>
                    <a:pt x="265" y="94"/>
                  </a:lnTo>
                  <a:lnTo>
                    <a:pt x="263" y="98"/>
                  </a:lnTo>
                  <a:lnTo>
                    <a:pt x="260" y="101"/>
                  </a:lnTo>
                  <a:lnTo>
                    <a:pt x="258" y="105"/>
                  </a:lnTo>
                  <a:lnTo>
                    <a:pt x="255" y="109"/>
                  </a:lnTo>
                  <a:lnTo>
                    <a:pt x="252" y="112"/>
                  </a:lnTo>
                  <a:lnTo>
                    <a:pt x="250" y="116"/>
                  </a:lnTo>
                  <a:lnTo>
                    <a:pt x="247" y="120"/>
                  </a:lnTo>
                  <a:lnTo>
                    <a:pt x="244" y="123"/>
                  </a:lnTo>
                  <a:lnTo>
                    <a:pt x="238" y="130"/>
                  </a:lnTo>
                  <a:lnTo>
                    <a:pt x="235" y="134"/>
                  </a:lnTo>
                  <a:lnTo>
                    <a:pt x="232" y="138"/>
                  </a:lnTo>
                  <a:lnTo>
                    <a:pt x="229" y="142"/>
                  </a:lnTo>
                  <a:lnTo>
                    <a:pt x="225" y="145"/>
                  </a:lnTo>
                  <a:lnTo>
                    <a:pt x="222" y="149"/>
                  </a:lnTo>
                  <a:lnTo>
                    <a:pt x="218" y="153"/>
                  </a:lnTo>
                  <a:lnTo>
                    <a:pt x="215" y="157"/>
                  </a:lnTo>
                  <a:lnTo>
                    <a:pt x="211" y="161"/>
                  </a:lnTo>
                  <a:lnTo>
                    <a:pt x="207" y="164"/>
                  </a:lnTo>
                  <a:lnTo>
                    <a:pt x="203" y="168"/>
                  </a:lnTo>
                  <a:lnTo>
                    <a:pt x="199" y="172"/>
                  </a:lnTo>
                  <a:lnTo>
                    <a:pt x="196" y="175"/>
                  </a:lnTo>
                  <a:lnTo>
                    <a:pt x="192" y="179"/>
                  </a:lnTo>
                  <a:lnTo>
                    <a:pt x="188" y="182"/>
                  </a:lnTo>
                  <a:lnTo>
                    <a:pt x="183" y="186"/>
                  </a:lnTo>
                  <a:lnTo>
                    <a:pt x="179" y="189"/>
                  </a:lnTo>
                  <a:lnTo>
                    <a:pt x="175" y="192"/>
                  </a:lnTo>
                  <a:lnTo>
                    <a:pt x="170" y="196"/>
                  </a:lnTo>
                  <a:lnTo>
                    <a:pt x="161" y="202"/>
                  </a:lnTo>
                  <a:lnTo>
                    <a:pt x="157" y="206"/>
                  </a:lnTo>
                  <a:lnTo>
                    <a:pt x="152" y="208"/>
                  </a:lnTo>
                  <a:lnTo>
                    <a:pt x="148" y="211"/>
                  </a:lnTo>
                  <a:lnTo>
                    <a:pt x="143" y="214"/>
                  </a:lnTo>
                  <a:lnTo>
                    <a:pt x="139" y="217"/>
                  </a:lnTo>
                  <a:lnTo>
                    <a:pt x="134" y="219"/>
                  </a:lnTo>
                  <a:lnTo>
                    <a:pt x="129" y="222"/>
                  </a:lnTo>
                  <a:lnTo>
                    <a:pt x="125" y="225"/>
                  </a:lnTo>
                  <a:lnTo>
                    <a:pt x="120" y="228"/>
                  </a:lnTo>
                  <a:lnTo>
                    <a:pt x="115" y="231"/>
                  </a:lnTo>
                  <a:lnTo>
                    <a:pt x="110" y="234"/>
                  </a:lnTo>
                  <a:lnTo>
                    <a:pt x="106" y="237"/>
                  </a:lnTo>
                  <a:lnTo>
                    <a:pt x="101" y="240"/>
                  </a:lnTo>
                  <a:lnTo>
                    <a:pt x="97" y="243"/>
                  </a:lnTo>
                  <a:lnTo>
                    <a:pt x="92" y="246"/>
                  </a:lnTo>
                  <a:lnTo>
                    <a:pt x="88" y="249"/>
                  </a:lnTo>
                  <a:lnTo>
                    <a:pt x="83" y="253"/>
                  </a:lnTo>
                  <a:lnTo>
                    <a:pt x="79" y="256"/>
                  </a:lnTo>
                  <a:lnTo>
                    <a:pt x="70" y="264"/>
                  </a:lnTo>
                  <a:lnTo>
                    <a:pt x="67" y="268"/>
                  </a:lnTo>
                  <a:lnTo>
                    <a:pt x="62" y="272"/>
                  </a:lnTo>
                  <a:lnTo>
                    <a:pt x="59" y="276"/>
                  </a:lnTo>
                  <a:lnTo>
                    <a:pt x="55" y="281"/>
                  </a:lnTo>
                  <a:lnTo>
                    <a:pt x="50" y="286"/>
                  </a:lnTo>
                  <a:lnTo>
                    <a:pt x="47" y="290"/>
                  </a:lnTo>
                  <a:lnTo>
                    <a:pt x="44" y="295"/>
                  </a:lnTo>
                  <a:lnTo>
                    <a:pt x="40" y="299"/>
                  </a:lnTo>
                  <a:lnTo>
                    <a:pt x="36" y="305"/>
                  </a:lnTo>
                  <a:lnTo>
                    <a:pt x="33" y="309"/>
                  </a:lnTo>
                  <a:lnTo>
                    <a:pt x="29" y="315"/>
                  </a:lnTo>
                  <a:lnTo>
                    <a:pt x="26" y="320"/>
                  </a:lnTo>
                  <a:lnTo>
                    <a:pt x="23" y="325"/>
                  </a:lnTo>
                  <a:lnTo>
                    <a:pt x="19" y="330"/>
                  </a:lnTo>
                  <a:lnTo>
                    <a:pt x="16" y="336"/>
                  </a:lnTo>
                  <a:lnTo>
                    <a:pt x="12" y="341"/>
                  </a:lnTo>
                  <a:lnTo>
                    <a:pt x="10" y="347"/>
                  </a:lnTo>
                  <a:lnTo>
                    <a:pt x="6" y="352"/>
                  </a:lnTo>
                  <a:lnTo>
                    <a:pt x="0" y="364"/>
                  </a:lnTo>
                </a:path>
              </a:pathLst>
            </a:custGeom>
            <a:noFill/>
            <a:ln w="12700" cap="rnd" cmpd="sng">
              <a:solidFill>
                <a:srgbClr val="663300"/>
              </a:solidFill>
              <a:prstDash val="solid"/>
              <a:round/>
              <a:headEnd type="none" w="med" len="med"/>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53" name="Freeform 279"/>
            <p:cNvSpPr>
              <a:spLocks noChangeAspect="1"/>
            </p:cNvSpPr>
            <p:nvPr/>
          </p:nvSpPr>
          <p:spPr bwMode="auto">
            <a:xfrm>
              <a:off x="2896" y="3417"/>
              <a:ext cx="340" cy="169"/>
            </a:xfrm>
            <a:custGeom>
              <a:avLst/>
              <a:gdLst>
                <a:gd name="T0" fmla="*/ 0 w 340"/>
                <a:gd name="T1" fmla="*/ 0 h 169"/>
                <a:gd name="T2" fmla="*/ 3 w 340"/>
                <a:gd name="T3" fmla="*/ 3 h 169"/>
                <a:gd name="T4" fmla="*/ 7 w 340"/>
                <a:gd name="T5" fmla="*/ 5 h 169"/>
                <a:gd name="T6" fmla="*/ 11 w 340"/>
                <a:gd name="T7" fmla="*/ 8 h 169"/>
                <a:gd name="T8" fmla="*/ 15 w 340"/>
                <a:gd name="T9" fmla="*/ 11 h 169"/>
                <a:gd name="T10" fmla="*/ 18 w 340"/>
                <a:gd name="T11" fmla="*/ 14 h 169"/>
                <a:gd name="T12" fmla="*/ 23 w 340"/>
                <a:gd name="T13" fmla="*/ 16 h 169"/>
                <a:gd name="T14" fmla="*/ 26 w 340"/>
                <a:gd name="T15" fmla="*/ 19 h 169"/>
                <a:gd name="T16" fmla="*/ 31 w 340"/>
                <a:gd name="T17" fmla="*/ 22 h 169"/>
                <a:gd name="T18" fmla="*/ 35 w 340"/>
                <a:gd name="T19" fmla="*/ 24 h 169"/>
                <a:gd name="T20" fmla="*/ 39 w 340"/>
                <a:gd name="T21" fmla="*/ 27 h 169"/>
                <a:gd name="T22" fmla="*/ 44 w 340"/>
                <a:gd name="T23" fmla="*/ 29 h 169"/>
                <a:gd name="T24" fmla="*/ 48 w 340"/>
                <a:gd name="T25" fmla="*/ 31 h 169"/>
                <a:gd name="T26" fmla="*/ 53 w 340"/>
                <a:gd name="T27" fmla="*/ 33 h 169"/>
                <a:gd name="T28" fmla="*/ 58 w 340"/>
                <a:gd name="T29" fmla="*/ 35 h 169"/>
                <a:gd name="T30" fmla="*/ 63 w 340"/>
                <a:gd name="T31" fmla="*/ 36 h 169"/>
                <a:gd name="T32" fmla="*/ 68 w 340"/>
                <a:gd name="T33" fmla="*/ 38 h 169"/>
                <a:gd name="T34" fmla="*/ 73 w 340"/>
                <a:gd name="T35" fmla="*/ 39 h 169"/>
                <a:gd name="T36" fmla="*/ 79 w 340"/>
                <a:gd name="T37" fmla="*/ 40 h 169"/>
                <a:gd name="T38" fmla="*/ 91 w 340"/>
                <a:gd name="T39" fmla="*/ 42 h 169"/>
                <a:gd name="T40" fmla="*/ 97 w 340"/>
                <a:gd name="T41" fmla="*/ 43 h 169"/>
                <a:gd name="T42" fmla="*/ 104 w 340"/>
                <a:gd name="T43" fmla="*/ 43 h 169"/>
                <a:gd name="T44" fmla="*/ 110 w 340"/>
                <a:gd name="T45" fmla="*/ 43 h 169"/>
                <a:gd name="T46" fmla="*/ 117 w 340"/>
                <a:gd name="T47" fmla="*/ 43 h 169"/>
                <a:gd name="T48" fmla="*/ 124 w 340"/>
                <a:gd name="T49" fmla="*/ 43 h 169"/>
                <a:gd name="T50" fmla="*/ 132 w 340"/>
                <a:gd name="T51" fmla="*/ 43 h 169"/>
                <a:gd name="T52" fmla="*/ 139 w 340"/>
                <a:gd name="T53" fmla="*/ 43 h 169"/>
                <a:gd name="T54" fmla="*/ 146 w 340"/>
                <a:gd name="T55" fmla="*/ 43 h 169"/>
                <a:gd name="T56" fmla="*/ 153 w 340"/>
                <a:gd name="T57" fmla="*/ 43 h 169"/>
                <a:gd name="T58" fmla="*/ 161 w 340"/>
                <a:gd name="T59" fmla="*/ 43 h 169"/>
                <a:gd name="T60" fmla="*/ 169 w 340"/>
                <a:gd name="T61" fmla="*/ 43 h 169"/>
                <a:gd name="T62" fmla="*/ 176 w 340"/>
                <a:gd name="T63" fmla="*/ 43 h 169"/>
                <a:gd name="T64" fmla="*/ 183 w 340"/>
                <a:gd name="T65" fmla="*/ 43 h 169"/>
                <a:gd name="T66" fmla="*/ 191 w 340"/>
                <a:gd name="T67" fmla="*/ 44 h 169"/>
                <a:gd name="T68" fmla="*/ 198 w 340"/>
                <a:gd name="T69" fmla="*/ 45 h 169"/>
                <a:gd name="T70" fmla="*/ 205 w 340"/>
                <a:gd name="T71" fmla="*/ 46 h 169"/>
                <a:gd name="T72" fmla="*/ 212 w 340"/>
                <a:gd name="T73" fmla="*/ 48 h 169"/>
                <a:gd name="T74" fmla="*/ 219 w 340"/>
                <a:gd name="T75" fmla="*/ 49 h 169"/>
                <a:gd name="T76" fmla="*/ 233 w 340"/>
                <a:gd name="T77" fmla="*/ 54 h 169"/>
                <a:gd name="T78" fmla="*/ 239 w 340"/>
                <a:gd name="T79" fmla="*/ 57 h 169"/>
                <a:gd name="T80" fmla="*/ 246 w 340"/>
                <a:gd name="T81" fmla="*/ 60 h 169"/>
                <a:gd name="T82" fmla="*/ 252 w 340"/>
                <a:gd name="T83" fmla="*/ 64 h 169"/>
                <a:gd name="T84" fmla="*/ 258 w 340"/>
                <a:gd name="T85" fmla="*/ 68 h 169"/>
                <a:gd name="T86" fmla="*/ 264 w 340"/>
                <a:gd name="T87" fmla="*/ 72 h 169"/>
                <a:gd name="T88" fmla="*/ 269 w 340"/>
                <a:gd name="T89" fmla="*/ 77 h 169"/>
                <a:gd name="T90" fmla="*/ 275 w 340"/>
                <a:gd name="T91" fmla="*/ 83 h 169"/>
                <a:gd name="T92" fmla="*/ 280 w 340"/>
                <a:gd name="T93" fmla="*/ 88 h 169"/>
                <a:gd name="T94" fmla="*/ 285 w 340"/>
                <a:gd name="T95" fmla="*/ 93 h 169"/>
                <a:gd name="T96" fmla="*/ 290 w 340"/>
                <a:gd name="T97" fmla="*/ 100 h 169"/>
                <a:gd name="T98" fmla="*/ 296 w 340"/>
                <a:gd name="T99" fmla="*/ 106 h 169"/>
                <a:gd name="T100" fmla="*/ 301 w 340"/>
                <a:gd name="T101" fmla="*/ 112 h 169"/>
                <a:gd name="T102" fmla="*/ 305 w 340"/>
                <a:gd name="T103" fmla="*/ 119 h 169"/>
                <a:gd name="T104" fmla="*/ 310 w 340"/>
                <a:gd name="T105" fmla="*/ 126 h 169"/>
                <a:gd name="T106" fmla="*/ 315 w 340"/>
                <a:gd name="T107" fmla="*/ 132 h 169"/>
                <a:gd name="T108" fmla="*/ 320 w 340"/>
                <a:gd name="T109" fmla="*/ 139 h 169"/>
                <a:gd name="T110" fmla="*/ 324 w 340"/>
                <a:gd name="T111" fmla="*/ 146 h 169"/>
                <a:gd name="T112" fmla="*/ 329 w 340"/>
                <a:gd name="T113" fmla="*/ 153 h 169"/>
                <a:gd name="T114" fmla="*/ 339 w 340"/>
                <a:gd name="T115" fmla="*/ 168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
                <a:gd name="T175" fmla="*/ 0 h 169"/>
                <a:gd name="T176" fmla="*/ 340 w 340"/>
                <a:gd name="T177" fmla="*/ 169 h 1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 h="169">
                  <a:moveTo>
                    <a:pt x="0" y="0"/>
                  </a:moveTo>
                  <a:lnTo>
                    <a:pt x="3" y="3"/>
                  </a:lnTo>
                  <a:lnTo>
                    <a:pt x="7" y="5"/>
                  </a:lnTo>
                  <a:lnTo>
                    <a:pt x="11" y="8"/>
                  </a:lnTo>
                  <a:lnTo>
                    <a:pt x="15" y="11"/>
                  </a:lnTo>
                  <a:lnTo>
                    <a:pt x="18" y="14"/>
                  </a:lnTo>
                  <a:lnTo>
                    <a:pt x="23" y="16"/>
                  </a:lnTo>
                  <a:lnTo>
                    <a:pt x="26" y="19"/>
                  </a:lnTo>
                  <a:lnTo>
                    <a:pt x="31" y="22"/>
                  </a:lnTo>
                  <a:lnTo>
                    <a:pt x="35" y="24"/>
                  </a:lnTo>
                  <a:lnTo>
                    <a:pt x="39" y="27"/>
                  </a:lnTo>
                  <a:lnTo>
                    <a:pt x="44" y="29"/>
                  </a:lnTo>
                  <a:lnTo>
                    <a:pt x="48" y="31"/>
                  </a:lnTo>
                  <a:lnTo>
                    <a:pt x="53" y="33"/>
                  </a:lnTo>
                  <a:lnTo>
                    <a:pt x="58" y="35"/>
                  </a:lnTo>
                  <a:lnTo>
                    <a:pt x="63" y="36"/>
                  </a:lnTo>
                  <a:lnTo>
                    <a:pt x="68" y="38"/>
                  </a:lnTo>
                  <a:lnTo>
                    <a:pt x="73" y="39"/>
                  </a:lnTo>
                  <a:lnTo>
                    <a:pt x="79" y="40"/>
                  </a:lnTo>
                  <a:lnTo>
                    <a:pt x="91" y="42"/>
                  </a:lnTo>
                  <a:lnTo>
                    <a:pt x="97" y="43"/>
                  </a:lnTo>
                  <a:lnTo>
                    <a:pt x="104" y="43"/>
                  </a:lnTo>
                  <a:lnTo>
                    <a:pt x="110" y="43"/>
                  </a:lnTo>
                  <a:lnTo>
                    <a:pt x="117" y="43"/>
                  </a:lnTo>
                  <a:lnTo>
                    <a:pt x="124" y="43"/>
                  </a:lnTo>
                  <a:lnTo>
                    <a:pt x="132" y="43"/>
                  </a:lnTo>
                  <a:lnTo>
                    <a:pt x="139" y="43"/>
                  </a:lnTo>
                  <a:lnTo>
                    <a:pt x="146" y="43"/>
                  </a:lnTo>
                  <a:lnTo>
                    <a:pt x="153" y="43"/>
                  </a:lnTo>
                  <a:lnTo>
                    <a:pt x="161" y="43"/>
                  </a:lnTo>
                  <a:lnTo>
                    <a:pt x="169" y="43"/>
                  </a:lnTo>
                  <a:lnTo>
                    <a:pt x="176" y="43"/>
                  </a:lnTo>
                  <a:lnTo>
                    <a:pt x="183" y="43"/>
                  </a:lnTo>
                  <a:lnTo>
                    <a:pt x="191" y="44"/>
                  </a:lnTo>
                  <a:lnTo>
                    <a:pt x="198" y="45"/>
                  </a:lnTo>
                  <a:lnTo>
                    <a:pt x="205" y="46"/>
                  </a:lnTo>
                  <a:lnTo>
                    <a:pt x="212" y="48"/>
                  </a:lnTo>
                  <a:lnTo>
                    <a:pt x="219" y="49"/>
                  </a:lnTo>
                  <a:lnTo>
                    <a:pt x="233" y="54"/>
                  </a:lnTo>
                  <a:lnTo>
                    <a:pt x="239" y="57"/>
                  </a:lnTo>
                  <a:lnTo>
                    <a:pt x="246" y="60"/>
                  </a:lnTo>
                  <a:lnTo>
                    <a:pt x="252" y="64"/>
                  </a:lnTo>
                  <a:lnTo>
                    <a:pt x="258" y="68"/>
                  </a:lnTo>
                  <a:lnTo>
                    <a:pt x="264" y="72"/>
                  </a:lnTo>
                  <a:lnTo>
                    <a:pt x="269" y="77"/>
                  </a:lnTo>
                  <a:lnTo>
                    <a:pt x="275" y="83"/>
                  </a:lnTo>
                  <a:lnTo>
                    <a:pt x="280" y="88"/>
                  </a:lnTo>
                  <a:lnTo>
                    <a:pt x="285" y="93"/>
                  </a:lnTo>
                  <a:lnTo>
                    <a:pt x="290" y="100"/>
                  </a:lnTo>
                  <a:lnTo>
                    <a:pt x="296" y="106"/>
                  </a:lnTo>
                  <a:lnTo>
                    <a:pt x="301" y="112"/>
                  </a:lnTo>
                  <a:lnTo>
                    <a:pt x="305" y="119"/>
                  </a:lnTo>
                  <a:lnTo>
                    <a:pt x="310" y="126"/>
                  </a:lnTo>
                  <a:lnTo>
                    <a:pt x="315" y="132"/>
                  </a:lnTo>
                  <a:lnTo>
                    <a:pt x="320" y="139"/>
                  </a:lnTo>
                  <a:lnTo>
                    <a:pt x="324" y="146"/>
                  </a:lnTo>
                  <a:lnTo>
                    <a:pt x="329" y="153"/>
                  </a:lnTo>
                  <a:lnTo>
                    <a:pt x="339" y="168"/>
                  </a:lnTo>
                </a:path>
              </a:pathLst>
            </a:custGeom>
            <a:noFill/>
            <a:ln w="12700" cap="rnd" cmpd="sng">
              <a:solidFill>
                <a:srgbClr val="663300"/>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354" name="Line 280"/>
            <p:cNvSpPr>
              <a:spLocks noChangeAspect="1" noChangeShapeType="1"/>
            </p:cNvSpPr>
            <p:nvPr/>
          </p:nvSpPr>
          <p:spPr bwMode="auto">
            <a:xfrm flipH="1">
              <a:off x="2868" y="3691"/>
              <a:ext cx="44" cy="169"/>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355" name="Line 281"/>
            <p:cNvSpPr>
              <a:spLocks noChangeAspect="1" noChangeShapeType="1"/>
            </p:cNvSpPr>
            <p:nvPr/>
          </p:nvSpPr>
          <p:spPr bwMode="auto">
            <a:xfrm>
              <a:off x="2946" y="3748"/>
              <a:ext cx="173" cy="64"/>
            </a:xfrm>
            <a:prstGeom prst="line">
              <a:avLst/>
            </a:prstGeom>
            <a:noFill/>
            <a:ln w="127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200">
                <a:solidFill>
                  <a:srgbClr val="000000"/>
                </a:solidFill>
              </a:endParaRPr>
            </a:p>
          </p:txBody>
        </p:sp>
      </p:grpSp>
      <p:sp>
        <p:nvSpPr>
          <p:cNvPr id="2108" name="Line 133"/>
          <p:cNvSpPr>
            <a:spLocks noChangeAspect="1" noChangeShapeType="1"/>
          </p:cNvSpPr>
          <p:nvPr/>
        </p:nvSpPr>
        <p:spPr bwMode="auto">
          <a:xfrm rot="5400000" flipH="1" flipV="1">
            <a:off x="3873495" y="4444667"/>
            <a:ext cx="0" cy="273005"/>
          </a:xfrm>
          <a:prstGeom prst="line">
            <a:avLst/>
          </a:prstGeom>
          <a:noFill/>
          <a:ln w="28575">
            <a:solidFill>
              <a:srgbClr val="0070C0"/>
            </a:solidFill>
            <a:round/>
            <a:headEnd/>
            <a:tailEnd type="triangle" w="sm"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10" name="Line 136"/>
          <p:cNvSpPr>
            <a:spLocks noChangeAspect="1" noChangeShapeType="1"/>
          </p:cNvSpPr>
          <p:nvPr/>
        </p:nvSpPr>
        <p:spPr bwMode="auto">
          <a:xfrm rot="5400000" flipH="1" flipV="1">
            <a:off x="3878780" y="4116613"/>
            <a:ext cx="0" cy="262434"/>
          </a:xfrm>
          <a:prstGeom prst="line">
            <a:avLst/>
          </a:prstGeom>
          <a:noFill/>
          <a:ln w="28575">
            <a:solidFill>
              <a:srgbClr val="0070C0"/>
            </a:solidFill>
            <a:round/>
            <a:headEnd/>
            <a:tailEnd type="triangle" w="sm"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12" name="Line 138"/>
          <p:cNvSpPr>
            <a:spLocks noChangeAspect="1" noChangeShapeType="1"/>
          </p:cNvSpPr>
          <p:nvPr/>
        </p:nvSpPr>
        <p:spPr bwMode="auto">
          <a:xfrm rot="5400000" flipH="1" flipV="1">
            <a:off x="3876138" y="3980164"/>
            <a:ext cx="0" cy="267719"/>
          </a:xfrm>
          <a:prstGeom prst="line">
            <a:avLst/>
          </a:prstGeom>
          <a:noFill/>
          <a:ln w="28575">
            <a:solidFill>
              <a:srgbClr val="0070C0"/>
            </a:solidFill>
            <a:round/>
            <a:headEnd/>
            <a:tailEnd type="triangle" w="sm"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401" name="Text Box 285"/>
          <p:cNvSpPr txBox="1">
            <a:spLocks noChangeAspect="1" noChangeArrowheads="1"/>
          </p:cNvSpPr>
          <p:nvPr/>
        </p:nvSpPr>
        <p:spPr bwMode="auto">
          <a:xfrm>
            <a:off x="2514600" y="3276600"/>
            <a:ext cx="529312"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Dust</a:t>
            </a:r>
          </a:p>
        </p:txBody>
      </p:sp>
      <p:sp>
        <p:nvSpPr>
          <p:cNvPr id="402" name="Freeform 401"/>
          <p:cNvSpPr/>
          <p:nvPr/>
        </p:nvSpPr>
        <p:spPr bwMode="auto">
          <a:xfrm rot="1353025">
            <a:off x="2273019" y="3636165"/>
            <a:ext cx="450768" cy="276999"/>
          </a:xfrm>
          <a:custGeom>
            <a:avLst/>
            <a:gdLst>
              <a:gd name="connsiteX0" fmla="*/ 93380 w 450768"/>
              <a:gd name="connsiteY0" fmla="*/ 493911 h 505175"/>
              <a:gd name="connsiteX1" fmla="*/ 180312 w 450768"/>
              <a:gd name="connsiteY1" fmla="*/ 493911 h 505175"/>
              <a:gd name="connsiteX2" fmla="*/ 196411 w 450768"/>
              <a:gd name="connsiteY2" fmla="*/ 490691 h 505175"/>
              <a:gd name="connsiteX3" fmla="*/ 225388 w 450768"/>
              <a:gd name="connsiteY3" fmla="*/ 481032 h 505175"/>
              <a:gd name="connsiteX4" fmla="*/ 235047 w 450768"/>
              <a:gd name="connsiteY4" fmla="*/ 477812 h 505175"/>
              <a:gd name="connsiteX5" fmla="*/ 247926 w 450768"/>
              <a:gd name="connsiteY5" fmla="*/ 464933 h 505175"/>
              <a:gd name="connsiteX6" fmla="*/ 254366 w 450768"/>
              <a:gd name="connsiteY6" fmla="*/ 458494 h 505175"/>
              <a:gd name="connsiteX7" fmla="*/ 270464 w 450768"/>
              <a:gd name="connsiteY7" fmla="*/ 445615 h 505175"/>
              <a:gd name="connsiteX8" fmla="*/ 283343 w 450768"/>
              <a:gd name="connsiteY8" fmla="*/ 426297 h 505175"/>
              <a:gd name="connsiteX9" fmla="*/ 296222 w 450768"/>
              <a:gd name="connsiteY9" fmla="*/ 413418 h 505175"/>
              <a:gd name="connsiteX10" fmla="*/ 302661 w 450768"/>
              <a:gd name="connsiteY10" fmla="*/ 403759 h 505175"/>
              <a:gd name="connsiteX11" fmla="*/ 318760 w 450768"/>
              <a:gd name="connsiteY11" fmla="*/ 387660 h 505175"/>
              <a:gd name="connsiteX12" fmla="*/ 328419 w 450768"/>
              <a:gd name="connsiteY12" fmla="*/ 374781 h 505175"/>
              <a:gd name="connsiteX13" fmla="*/ 334858 w 450768"/>
              <a:gd name="connsiteY13" fmla="*/ 365122 h 505175"/>
              <a:gd name="connsiteX14" fmla="*/ 347737 w 450768"/>
              <a:gd name="connsiteY14" fmla="*/ 352243 h 505175"/>
              <a:gd name="connsiteX15" fmla="*/ 370275 w 450768"/>
              <a:gd name="connsiteY15" fmla="*/ 349024 h 505175"/>
              <a:gd name="connsiteX16" fmla="*/ 389594 w 450768"/>
              <a:gd name="connsiteY16" fmla="*/ 342584 h 505175"/>
              <a:gd name="connsiteX17" fmla="*/ 415351 w 450768"/>
              <a:gd name="connsiteY17" fmla="*/ 313607 h 505175"/>
              <a:gd name="connsiteX18" fmla="*/ 425011 w 450768"/>
              <a:gd name="connsiteY18" fmla="*/ 278190 h 505175"/>
              <a:gd name="connsiteX19" fmla="*/ 431450 w 450768"/>
              <a:gd name="connsiteY19" fmla="*/ 226674 h 505175"/>
              <a:gd name="connsiteX20" fmla="*/ 444329 w 450768"/>
              <a:gd name="connsiteY20" fmla="*/ 197697 h 505175"/>
              <a:gd name="connsiteX21" fmla="*/ 450768 w 450768"/>
              <a:gd name="connsiteY21" fmla="*/ 175159 h 505175"/>
              <a:gd name="connsiteX22" fmla="*/ 447549 w 450768"/>
              <a:gd name="connsiteY22" fmla="*/ 117204 h 505175"/>
              <a:gd name="connsiteX23" fmla="*/ 444329 w 450768"/>
              <a:gd name="connsiteY23" fmla="*/ 107545 h 505175"/>
              <a:gd name="connsiteX24" fmla="*/ 441109 w 450768"/>
              <a:gd name="connsiteY24" fmla="*/ 88226 h 505175"/>
              <a:gd name="connsiteX25" fmla="*/ 431450 w 450768"/>
              <a:gd name="connsiteY25" fmla="*/ 56029 h 505175"/>
              <a:gd name="connsiteX26" fmla="*/ 428230 w 450768"/>
              <a:gd name="connsiteY26" fmla="*/ 46370 h 505175"/>
              <a:gd name="connsiteX27" fmla="*/ 418571 w 450768"/>
              <a:gd name="connsiteY27" fmla="*/ 39931 h 505175"/>
              <a:gd name="connsiteX28" fmla="*/ 412132 w 450768"/>
              <a:gd name="connsiteY28" fmla="*/ 33491 h 505175"/>
              <a:gd name="connsiteX29" fmla="*/ 402473 w 450768"/>
              <a:gd name="connsiteY29" fmla="*/ 27052 h 505175"/>
              <a:gd name="connsiteX30" fmla="*/ 396033 w 450768"/>
              <a:gd name="connsiteY30" fmla="*/ 20612 h 505175"/>
              <a:gd name="connsiteX31" fmla="*/ 386374 w 450768"/>
              <a:gd name="connsiteY31" fmla="*/ 17393 h 505175"/>
              <a:gd name="connsiteX32" fmla="*/ 318760 w 450768"/>
              <a:gd name="connsiteY32" fmla="*/ 7733 h 505175"/>
              <a:gd name="connsiteX33" fmla="*/ 286563 w 450768"/>
              <a:gd name="connsiteY33" fmla="*/ 4514 h 505175"/>
              <a:gd name="connsiteX34" fmla="*/ 264025 w 450768"/>
              <a:gd name="connsiteY34" fmla="*/ 7733 h 505175"/>
              <a:gd name="connsiteX35" fmla="*/ 257585 w 450768"/>
              <a:gd name="connsiteY35" fmla="*/ 14173 h 505175"/>
              <a:gd name="connsiteX36" fmla="*/ 247926 w 450768"/>
              <a:gd name="connsiteY36" fmla="*/ 17393 h 505175"/>
              <a:gd name="connsiteX37" fmla="*/ 218949 w 450768"/>
              <a:gd name="connsiteY37" fmla="*/ 33491 h 505175"/>
              <a:gd name="connsiteX38" fmla="*/ 202850 w 450768"/>
              <a:gd name="connsiteY38" fmla="*/ 43150 h 505175"/>
              <a:gd name="connsiteX39" fmla="*/ 193191 w 450768"/>
              <a:gd name="connsiteY39" fmla="*/ 49590 h 505175"/>
              <a:gd name="connsiteX40" fmla="*/ 180312 w 450768"/>
              <a:gd name="connsiteY40" fmla="*/ 52810 h 505175"/>
              <a:gd name="connsiteX41" fmla="*/ 170653 w 450768"/>
              <a:gd name="connsiteY41" fmla="*/ 56029 h 505175"/>
              <a:gd name="connsiteX42" fmla="*/ 141675 w 450768"/>
              <a:gd name="connsiteY42" fmla="*/ 78567 h 505175"/>
              <a:gd name="connsiteX43" fmla="*/ 135236 w 450768"/>
              <a:gd name="connsiteY43" fmla="*/ 85007 h 505175"/>
              <a:gd name="connsiteX44" fmla="*/ 128797 w 450768"/>
              <a:gd name="connsiteY44" fmla="*/ 104325 h 505175"/>
              <a:gd name="connsiteX45" fmla="*/ 125577 w 450768"/>
              <a:gd name="connsiteY45" fmla="*/ 113984 h 505175"/>
              <a:gd name="connsiteX46" fmla="*/ 122357 w 450768"/>
              <a:gd name="connsiteY46" fmla="*/ 126863 h 505175"/>
              <a:gd name="connsiteX47" fmla="*/ 115918 w 450768"/>
              <a:gd name="connsiteY47" fmla="*/ 136522 h 505175"/>
              <a:gd name="connsiteX48" fmla="*/ 112698 w 450768"/>
              <a:gd name="connsiteY48" fmla="*/ 146181 h 505175"/>
              <a:gd name="connsiteX49" fmla="*/ 106258 w 450768"/>
              <a:gd name="connsiteY49" fmla="*/ 152621 h 505175"/>
              <a:gd name="connsiteX50" fmla="*/ 90160 w 450768"/>
              <a:gd name="connsiteY50" fmla="*/ 168719 h 505175"/>
              <a:gd name="connsiteX51" fmla="*/ 83720 w 450768"/>
              <a:gd name="connsiteY51" fmla="*/ 175159 h 505175"/>
              <a:gd name="connsiteX52" fmla="*/ 74061 w 450768"/>
              <a:gd name="connsiteY52" fmla="*/ 178379 h 505175"/>
              <a:gd name="connsiteX53" fmla="*/ 64402 w 450768"/>
              <a:gd name="connsiteY53" fmla="*/ 184818 h 505175"/>
              <a:gd name="connsiteX54" fmla="*/ 57963 w 450768"/>
              <a:gd name="connsiteY54" fmla="*/ 274970 h 505175"/>
              <a:gd name="connsiteX55" fmla="*/ 51523 w 450768"/>
              <a:gd name="connsiteY55" fmla="*/ 294288 h 505175"/>
              <a:gd name="connsiteX56" fmla="*/ 48304 w 450768"/>
              <a:gd name="connsiteY56" fmla="*/ 323266 h 505175"/>
              <a:gd name="connsiteX57" fmla="*/ 45084 w 450768"/>
              <a:gd name="connsiteY57" fmla="*/ 336145 h 505175"/>
              <a:gd name="connsiteX58" fmla="*/ 41864 w 450768"/>
              <a:gd name="connsiteY58" fmla="*/ 358683 h 505175"/>
              <a:gd name="connsiteX59" fmla="*/ 38644 w 450768"/>
              <a:gd name="connsiteY59" fmla="*/ 371562 h 505175"/>
              <a:gd name="connsiteX60" fmla="*/ 35425 w 450768"/>
              <a:gd name="connsiteY60" fmla="*/ 394100 h 505175"/>
              <a:gd name="connsiteX61" fmla="*/ 28985 w 450768"/>
              <a:gd name="connsiteY61" fmla="*/ 413418 h 505175"/>
              <a:gd name="connsiteX62" fmla="*/ 25766 w 450768"/>
              <a:gd name="connsiteY62" fmla="*/ 474593 h 505175"/>
              <a:gd name="connsiteX63" fmla="*/ 19326 w 450768"/>
              <a:gd name="connsiteY63" fmla="*/ 481032 h 505175"/>
              <a:gd name="connsiteX64" fmla="*/ 8 w 450768"/>
              <a:gd name="connsiteY64" fmla="*/ 487472 h 505175"/>
              <a:gd name="connsiteX65" fmla="*/ 28985 w 450768"/>
              <a:gd name="connsiteY65" fmla="*/ 500350 h 505175"/>
              <a:gd name="connsiteX66" fmla="*/ 93380 w 450768"/>
              <a:gd name="connsiteY66" fmla="*/ 493911 h 5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50768" h="505175">
                <a:moveTo>
                  <a:pt x="93380" y="493911"/>
                </a:moveTo>
                <a:cubicBezTo>
                  <a:pt x="118601" y="492838"/>
                  <a:pt x="105122" y="499097"/>
                  <a:pt x="180312" y="493911"/>
                </a:cubicBezTo>
                <a:cubicBezTo>
                  <a:pt x="185772" y="493534"/>
                  <a:pt x="191131" y="492131"/>
                  <a:pt x="196411" y="490691"/>
                </a:cubicBezTo>
                <a:cubicBezTo>
                  <a:pt x="196430" y="490686"/>
                  <a:pt x="220549" y="482645"/>
                  <a:pt x="225388" y="481032"/>
                </a:cubicBezTo>
                <a:lnTo>
                  <a:pt x="235047" y="477812"/>
                </a:lnTo>
                <a:lnTo>
                  <a:pt x="247926" y="464933"/>
                </a:lnTo>
                <a:cubicBezTo>
                  <a:pt x="250073" y="462787"/>
                  <a:pt x="251840" y="460178"/>
                  <a:pt x="254366" y="458494"/>
                </a:cubicBezTo>
                <a:cubicBezTo>
                  <a:pt x="260706" y="454268"/>
                  <a:pt x="265874" y="451735"/>
                  <a:pt x="270464" y="445615"/>
                </a:cubicBezTo>
                <a:cubicBezTo>
                  <a:pt x="275107" y="439424"/>
                  <a:pt x="277871" y="431769"/>
                  <a:pt x="283343" y="426297"/>
                </a:cubicBezTo>
                <a:cubicBezTo>
                  <a:pt x="287636" y="422004"/>
                  <a:pt x="292854" y="418470"/>
                  <a:pt x="296222" y="413418"/>
                </a:cubicBezTo>
                <a:cubicBezTo>
                  <a:pt x="298368" y="410198"/>
                  <a:pt x="300113" y="406671"/>
                  <a:pt x="302661" y="403759"/>
                </a:cubicBezTo>
                <a:cubicBezTo>
                  <a:pt x="307658" y="398048"/>
                  <a:pt x="314207" y="393731"/>
                  <a:pt x="318760" y="387660"/>
                </a:cubicBezTo>
                <a:cubicBezTo>
                  <a:pt x="321980" y="383367"/>
                  <a:pt x="325300" y="379148"/>
                  <a:pt x="328419" y="374781"/>
                </a:cubicBezTo>
                <a:cubicBezTo>
                  <a:pt x="330668" y="371632"/>
                  <a:pt x="332340" y="368060"/>
                  <a:pt x="334858" y="365122"/>
                </a:cubicBezTo>
                <a:cubicBezTo>
                  <a:pt x="338809" y="360512"/>
                  <a:pt x="341727" y="353101"/>
                  <a:pt x="347737" y="352243"/>
                </a:cubicBezTo>
                <a:lnTo>
                  <a:pt x="370275" y="349024"/>
                </a:lnTo>
                <a:cubicBezTo>
                  <a:pt x="376715" y="346877"/>
                  <a:pt x="384794" y="347384"/>
                  <a:pt x="389594" y="342584"/>
                </a:cubicBezTo>
                <a:cubicBezTo>
                  <a:pt x="411648" y="320530"/>
                  <a:pt x="403861" y="330843"/>
                  <a:pt x="415351" y="313607"/>
                </a:cubicBezTo>
                <a:cubicBezTo>
                  <a:pt x="422614" y="284556"/>
                  <a:pt x="418992" y="296245"/>
                  <a:pt x="425011" y="278190"/>
                </a:cubicBezTo>
                <a:cubicBezTo>
                  <a:pt x="425708" y="271916"/>
                  <a:pt x="429479" y="235215"/>
                  <a:pt x="431450" y="226674"/>
                </a:cubicBezTo>
                <a:cubicBezTo>
                  <a:pt x="438570" y="195821"/>
                  <a:pt x="434433" y="217487"/>
                  <a:pt x="444329" y="197697"/>
                </a:cubicBezTo>
                <a:cubicBezTo>
                  <a:pt x="446640" y="193075"/>
                  <a:pt x="449736" y="179290"/>
                  <a:pt x="450768" y="175159"/>
                </a:cubicBezTo>
                <a:cubicBezTo>
                  <a:pt x="449695" y="155841"/>
                  <a:pt x="449383" y="136465"/>
                  <a:pt x="447549" y="117204"/>
                </a:cubicBezTo>
                <a:cubicBezTo>
                  <a:pt x="447227" y="113825"/>
                  <a:pt x="445065" y="110858"/>
                  <a:pt x="444329" y="107545"/>
                </a:cubicBezTo>
                <a:cubicBezTo>
                  <a:pt x="442913" y="101172"/>
                  <a:pt x="442102" y="94679"/>
                  <a:pt x="441109" y="88226"/>
                </a:cubicBezTo>
                <a:cubicBezTo>
                  <a:pt x="434603" y="45939"/>
                  <a:pt x="443495" y="80119"/>
                  <a:pt x="431450" y="56029"/>
                </a:cubicBezTo>
                <a:cubicBezTo>
                  <a:pt x="429932" y="52993"/>
                  <a:pt x="430350" y="49020"/>
                  <a:pt x="428230" y="46370"/>
                </a:cubicBezTo>
                <a:cubicBezTo>
                  <a:pt x="425813" y="43348"/>
                  <a:pt x="421593" y="42348"/>
                  <a:pt x="418571" y="39931"/>
                </a:cubicBezTo>
                <a:cubicBezTo>
                  <a:pt x="416201" y="38035"/>
                  <a:pt x="414502" y="35387"/>
                  <a:pt x="412132" y="33491"/>
                </a:cubicBezTo>
                <a:cubicBezTo>
                  <a:pt x="409110" y="31074"/>
                  <a:pt x="405495" y="29469"/>
                  <a:pt x="402473" y="27052"/>
                </a:cubicBezTo>
                <a:cubicBezTo>
                  <a:pt x="400102" y="25156"/>
                  <a:pt x="398636" y="22174"/>
                  <a:pt x="396033" y="20612"/>
                </a:cubicBezTo>
                <a:cubicBezTo>
                  <a:pt x="393123" y="18866"/>
                  <a:pt x="389594" y="18466"/>
                  <a:pt x="386374" y="17393"/>
                </a:cubicBezTo>
                <a:cubicBezTo>
                  <a:pt x="360287" y="0"/>
                  <a:pt x="382226" y="12266"/>
                  <a:pt x="318760" y="7733"/>
                </a:cubicBezTo>
                <a:cubicBezTo>
                  <a:pt x="308002" y="6965"/>
                  <a:pt x="297295" y="5587"/>
                  <a:pt x="286563" y="4514"/>
                </a:cubicBezTo>
                <a:cubicBezTo>
                  <a:pt x="279050" y="5587"/>
                  <a:pt x="271224" y="5333"/>
                  <a:pt x="264025" y="7733"/>
                </a:cubicBezTo>
                <a:cubicBezTo>
                  <a:pt x="261145" y="8693"/>
                  <a:pt x="260188" y="12611"/>
                  <a:pt x="257585" y="14173"/>
                </a:cubicBezTo>
                <a:cubicBezTo>
                  <a:pt x="254675" y="15919"/>
                  <a:pt x="250893" y="15745"/>
                  <a:pt x="247926" y="17393"/>
                </a:cubicBezTo>
                <a:cubicBezTo>
                  <a:pt x="214719" y="35842"/>
                  <a:pt x="240803" y="26208"/>
                  <a:pt x="218949" y="33491"/>
                </a:cubicBezTo>
                <a:cubicBezTo>
                  <a:pt x="206369" y="46071"/>
                  <a:pt x="219571" y="34790"/>
                  <a:pt x="202850" y="43150"/>
                </a:cubicBezTo>
                <a:cubicBezTo>
                  <a:pt x="199389" y="44881"/>
                  <a:pt x="196748" y="48066"/>
                  <a:pt x="193191" y="49590"/>
                </a:cubicBezTo>
                <a:cubicBezTo>
                  <a:pt x="189124" y="51333"/>
                  <a:pt x="184567" y="51594"/>
                  <a:pt x="180312" y="52810"/>
                </a:cubicBezTo>
                <a:cubicBezTo>
                  <a:pt x="177049" y="53742"/>
                  <a:pt x="173873" y="54956"/>
                  <a:pt x="170653" y="56029"/>
                </a:cubicBezTo>
                <a:cubicBezTo>
                  <a:pt x="151160" y="75522"/>
                  <a:pt x="161342" y="68734"/>
                  <a:pt x="141675" y="78567"/>
                </a:cubicBezTo>
                <a:cubicBezTo>
                  <a:pt x="139529" y="80714"/>
                  <a:pt x="136593" y="82292"/>
                  <a:pt x="135236" y="85007"/>
                </a:cubicBezTo>
                <a:cubicBezTo>
                  <a:pt x="132201" y="91078"/>
                  <a:pt x="130943" y="97886"/>
                  <a:pt x="128797" y="104325"/>
                </a:cubicBezTo>
                <a:cubicBezTo>
                  <a:pt x="127724" y="107545"/>
                  <a:pt x="126400" y="110691"/>
                  <a:pt x="125577" y="113984"/>
                </a:cubicBezTo>
                <a:cubicBezTo>
                  <a:pt x="124504" y="118277"/>
                  <a:pt x="124100" y="122796"/>
                  <a:pt x="122357" y="126863"/>
                </a:cubicBezTo>
                <a:cubicBezTo>
                  <a:pt x="120833" y="130420"/>
                  <a:pt x="117648" y="133061"/>
                  <a:pt x="115918" y="136522"/>
                </a:cubicBezTo>
                <a:cubicBezTo>
                  <a:pt x="114400" y="139558"/>
                  <a:pt x="114444" y="143271"/>
                  <a:pt x="112698" y="146181"/>
                </a:cubicBezTo>
                <a:cubicBezTo>
                  <a:pt x="111136" y="148784"/>
                  <a:pt x="108154" y="150250"/>
                  <a:pt x="106258" y="152621"/>
                </a:cubicBezTo>
                <a:cubicBezTo>
                  <a:pt x="89086" y="174086"/>
                  <a:pt x="111625" y="151547"/>
                  <a:pt x="90160" y="168719"/>
                </a:cubicBezTo>
                <a:cubicBezTo>
                  <a:pt x="87789" y="170615"/>
                  <a:pt x="86323" y="173597"/>
                  <a:pt x="83720" y="175159"/>
                </a:cubicBezTo>
                <a:cubicBezTo>
                  <a:pt x="80810" y="176905"/>
                  <a:pt x="77097" y="176861"/>
                  <a:pt x="74061" y="178379"/>
                </a:cubicBezTo>
                <a:cubicBezTo>
                  <a:pt x="70600" y="180109"/>
                  <a:pt x="67622" y="182672"/>
                  <a:pt x="64402" y="184818"/>
                </a:cubicBezTo>
                <a:cubicBezTo>
                  <a:pt x="53566" y="228161"/>
                  <a:pt x="69309" y="161506"/>
                  <a:pt x="57963" y="274970"/>
                </a:cubicBezTo>
                <a:cubicBezTo>
                  <a:pt x="57288" y="281724"/>
                  <a:pt x="51523" y="294288"/>
                  <a:pt x="51523" y="294288"/>
                </a:cubicBezTo>
                <a:cubicBezTo>
                  <a:pt x="50450" y="303947"/>
                  <a:pt x="49782" y="313660"/>
                  <a:pt x="48304" y="323266"/>
                </a:cubicBezTo>
                <a:cubicBezTo>
                  <a:pt x="47631" y="327640"/>
                  <a:pt x="45876" y="331791"/>
                  <a:pt x="45084" y="336145"/>
                </a:cubicBezTo>
                <a:cubicBezTo>
                  <a:pt x="43726" y="343612"/>
                  <a:pt x="43222" y="351216"/>
                  <a:pt x="41864" y="358683"/>
                </a:cubicBezTo>
                <a:cubicBezTo>
                  <a:pt x="41072" y="363037"/>
                  <a:pt x="39436" y="367208"/>
                  <a:pt x="38644" y="371562"/>
                </a:cubicBezTo>
                <a:cubicBezTo>
                  <a:pt x="37287" y="379029"/>
                  <a:pt x="37131" y="386705"/>
                  <a:pt x="35425" y="394100"/>
                </a:cubicBezTo>
                <a:cubicBezTo>
                  <a:pt x="33899" y="400714"/>
                  <a:pt x="28985" y="413418"/>
                  <a:pt x="28985" y="413418"/>
                </a:cubicBezTo>
                <a:cubicBezTo>
                  <a:pt x="27912" y="433810"/>
                  <a:pt x="28654" y="454378"/>
                  <a:pt x="25766" y="474593"/>
                </a:cubicBezTo>
                <a:cubicBezTo>
                  <a:pt x="25337" y="477598"/>
                  <a:pt x="22041" y="479674"/>
                  <a:pt x="19326" y="481032"/>
                </a:cubicBezTo>
                <a:cubicBezTo>
                  <a:pt x="13255" y="484068"/>
                  <a:pt x="8" y="487472"/>
                  <a:pt x="8" y="487472"/>
                </a:cubicBezTo>
                <a:cubicBezTo>
                  <a:pt x="5910" y="505175"/>
                  <a:pt x="0" y="497130"/>
                  <a:pt x="28985" y="500350"/>
                </a:cubicBezTo>
                <a:cubicBezTo>
                  <a:pt x="68540" y="504745"/>
                  <a:pt x="68159" y="494984"/>
                  <a:pt x="93380" y="493911"/>
                </a:cubicBezTo>
                <a:close/>
              </a:path>
            </a:pathLst>
          </a:cu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8900000" scaled="1"/>
            <a:tileRect/>
          </a:gra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1200">
              <a:solidFill>
                <a:srgbClr val="000000"/>
              </a:solidFill>
            </a:endParaRPr>
          </a:p>
        </p:txBody>
      </p:sp>
      <p:grpSp>
        <p:nvGrpSpPr>
          <p:cNvPr id="21" name="Group 405"/>
          <p:cNvGrpSpPr/>
          <p:nvPr/>
        </p:nvGrpSpPr>
        <p:grpSpPr>
          <a:xfrm>
            <a:off x="2388621" y="3578380"/>
            <a:ext cx="444776" cy="279898"/>
            <a:chOff x="3000463" y="4065929"/>
            <a:chExt cx="444776" cy="189284"/>
          </a:xfrm>
          <a:solidFill>
            <a:srgbClr val="CC9900"/>
          </a:solidFill>
        </p:grpSpPr>
        <p:sp>
          <p:nvSpPr>
            <p:cNvPr id="403" name="AutoShape 139"/>
            <p:cNvSpPr>
              <a:spLocks noChangeAspect="1" noChangeArrowheads="1"/>
            </p:cNvSpPr>
            <p:nvPr/>
          </p:nvSpPr>
          <p:spPr bwMode="auto">
            <a:xfrm rot="20175136">
              <a:off x="3000463" y="4195267"/>
              <a:ext cx="226452" cy="59946"/>
            </a:xfrm>
            <a:prstGeom prst="curvedUpArrow">
              <a:avLst>
                <a:gd name="adj1" fmla="val 41532"/>
                <a:gd name="adj2" fmla="val 83064"/>
                <a:gd name="adj3" fmla="val 33333"/>
              </a:avLst>
            </a:prstGeom>
            <a:grp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1200">
                <a:solidFill>
                  <a:srgbClr val="000000"/>
                </a:solidFill>
              </a:endParaRPr>
            </a:p>
          </p:txBody>
        </p:sp>
        <p:sp>
          <p:nvSpPr>
            <p:cNvPr id="404" name="AutoShape 140"/>
            <p:cNvSpPr>
              <a:spLocks noChangeAspect="1" noChangeArrowheads="1"/>
            </p:cNvSpPr>
            <p:nvPr/>
          </p:nvSpPr>
          <p:spPr bwMode="auto">
            <a:xfrm rot="20175136">
              <a:off x="3084907" y="4065929"/>
              <a:ext cx="264503" cy="59691"/>
            </a:xfrm>
            <a:prstGeom prst="curvedDownArrow">
              <a:avLst>
                <a:gd name="adj1" fmla="val 48718"/>
                <a:gd name="adj2" fmla="val 97436"/>
                <a:gd name="adj3" fmla="val 33333"/>
              </a:avLst>
            </a:prstGeom>
            <a:grp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1200">
                <a:solidFill>
                  <a:srgbClr val="000000"/>
                </a:solidFill>
              </a:endParaRPr>
            </a:p>
          </p:txBody>
        </p:sp>
        <p:sp>
          <p:nvSpPr>
            <p:cNvPr id="405" name="AutoShape 141"/>
            <p:cNvSpPr>
              <a:spLocks noChangeAspect="1" noChangeArrowheads="1"/>
            </p:cNvSpPr>
            <p:nvPr/>
          </p:nvSpPr>
          <p:spPr bwMode="auto">
            <a:xfrm rot="20175136">
              <a:off x="3218787" y="4074791"/>
              <a:ext cx="226452" cy="59946"/>
            </a:xfrm>
            <a:prstGeom prst="curvedUpArrow">
              <a:avLst>
                <a:gd name="adj1" fmla="val 41532"/>
                <a:gd name="adj2" fmla="val 83064"/>
                <a:gd name="adj3" fmla="val 33333"/>
              </a:avLst>
            </a:prstGeom>
            <a:grp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1200">
                <a:solidFill>
                  <a:srgbClr val="000000"/>
                </a:solidFill>
              </a:endParaRPr>
            </a:p>
          </p:txBody>
        </p:sp>
      </p:grpSp>
      <p:sp>
        <p:nvSpPr>
          <p:cNvPr id="408" name="Line 6"/>
          <p:cNvSpPr>
            <a:spLocks noChangeAspect="1" noChangeShapeType="1"/>
          </p:cNvSpPr>
          <p:nvPr/>
        </p:nvSpPr>
        <p:spPr bwMode="auto">
          <a:xfrm>
            <a:off x="3150935" y="4686807"/>
            <a:ext cx="2290239" cy="0"/>
          </a:xfrm>
          <a:prstGeom prst="line">
            <a:avLst/>
          </a:prstGeom>
          <a:noFill/>
          <a:ln w="12700">
            <a:solidFill>
              <a:schemeClr val="tx1"/>
            </a:solidFill>
            <a:prstDash val="solid"/>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409" name="Line 6"/>
          <p:cNvSpPr>
            <a:spLocks noChangeAspect="1" noChangeShapeType="1"/>
          </p:cNvSpPr>
          <p:nvPr/>
        </p:nvSpPr>
        <p:spPr bwMode="auto">
          <a:xfrm>
            <a:off x="3140668" y="5012456"/>
            <a:ext cx="2290239" cy="0"/>
          </a:xfrm>
          <a:prstGeom prst="line">
            <a:avLst/>
          </a:prstGeom>
          <a:noFill/>
          <a:ln w="19050">
            <a:solidFill>
              <a:srgbClr val="000099"/>
            </a:solidFill>
            <a:prstDash val="sys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cxnSp>
        <p:nvCxnSpPr>
          <p:cNvPr id="410" name="Straight Connector 409"/>
          <p:cNvCxnSpPr/>
          <p:nvPr/>
        </p:nvCxnSpPr>
        <p:spPr bwMode="auto">
          <a:xfrm rot="5400000">
            <a:off x="2993050" y="4515443"/>
            <a:ext cx="309866" cy="0"/>
          </a:xfrm>
          <a:prstGeom prst="line">
            <a:avLst/>
          </a:prstGeom>
          <a:noFill/>
          <a:ln w="12700" cap="flat" cmpd="sng" algn="ctr">
            <a:solidFill>
              <a:schemeClr val="tx1"/>
            </a:solidFill>
            <a:prstDash val="solid"/>
            <a:round/>
            <a:headEnd type="none" w="med" len="med"/>
            <a:tailEnd type="none" w="med" len="med"/>
          </a:ln>
          <a:effectLst/>
        </p:spPr>
      </p:cxnSp>
      <p:sp>
        <p:nvSpPr>
          <p:cNvPr id="2160" name="Line 131"/>
          <p:cNvSpPr>
            <a:spLocks noChangeAspect="1" noChangeShapeType="1"/>
          </p:cNvSpPr>
          <p:nvPr/>
        </p:nvSpPr>
        <p:spPr bwMode="auto">
          <a:xfrm>
            <a:off x="4876800" y="4495800"/>
            <a:ext cx="0" cy="389416"/>
          </a:xfrm>
          <a:prstGeom prst="line">
            <a:avLst/>
          </a:prstGeom>
          <a:noFill/>
          <a:ln w="28575">
            <a:solidFill>
              <a:srgbClr val="0070C0"/>
            </a:solidFill>
            <a:round/>
            <a:headEnd type="triangle" w="med" len="me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00" name="Line 124"/>
          <p:cNvSpPr>
            <a:spLocks noChangeAspect="1" noChangeShapeType="1"/>
          </p:cNvSpPr>
          <p:nvPr/>
        </p:nvSpPr>
        <p:spPr bwMode="auto">
          <a:xfrm flipV="1">
            <a:off x="4019505" y="1946796"/>
            <a:ext cx="0" cy="2617217"/>
          </a:xfrm>
          <a:prstGeom prst="line">
            <a:avLst/>
          </a:prstGeom>
          <a:noFill/>
          <a:ln w="28575">
            <a:solidFill>
              <a:srgbClr val="0070C0"/>
            </a:solidFill>
            <a:round/>
            <a:headEnd type="none" w="med" len="me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cxnSp>
        <p:nvCxnSpPr>
          <p:cNvPr id="412" name="Straight Arrow Connector 411"/>
          <p:cNvCxnSpPr/>
          <p:nvPr/>
        </p:nvCxnSpPr>
        <p:spPr bwMode="auto">
          <a:xfrm rot="5400000">
            <a:off x="882130" y="1908781"/>
            <a:ext cx="478884" cy="139700"/>
          </a:xfrm>
          <a:prstGeom prst="straightConnector1">
            <a:avLst/>
          </a:prstGeom>
          <a:noFill/>
          <a:ln w="28575" cap="flat" cmpd="sng" algn="ctr">
            <a:solidFill>
              <a:srgbClr val="CC6600"/>
            </a:solidFill>
            <a:prstDash val="solid"/>
            <a:round/>
            <a:headEnd type="none" w="med" len="med"/>
            <a:tailEnd type="triangle" w="med" len="med"/>
          </a:ln>
          <a:effectLst/>
        </p:spPr>
      </p:cxnSp>
      <p:cxnSp>
        <p:nvCxnSpPr>
          <p:cNvPr id="419" name="Straight Connector 418"/>
          <p:cNvCxnSpPr/>
          <p:nvPr/>
        </p:nvCxnSpPr>
        <p:spPr bwMode="auto">
          <a:xfrm>
            <a:off x="4881229" y="4049928"/>
            <a:ext cx="559613" cy="0"/>
          </a:xfrm>
          <a:prstGeom prst="line">
            <a:avLst/>
          </a:prstGeom>
          <a:noFill/>
          <a:ln w="57150" cap="flat" cmpd="sng" algn="ctr">
            <a:solidFill>
              <a:srgbClr val="000099"/>
            </a:solidFill>
            <a:prstDash val="solid"/>
            <a:round/>
            <a:headEnd type="none" w="med" len="med"/>
            <a:tailEnd type="none" w="med" len="med"/>
          </a:ln>
          <a:effectLst/>
        </p:spPr>
      </p:cxnSp>
      <p:sp>
        <p:nvSpPr>
          <p:cNvPr id="420" name="Rectangle 121"/>
          <p:cNvSpPr>
            <a:spLocks noChangeAspect="1" noChangeArrowheads="1"/>
          </p:cNvSpPr>
          <p:nvPr/>
        </p:nvSpPr>
        <p:spPr bwMode="auto">
          <a:xfrm>
            <a:off x="4572000" y="4095256"/>
            <a:ext cx="913393" cy="320601"/>
          </a:xfrm>
          <a:prstGeom prst="rect">
            <a:avLst/>
          </a:prstGeom>
          <a:noFill/>
          <a:ln w="12699">
            <a:noFill/>
            <a:miter lim="800000"/>
            <a:headEnd/>
            <a:tailEnd/>
          </a:ln>
        </p:spPr>
        <p:txBody>
          <a:bodyPr wrap="none" lIns="90488" tIns="44450" rIns="90488" bIns="44450">
            <a:spAutoFit/>
          </a:bodyPr>
          <a:lstStyle/>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Saturated</a:t>
            </a:r>
          </a:p>
          <a:p>
            <a:pPr algn="ctr" eaLnBrk="0" fontAlgn="base" hangingPunct="0">
              <a:lnSpc>
                <a:spcPts val="900"/>
              </a:lnSpc>
              <a:spcBef>
                <a:spcPct val="0"/>
              </a:spcBef>
              <a:spcAft>
                <a:spcPct val="0"/>
              </a:spcAft>
            </a:pPr>
            <a:r>
              <a:rPr lang="en-US" sz="1200" dirty="0">
                <a:solidFill>
                  <a:srgbClr val="000000"/>
                </a:solidFill>
                <a:latin typeface="Arial Rounded MT Bold" pitchFamily="34" charset="0"/>
              </a:rPr>
              <a:t>fraction</a:t>
            </a:r>
          </a:p>
        </p:txBody>
      </p:sp>
      <p:sp>
        <p:nvSpPr>
          <p:cNvPr id="421" name="Text Box 289"/>
          <p:cNvSpPr txBox="1">
            <a:spLocks noChangeAspect="1" noChangeArrowheads="1"/>
          </p:cNvSpPr>
          <p:nvPr/>
        </p:nvSpPr>
        <p:spPr bwMode="auto">
          <a:xfrm>
            <a:off x="8153400" y="3276600"/>
            <a:ext cx="621837"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N </a:t>
            </a:r>
            <a:r>
              <a:rPr lang="en-US" sz="1200" dirty="0" err="1">
                <a:solidFill>
                  <a:srgbClr val="000000"/>
                </a:solidFill>
                <a:latin typeface="Arial Rounded MT Bold" pitchFamily="34" charset="0"/>
              </a:rPr>
              <a:t>dep</a:t>
            </a:r>
            <a:endParaRPr lang="en-US" sz="1200" dirty="0">
              <a:solidFill>
                <a:srgbClr val="000000"/>
              </a:solidFill>
              <a:latin typeface="Arial Rounded MT Bold" pitchFamily="34" charset="0"/>
            </a:endParaRPr>
          </a:p>
          <a:p>
            <a:pPr eaLnBrk="0" fontAlgn="base" hangingPunct="0">
              <a:spcBef>
                <a:spcPct val="0"/>
              </a:spcBef>
              <a:spcAft>
                <a:spcPct val="0"/>
              </a:spcAft>
            </a:pPr>
            <a:r>
              <a:rPr lang="en-US" sz="1200" dirty="0">
                <a:solidFill>
                  <a:srgbClr val="000000"/>
                </a:solidFill>
                <a:latin typeface="Arial Rounded MT Bold" pitchFamily="34" charset="0"/>
              </a:rPr>
              <a:t>N fix</a:t>
            </a:r>
          </a:p>
        </p:txBody>
      </p:sp>
      <p:sp>
        <p:nvSpPr>
          <p:cNvPr id="422" name="Freeform 286"/>
          <p:cNvSpPr>
            <a:spLocks noChangeAspect="1"/>
          </p:cNvSpPr>
          <p:nvPr/>
        </p:nvSpPr>
        <p:spPr bwMode="auto">
          <a:xfrm rot="21326123">
            <a:off x="8058432" y="3826931"/>
            <a:ext cx="174625" cy="338540"/>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423" name="Text Box 291"/>
          <p:cNvSpPr txBox="1">
            <a:spLocks noChangeAspect="1" noChangeArrowheads="1"/>
          </p:cNvSpPr>
          <p:nvPr/>
        </p:nvSpPr>
        <p:spPr bwMode="auto">
          <a:xfrm>
            <a:off x="7747733" y="4719935"/>
            <a:ext cx="1243867"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dirty="0" err="1">
                <a:solidFill>
                  <a:srgbClr val="000000"/>
                </a:solidFill>
                <a:latin typeface="Arial Rounded MT Bold" pitchFamily="34" charset="0"/>
              </a:rPr>
              <a:t>Denitrification</a:t>
            </a:r>
            <a:endParaRPr lang="en-US" sz="1200" dirty="0">
              <a:solidFill>
                <a:srgbClr val="000000"/>
              </a:solidFill>
              <a:latin typeface="Arial Rounded MT Bold" pitchFamily="34" charset="0"/>
            </a:endParaRPr>
          </a:p>
          <a:p>
            <a:pPr algn="ctr" eaLnBrk="0" fontAlgn="base" hangingPunct="0">
              <a:spcBef>
                <a:spcPct val="0"/>
              </a:spcBef>
              <a:spcAft>
                <a:spcPct val="0"/>
              </a:spcAft>
            </a:pPr>
            <a:r>
              <a:rPr lang="en-US" sz="1200" dirty="0">
                <a:solidFill>
                  <a:srgbClr val="000000"/>
                </a:solidFill>
                <a:latin typeface="Arial Rounded MT Bold" pitchFamily="34" charset="0"/>
              </a:rPr>
              <a:t>N leaching</a:t>
            </a:r>
          </a:p>
        </p:txBody>
      </p:sp>
      <p:sp>
        <p:nvSpPr>
          <p:cNvPr id="424" name="Freeform 286"/>
          <p:cNvSpPr>
            <a:spLocks noChangeAspect="1"/>
          </p:cNvSpPr>
          <p:nvPr/>
        </p:nvSpPr>
        <p:spPr bwMode="auto">
          <a:xfrm rot="11193457">
            <a:off x="8061162" y="4324263"/>
            <a:ext cx="174625" cy="338780"/>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425" name="Freeform 290"/>
          <p:cNvSpPr>
            <a:spLocks noChangeAspect="1"/>
          </p:cNvSpPr>
          <p:nvPr/>
        </p:nvSpPr>
        <p:spPr bwMode="auto">
          <a:xfrm rot="11141874" flipH="1">
            <a:off x="6353149" y="1766254"/>
            <a:ext cx="174625" cy="230052"/>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pic>
        <p:nvPicPr>
          <p:cNvPr id="2372" name="Picture 32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491260" y="1812881"/>
            <a:ext cx="282798" cy="727716"/>
          </a:xfrm>
          <a:prstGeom prst="rect">
            <a:avLst/>
          </a:prstGeom>
          <a:noFill/>
          <a:ln w="9525" cap="flat" cmpd="sng" algn="ctr">
            <a:noFill/>
            <a:prstDash val="solid"/>
            <a:miter lim="800000"/>
            <a:headEnd/>
            <a:tailEnd/>
          </a:ln>
        </p:spPr>
      </p:pic>
      <p:sp>
        <p:nvSpPr>
          <p:cNvPr id="1046" name="Freeform 290"/>
          <p:cNvSpPr>
            <a:spLocks noChangeAspect="1"/>
          </p:cNvSpPr>
          <p:nvPr/>
        </p:nvSpPr>
        <p:spPr bwMode="auto">
          <a:xfrm rot="8003290" flipH="1">
            <a:off x="6915864" y="4453097"/>
            <a:ext cx="275505" cy="284476"/>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1047" name="Freeform 286"/>
          <p:cNvSpPr>
            <a:spLocks noChangeAspect="1"/>
          </p:cNvSpPr>
          <p:nvPr/>
        </p:nvSpPr>
        <p:spPr bwMode="auto">
          <a:xfrm rot="21326123">
            <a:off x="6539944" y="3713335"/>
            <a:ext cx="174625" cy="230052"/>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58" name="Freeform 557"/>
          <p:cNvSpPr/>
          <p:nvPr/>
        </p:nvSpPr>
        <p:spPr bwMode="auto">
          <a:xfrm>
            <a:off x="8403928" y="4126957"/>
            <a:ext cx="726915" cy="276999"/>
          </a:xfrm>
          <a:custGeom>
            <a:avLst/>
            <a:gdLst>
              <a:gd name="connsiteX0" fmla="*/ 0 w 726915"/>
              <a:gd name="connsiteY0" fmla="*/ 8222 h 120603"/>
              <a:gd name="connsiteX1" fmla="*/ 75652 w 726915"/>
              <a:gd name="connsiteY1" fmla="*/ 11511 h 120603"/>
              <a:gd name="connsiteX2" fmla="*/ 210509 w 726915"/>
              <a:gd name="connsiteY2" fmla="*/ 18090 h 120603"/>
              <a:gd name="connsiteX3" fmla="*/ 407862 w 726915"/>
              <a:gd name="connsiteY3" fmla="*/ 106898 h 120603"/>
              <a:gd name="connsiteX4" fmla="*/ 552587 w 726915"/>
              <a:gd name="connsiteY4" fmla="*/ 100320 h 120603"/>
              <a:gd name="connsiteX5" fmla="*/ 651263 w 726915"/>
              <a:gd name="connsiteY5" fmla="*/ 14801 h 120603"/>
              <a:gd name="connsiteX6" fmla="*/ 726915 w 726915"/>
              <a:gd name="connsiteY6" fmla="*/ 11511 h 120603"/>
              <a:gd name="connsiteX7" fmla="*/ 726915 w 726915"/>
              <a:gd name="connsiteY7" fmla="*/ 11511 h 12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915" h="120603">
                <a:moveTo>
                  <a:pt x="0" y="8222"/>
                </a:moveTo>
                <a:lnTo>
                  <a:pt x="75652" y="11511"/>
                </a:lnTo>
                <a:cubicBezTo>
                  <a:pt x="110737" y="13156"/>
                  <a:pt x="155141" y="2192"/>
                  <a:pt x="210509" y="18090"/>
                </a:cubicBezTo>
                <a:cubicBezTo>
                  <a:pt x="265877" y="33988"/>
                  <a:pt x="350849" y="93193"/>
                  <a:pt x="407862" y="106898"/>
                </a:cubicBezTo>
                <a:cubicBezTo>
                  <a:pt x="464875" y="120603"/>
                  <a:pt x="512020" y="115670"/>
                  <a:pt x="552587" y="100320"/>
                </a:cubicBezTo>
                <a:cubicBezTo>
                  <a:pt x="593154" y="84971"/>
                  <a:pt x="622208" y="29602"/>
                  <a:pt x="651263" y="14801"/>
                </a:cubicBezTo>
                <a:cubicBezTo>
                  <a:pt x="680318" y="0"/>
                  <a:pt x="726915" y="11511"/>
                  <a:pt x="726915" y="11511"/>
                </a:cubicBezTo>
                <a:lnTo>
                  <a:pt x="726915" y="11511"/>
                </a:lnTo>
              </a:path>
            </a:pathLst>
          </a:custGeom>
          <a:solidFill>
            <a:srgbClr val="00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1200">
              <a:solidFill>
                <a:srgbClr val="000000"/>
              </a:solidFill>
            </a:endParaRPr>
          </a:p>
        </p:txBody>
      </p:sp>
      <p:sp>
        <p:nvSpPr>
          <p:cNvPr id="552" name="Freeform 283"/>
          <p:cNvSpPr>
            <a:spLocks noChangeAspect="1"/>
          </p:cNvSpPr>
          <p:nvPr/>
        </p:nvSpPr>
        <p:spPr bwMode="auto">
          <a:xfrm rot="10800000">
            <a:off x="8793675" y="3681915"/>
            <a:ext cx="197119" cy="569067"/>
          </a:xfrm>
          <a:custGeom>
            <a:avLst/>
            <a:gdLst>
              <a:gd name="T0" fmla="*/ 88896 w 364"/>
              <a:gd name="T1" fmla="*/ 90195 h 326"/>
              <a:gd name="T2" fmla="*/ 88896 w 364"/>
              <a:gd name="T3" fmla="*/ 86378 h 326"/>
              <a:gd name="T4" fmla="*/ 89371 w 364"/>
              <a:gd name="T5" fmla="*/ 81128 h 326"/>
              <a:gd name="T6" fmla="*/ 90322 w 364"/>
              <a:gd name="T7" fmla="*/ 75879 h 326"/>
              <a:gd name="T8" fmla="*/ 91273 w 364"/>
              <a:gd name="T9" fmla="*/ 70629 h 326"/>
              <a:gd name="T10" fmla="*/ 93174 w 364"/>
              <a:gd name="T11" fmla="*/ 65380 h 326"/>
              <a:gd name="T12" fmla="*/ 96027 w 364"/>
              <a:gd name="T13" fmla="*/ 59653 h 326"/>
              <a:gd name="T14" fmla="*/ 99830 w 364"/>
              <a:gd name="T15" fmla="*/ 53926 h 326"/>
              <a:gd name="T16" fmla="*/ 105059 w 364"/>
              <a:gd name="T17" fmla="*/ 46768 h 326"/>
              <a:gd name="T18" fmla="*/ 109813 w 364"/>
              <a:gd name="T19" fmla="*/ 41518 h 326"/>
              <a:gd name="T20" fmla="*/ 116943 w 364"/>
              <a:gd name="T21" fmla="*/ 35792 h 326"/>
              <a:gd name="T22" fmla="*/ 124074 w 364"/>
              <a:gd name="T23" fmla="*/ 30542 h 326"/>
              <a:gd name="T24" fmla="*/ 132155 w 364"/>
              <a:gd name="T25" fmla="*/ 25770 h 326"/>
              <a:gd name="T26" fmla="*/ 141188 w 364"/>
              <a:gd name="T27" fmla="*/ 22907 h 326"/>
              <a:gd name="T28" fmla="*/ 150220 w 364"/>
              <a:gd name="T29" fmla="*/ 20521 h 326"/>
              <a:gd name="T30" fmla="*/ 160203 w 364"/>
              <a:gd name="T31" fmla="*/ 19089 h 326"/>
              <a:gd name="T32" fmla="*/ 172563 w 364"/>
              <a:gd name="T33" fmla="*/ 19566 h 326"/>
              <a:gd name="T34" fmla="*/ 163055 w 364"/>
              <a:gd name="T35" fmla="*/ 12408 h 326"/>
              <a:gd name="T36" fmla="*/ 149269 w 364"/>
              <a:gd name="T37" fmla="*/ 5727 h 326"/>
              <a:gd name="T38" fmla="*/ 135008 w 364"/>
              <a:gd name="T39" fmla="*/ 1432 h 326"/>
              <a:gd name="T40" fmla="*/ 120746 w 364"/>
              <a:gd name="T41" fmla="*/ 0 h 326"/>
              <a:gd name="T42" fmla="*/ 105534 w 364"/>
              <a:gd name="T43" fmla="*/ 477 h 326"/>
              <a:gd name="T44" fmla="*/ 91273 w 364"/>
              <a:gd name="T45" fmla="*/ 3341 h 326"/>
              <a:gd name="T46" fmla="*/ 77487 w 364"/>
              <a:gd name="T47" fmla="*/ 8590 h 326"/>
              <a:gd name="T48" fmla="*/ 62275 w 364"/>
              <a:gd name="T49" fmla="*/ 16703 h 326"/>
              <a:gd name="T50" fmla="*/ 54669 w 364"/>
              <a:gd name="T51" fmla="*/ 22907 h 326"/>
              <a:gd name="T52" fmla="*/ 46112 w 364"/>
              <a:gd name="T53" fmla="*/ 31020 h 326"/>
              <a:gd name="T54" fmla="*/ 39932 w 364"/>
              <a:gd name="T55" fmla="*/ 40564 h 326"/>
              <a:gd name="T56" fmla="*/ 33752 w 364"/>
              <a:gd name="T57" fmla="*/ 50586 h 326"/>
              <a:gd name="T58" fmla="*/ 30424 w 364"/>
              <a:gd name="T59" fmla="*/ 60130 h 326"/>
              <a:gd name="T60" fmla="*/ 27097 w 364"/>
              <a:gd name="T61" fmla="*/ 69675 h 326"/>
              <a:gd name="T62" fmla="*/ 24720 w 364"/>
              <a:gd name="T63" fmla="*/ 79219 h 326"/>
              <a:gd name="T64" fmla="*/ 24244 w 364"/>
              <a:gd name="T65" fmla="*/ 90195 h 326"/>
              <a:gd name="T66" fmla="*/ 56570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EA36DD"/>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59" name="Text Box 289"/>
          <p:cNvSpPr txBox="1">
            <a:spLocks noChangeAspect="1" noChangeArrowheads="1"/>
          </p:cNvSpPr>
          <p:nvPr/>
        </p:nvSpPr>
        <p:spPr bwMode="auto">
          <a:xfrm>
            <a:off x="8691632" y="3323059"/>
            <a:ext cx="476412" cy="276999"/>
          </a:xfrm>
          <a:prstGeom prst="rect">
            <a:avLst/>
          </a:prstGeom>
          <a:solidFill>
            <a:schemeClr val="bg1">
              <a:alpha val="50196"/>
            </a:schemeClr>
          </a:solidFill>
          <a:ln w="9525">
            <a:noFill/>
            <a:miter lim="800000"/>
            <a:headEnd/>
            <a:tailEnd/>
          </a:ln>
        </p:spPr>
        <p:txBody>
          <a:bodyPr wrap="none">
            <a:spAutoFit/>
          </a:bodyPr>
          <a:lstStyle/>
          <a:p>
            <a:pPr eaLnBrk="0" fontAlgn="base" hangingPunct="0">
              <a:spcBef>
                <a:spcPct val="0"/>
              </a:spcBef>
              <a:spcAft>
                <a:spcPct val="0"/>
              </a:spcAft>
            </a:pPr>
            <a:r>
              <a:rPr lang="en-US" sz="1200">
                <a:solidFill>
                  <a:srgbClr val="000000"/>
                </a:solidFill>
                <a:latin typeface="Arial Rounded MT Bold" pitchFamily="34" charset="0"/>
              </a:rPr>
              <a:t>CH</a:t>
            </a:r>
            <a:r>
              <a:rPr lang="en-US" sz="1200" baseline="-25000">
                <a:solidFill>
                  <a:srgbClr val="000000"/>
                </a:solidFill>
                <a:latin typeface="Arial Rounded MT Bold" pitchFamily="34" charset="0"/>
              </a:rPr>
              <a:t>4</a:t>
            </a:r>
            <a:endParaRPr lang="en-US" sz="1200">
              <a:solidFill>
                <a:srgbClr val="000000"/>
              </a:solidFill>
              <a:latin typeface="Arial Rounded MT Bold" pitchFamily="34" charset="0"/>
            </a:endParaRPr>
          </a:p>
        </p:txBody>
      </p:sp>
      <p:sp>
        <p:nvSpPr>
          <p:cNvPr id="565" name="Line 5"/>
          <p:cNvSpPr>
            <a:spLocks noChangeAspect="1" noChangeShapeType="1"/>
          </p:cNvSpPr>
          <p:nvPr/>
        </p:nvSpPr>
        <p:spPr bwMode="auto">
          <a:xfrm>
            <a:off x="5911913" y="4183343"/>
            <a:ext cx="1672029" cy="0"/>
          </a:xfrm>
          <a:prstGeom prst="line">
            <a:avLst/>
          </a:prstGeom>
          <a:noFill/>
          <a:ln w="9525">
            <a:solidFill>
              <a:srgbClr val="EA36DD"/>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66" name="Line 6"/>
          <p:cNvSpPr>
            <a:spLocks noChangeAspect="1" noChangeShapeType="1"/>
          </p:cNvSpPr>
          <p:nvPr/>
        </p:nvSpPr>
        <p:spPr bwMode="auto">
          <a:xfrm>
            <a:off x="5911912" y="4335308"/>
            <a:ext cx="1683004" cy="0"/>
          </a:xfrm>
          <a:prstGeom prst="line">
            <a:avLst/>
          </a:prstGeom>
          <a:noFill/>
          <a:ln w="9525">
            <a:solidFill>
              <a:srgbClr val="EA36DD"/>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67" name="Line 8"/>
          <p:cNvSpPr>
            <a:spLocks noChangeAspect="1" noChangeShapeType="1"/>
          </p:cNvSpPr>
          <p:nvPr/>
        </p:nvSpPr>
        <p:spPr bwMode="auto">
          <a:xfrm>
            <a:off x="5929164" y="4572492"/>
            <a:ext cx="1683003" cy="0"/>
          </a:xfrm>
          <a:prstGeom prst="line">
            <a:avLst/>
          </a:prstGeom>
          <a:noFill/>
          <a:ln w="9525">
            <a:solidFill>
              <a:srgbClr val="EA36DD"/>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68" name="Line 9"/>
          <p:cNvSpPr>
            <a:spLocks noChangeAspect="1" noChangeShapeType="1"/>
          </p:cNvSpPr>
          <p:nvPr/>
        </p:nvSpPr>
        <p:spPr bwMode="auto">
          <a:xfrm>
            <a:off x="5927191" y="4860665"/>
            <a:ext cx="1603677" cy="0"/>
          </a:xfrm>
          <a:prstGeom prst="line">
            <a:avLst/>
          </a:prstGeom>
          <a:noFill/>
          <a:ln w="9525">
            <a:solidFill>
              <a:srgbClr val="EA36DD"/>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70" name="Freeform 290"/>
          <p:cNvSpPr>
            <a:spLocks noChangeAspect="1"/>
          </p:cNvSpPr>
          <p:nvPr/>
        </p:nvSpPr>
        <p:spPr bwMode="auto">
          <a:xfrm rot="2162108" flipH="1">
            <a:off x="6005831" y="4130570"/>
            <a:ext cx="154890" cy="420661"/>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71" name="Freeform 290"/>
          <p:cNvSpPr>
            <a:spLocks noChangeAspect="1"/>
          </p:cNvSpPr>
          <p:nvPr/>
        </p:nvSpPr>
        <p:spPr bwMode="auto">
          <a:xfrm rot="1231171" flipH="1">
            <a:off x="6135645" y="4337786"/>
            <a:ext cx="142124" cy="395190"/>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72" name="Freeform 290"/>
          <p:cNvSpPr>
            <a:spLocks noChangeAspect="1"/>
          </p:cNvSpPr>
          <p:nvPr/>
        </p:nvSpPr>
        <p:spPr bwMode="auto">
          <a:xfrm rot="11681678" flipH="1">
            <a:off x="6048102" y="4595736"/>
            <a:ext cx="151214" cy="215967"/>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73" name="Freeform 290"/>
          <p:cNvSpPr>
            <a:spLocks noChangeAspect="1"/>
          </p:cNvSpPr>
          <p:nvPr/>
        </p:nvSpPr>
        <p:spPr bwMode="auto">
          <a:xfrm rot="11319732" flipH="1">
            <a:off x="5922085" y="4385083"/>
            <a:ext cx="110812" cy="226642"/>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chemeClr val="tx1"/>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2128" name="Text Box 294"/>
          <p:cNvSpPr txBox="1">
            <a:spLocks noChangeAspect="1" noChangeArrowheads="1"/>
          </p:cNvSpPr>
          <p:nvPr/>
        </p:nvSpPr>
        <p:spPr bwMode="auto">
          <a:xfrm>
            <a:off x="7227654" y="4437939"/>
            <a:ext cx="829073" cy="184666"/>
          </a:xfrm>
          <a:prstGeom prst="rect">
            <a:avLst/>
          </a:prstGeom>
          <a:solidFill>
            <a:schemeClr val="bg1"/>
          </a:solidFill>
          <a:ln w="9525">
            <a:noFill/>
            <a:miter lim="800000"/>
            <a:headEnd/>
            <a:tailEnd/>
          </a:ln>
        </p:spPr>
        <p:txBody>
          <a:bodyPr wrap="none" lIns="45720" tIns="0" rIns="45720" bIns="0">
            <a:spAutoFit/>
          </a:bodyPr>
          <a:lstStyle/>
          <a:p>
            <a:pPr eaLnBrk="0" fontAlgn="base" hangingPunct="0">
              <a:spcBef>
                <a:spcPct val="0"/>
              </a:spcBef>
              <a:spcAft>
                <a:spcPct val="0"/>
              </a:spcAft>
            </a:pPr>
            <a:r>
              <a:rPr lang="en-US" sz="1200">
                <a:solidFill>
                  <a:srgbClr val="000000"/>
                </a:solidFill>
                <a:latin typeface="Arial Rounded MT Bold" pitchFamily="34" charset="0"/>
              </a:rPr>
              <a:t>Root litter</a:t>
            </a:r>
          </a:p>
        </p:txBody>
      </p:sp>
      <p:sp>
        <p:nvSpPr>
          <p:cNvPr id="574" name="Freeform 286"/>
          <p:cNvSpPr>
            <a:spLocks noChangeAspect="1"/>
          </p:cNvSpPr>
          <p:nvPr/>
        </p:nvSpPr>
        <p:spPr bwMode="auto">
          <a:xfrm rot="17010904">
            <a:off x="8232274" y="5243515"/>
            <a:ext cx="258222" cy="229103"/>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75" name="Freeform 286"/>
          <p:cNvSpPr>
            <a:spLocks noChangeAspect="1"/>
          </p:cNvSpPr>
          <p:nvPr/>
        </p:nvSpPr>
        <p:spPr bwMode="auto">
          <a:xfrm rot="11193457">
            <a:off x="8306933" y="3906875"/>
            <a:ext cx="174625" cy="338780"/>
          </a:xfrm>
          <a:custGeom>
            <a:avLst/>
            <a:gdLst>
              <a:gd name="T0" fmla="*/ 89711 w 364"/>
              <a:gd name="T1" fmla="*/ 90195 h 326"/>
              <a:gd name="T2" fmla="*/ 89711 w 364"/>
              <a:gd name="T3" fmla="*/ 86378 h 326"/>
              <a:gd name="T4" fmla="*/ 90191 w 364"/>
              <a:gd name="T5" fmla="*/ 81128 h 326"/>
              <a:gd name="T6" fmla="*/ 91150 w 364"/>
              <a:gd name="T7" fmla="*/ 75879 h 326"/>
              <a:gd name="T8" fmla="*/ 92110 w 364"/>
              <a:gd name="T9" fmla="*/ 70629 h 326"/>
              <a:gd name="T10" fmla="*/ 94029 w 364"/>
              <a:gd name="T11" fmla="*/ 65380 h 326"/>
              <a:gd name="T12" fmla="*/ 96907 w 364"/>
              <a:gd name="T13" fmla="*/ 59653 h 326"/>
              <a:gd name="T14" fmla="*/ 100745 w 364"/>
              <a:gd name="T15" fmla="*/ 53926 h 326"/>
              <a:gd name="T16" fmla="*/ 106022 w 364"/>
              <a:gd name="T17" fmla="*/ 46768 h 326"/>
              <a:gd name="T18" fmla="*/ 110820 w 364"/>
              <a:gd name="T19" fmla="*/ 41518 h 326"/>
              <a:gd name="T20" fmla="*/ 118016 w 364"/>
              <a:gd name="T21" fmla="*/ 35792 h 326"/>
              <a:gd name="T22" fmla="*/ 125212 w 364"/>
              <a:gd name="T23" fmla="*/ 30542 h 326"/>
              <a:gd name="T24" fmla="*/ 133367 w 364"/>
              <a:gd name="T25" fmla="*/ 25770 h 326"/>
              <a:gd name="T26" fmla="*/ 142482 w 364"/>
              <a:gd name="T27" fmla="*/ 22907 h 326"/>
              <a:gd name="T28" fmla="*/ 151598 w 364"/>
              <a:gd name="T29" fmla="*/ 20521 h 326"/>
              <a:gd name="T30" fmla="*/ 161672 w 364"/>
              <a:gd name="T31" fmla="*/ 19089 h 326"/>
              <a:gd name="T32" fmla="*/ 174145 w 364"/>
              <a:gd name="T33" fmla="*/ 19566 h 326"/>
              <a:gd name="T34" fmla="*/ 164550 w 364"/>
              <a:gd name="T35" fmla="*/ 12408 h 326"/>
              <a:gd name="T36" fmla="*/ 150638 w 364"/>
              <a:gd name="T37" fmla="*/ 5727 h 326"/>
              <a:gd name="T38" fmla="*/ 136246 w 364"/>
              <a:gd name="T39" fmla="*/ 1432 h 326"/>
              <a:gd name="T40" fmla="*/ 121854 w 364"/>
              <a:gd name="T41" fmla="*/ 0 h 326"/>
              <a:gd name="T42" fmla="*/ 106502 w 364"/>
              <a:gd name="T43" fmla="*/ 477 h 326"/>
              <a:gd name="T44" fmla="*/ 92110 w 364"/>
              <a:gd name="T45" fmla="*/ 3341 h 326"/>
              <a:gd name="T46" fmla="*/ 78197 w 364"/>
              <a:gd name="T47" fmla="*/ 8590 h 326"/>
              <a:gd name="T48" fmla="*/ 62846 w 364"/>
              <a:gd name="T49" fmla="*/ 16703 h 326"/>
              <a:gd name="T50" fmla="*/ 55170 w 364"/>
              <a:gd name="T51" fmla="*/ 22907 h 326"/>
              <a:gd name="T52" fmla="*/ 46535 w 364"/>
              <a:gd name="T53" fmla="*/ 31020 h 326"/>
              <a:gd name="T54" fmla="*/ 40298 w 364"/>
              <a:gd name="T55" fmla="*/ 40564 h 326"/>
              <a:gd name="T56" fmla="*/ 34061 w 364"/>
              <a:gd name="T57" fmla="*/ 50586 h 326"/>
              <a:gd name="T58" fmla="*/ 30703 w 364"/>
              <a:gd name="T59" fmla="*/ 60130 h 326"/>
              <a:gd name="T60" fmla="*/ 27345 w 364"/>
              <a:gd name="T61" fmla="*/ 69675 h 326"/>
              <a:gd name="T62" fmla="*/ 24946 w 364"/>
              <a:gd name="T63" fmla="*/ 79219 h 326"/>
              <a:gd name="T64" fmla="*/ 24467 w 364"/>
              <a:gd name="T65" fmla="*/ 90195 h 326"/>
              <a:gd name="T66" fmla="*/ 57089 w 364"/>
              <a:gd name="T67" fmla="*/ 155098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26"/>
              <a:gd name="T104" fmla="*/ 364 w 364"/>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26">
                <a:moveTo>
                  <a:pt x="238" y="189"/>
                </a:moveTo>
                <a:lnTo>
                  <a:pt x="187" y="189"/>
                </a:lnTo>
                <a:lnTo>
                  <a:pt x="187" y="186"/>
                </a:lnTo>
                <a:lnTo>
                  <a:pt x="187" y="181"/>
                </a:lnTo>
                <a:lnTo>
                  <a:pt x="187" y="175"/>
                </a:lnTo>
                <a:lnTo>
                  <a:pt x="188" y="170"/>
                </a:lnTo>
                <a:lnTo>
                  <a:pt x="189" y="164"/>
                </a:lnTo>
                <a:lnTo>
                  <a:pt x="190" y="159"/>
                </a:lnTo>
                <a:lnTo>
                  <a:pt x="191" y="154"/>
                </a:lnTo>
                <a:lnTo>
                  <a:pt x="192" y="148"/>
                </a:lnTo>
                <a:lnTo>
                  <a:pt x="195" y="142"/>
                </a:lnTo>
                <a:lnTo>
                  <a:pt x="196" y="137"/>
                </a:lnTo>
                <a:lnTo>
                  <a:pt x="200" y="132"/>
                </a:lnTo>
                <a:lnTo>
                  <a:pt x="202" y="125"/>
                </a:lnTo>
                <a:lnTo>
                  <a:pt x="205" y="119"/>
                </a:lnTo>
                <a:lnTo>
                  <a:pt x="210" y="113"/>
                </a:lnTo>
                <a:lnTo>
                  <a:pt x="213" y="107"/>
                </a:lnTo>
                <a:lnTo>
                  <a:pt x="221" y="98"/>
                </a:lnTo>
                <a:lnTo>
                  <a:pt x="224" y="94"/>
                </a:lnTo>
                <a:lnTo>
                  <a:pt x="231" y="87"/>
                </a:lnTo>
                <a:lnTo>
                  <a:pt x="238" y="81"/>
                </a:lnTo>
                <a:lnTo>
                  <a:pt x="246" y="75"/>
                </a:lnTo>
                <a:lnTo>
                  <a:pt x="253" y="69"/>
                </a:lnTo>
                <a:lnTo>
                  <a:pt x="261" y="64"/>
                </a:lnTo>
                <a:lnTo>
                  <a:pt x="269" y="60"/>
                </a:lnTo>
                <a:lnTo>
                  <a:pt x="278" y="54"/>
                </a:lnTo>
                <a:lnTo>
                  <a:pt x="288" y="51"/>
                </a:lnTo>
                <a:lnTo>
                  <a:pt x="297" y="48"/>
                </a:lnTo>
                <a:lnTo>
                  <a:pt x="306" y="45"/>
                </a:lnTo>
                <a:lnTo>
                  <a:pt x="316" y="43"/>
                </a:lnTo>
                <a:lnTo>
                  <a:pt x="326" y="41"/>
                </a:lnTo>
                <a:lnTo>
                  <a:pt x="337" y="40"/>
                </a:lnTo>
                <a:lnTo>
                  <a:pt x="347" y="40"/>
                </a:lnTo>
                <a:lnTo>
                  <a:pt x="363" y="41"/>
                </a:lnTo>
                <a:lnTo>
                  <a:pt x="356" y="36"/>
                </a:lnTo>
                <a:lnTo>
                  <a:pt x="343" y="26"/>
                </a:lnTo>
                <a:lnTo>
                  <a:pt x="329" y="19"/>
                </a:lnTo>
                <a:lnTo>
                  <a:pt x="314" y="12"/>
                </a:lnTo>
                <a:lnTo>
                  <a:pt x="299" y="8"/>
                </a:lnTo>
                <a:lnTo>
                  <a:pt x="284" y="3"/>
                </a:lnTo>
                <a:lnTo>
                  <a:pt x="268" y="2"/>
                </a:lnTo>
                <a:lnTo>
                  <a:pt x="254" y="0"/>
                </a:lnTo>
                <a:lnTo>
                  <a:pt x="238" y="0"/>
                </a:lnTo>
                <a:lnTo>
                  <a:pt x="222" y="1"/>
                </a:lnTo>
                <a:lnTo>
                  <a:pt x="207" y="3"/>
                </a:lnTo>
                <a:lnTo>
                  <a:pt x="192" y="7"/>
                </a:lnTo>
                <a:lnTo>
                  <a:pt x="178" y="11"/>
                </a:lnTo>
                <a:lnTo>
                  <a:pt x="163" y="18"/>
                </a:lnTo>
                <a:lnTo>
                  <a:pt x="150" y="24"/>
                </a:lnTo>
                <a:lnTo>
                  <a:pt x="131" y="35"/>
                </a:lnTo>
                <a:lnTo>
                  <a:pt x="125" y="40"/>
                </a:lnTo>
                <a:lnTo>
                  <a:pt x="115" y="48"/>
                </a:lnTo>
                <a:lnTo>
                  <a:pt x="106" y="56"/>
                </a:lnTo>
                <a:lnTo>
                  <a:pt x="97" y="65"/>
                </a:lnTo>
                <a:lnTo>
                  <a:pt x="90" y="75"/>
                </a:lnTo>
                <a:lnTo>
                  <a:pt x="84" y="85"/>
                </a:lnTo>
                <a:lnTo>
                  <a:pt x="77" y="94"/>
                </a:lnTo>
                <a:lnTo>
                  <a:pt x="71" y="106"/>
                </a:lnTo>
                <a:lnTo>
                  <a:pt x="67" y="115"/>
                </a:lnTo>
                <a:lnTo>
                  <a:pt x="64" y="126"/>
                </a:lnTo>
                <a:lnTo>
                  <a:pt x="60" y="136"/>
                </a:lnTo>
                <a:lnTo>
                  <a:pt x="57" y="146"/>
                </a:lnTo>
                <a:lnTo>
                  <a:pt x="54" y="156"/>
                </a:lnTo>
                <a:lnTo>
                  <a:pt x="52" y="166"/>
                </a:lnTo>
                <a:lnTo>
                  <a:pt x="52" y="175"/>
                </a:lnTo>
                <a:lnTo>
                  <a:pt x="51" y="189"/>
                </a:lnTo>
                <a:lnTo>
                  <a:pt x="0" y="189"/>
                </a:lnTo>
                <a:lnTo>
                  <a:pt x="119" y="325"/>
                </a:lnTo>
                <a:lnTo>
                  <a:pt x="238" y="189"/>
                </a:lnTo>
              </a:path>
            </a:pathLst>
          </a:custGeom>
          <a:solidFill>
            <a:srgbClr val="7030A0"/>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200">
              <a:solidFill>
                <a:srgbClr val="000000"/>
              </a:solidFill>
            </a:endParaRPr>
          </a:p>
        </p:txBody>
      </p:sp>
      <p:sp>
        <p:nvSpPr>
          <p:cNvPr id="576" name="Text Box 289"/>
          <p:cNvSpPr txBox="1">
            <a:spLocks noChangeAspect="1" noChangeArrowheads="1"/>
          </p:cNvSpPr>
          <p:nvPr/>
        </p:nvSpPr>
        <p:spPr bwMode="auto">
          <a:xfrm>
            <a:off x="8378818" y="3685401"/>
            <a:ext cx="484428"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dirty="0">
                <a:solidFill>
                  <a:srgbClr val="000000"/>
                </a:solidFill>
                <a:latin typeface="Arial Rounded MT Bold" pitchFamily="34" charset="0"/>
              </a:rPr>
              <a:t>N</a:t>
            </a:r>
            <a:r>
              <a:rPr lang="en-US" sz="1200" baseline="-25000" dirty="0">
                <a:solidFill>
                  <a:srgbClr val="000000"/>
                </a:solidFill>
                <a:latin typeface="Arial Rounded MT Bold" pitchFamily="34" charset="0"/>
              </a:rPr>
              <a:t>2</a:t>
            </a:r>
            <a:r>
              <a:rPr lang="en-US" sz="1200" dirty="0">
                <a:solidFill>
                  <a:srgbClr val="000000"/>
                </a:solidFill>
                <a:latin typeface="Arial Rounded MT Bold" pitchFamily="34" charset="0"/>
              </a:rPr>
              <a:t>O</a:t>
            </a:r>
          </a:p>
        </p:txBody>
      </p:sp>
      <p:sp>
        <p:nvSpPr>
          <p:cNvPr id="5690" name="Rectangle 111"/>
          <p:cNvSpPr>
            <a:spLocks noChangeAspect="1" noChangeArrowheads="1"/>
          </p:cNvSpPr>
          <p:nvPr/>
        </p:nvSpPr>
        <p:spPr bwMode="auto">
          <a:xfrm>
            <a:off x="320377" y="3818243"/>
            <a:ext cx="815975" cy="184666"/>
          </a:xfrm>
          <a:prstGeom prst="rect">
            <a:avLst/>
          </a:prstGeom>
          <a:solidFill>
            <a:schemeClr val="bg1">
              <a:lumMod val="95000"/>
            </a:schemeClr>
          </a:solidFill>
          <a:ln w="12700">
            <a:solidFill>
              <a:schemeClr val="tx1"/>
            </a:solidFill>
            <a:miter lim="800000"/>
            <a:headEnd/>
            <a:tailEnd/>
          </a:ln>
        </p:spPr>
        <p:txBody>
          <a:bodyPr lIns="45720" tIns="0" rIns="45720" bIns="0">
            <a:spAutoFit/>
          </a:bodyPr>
          <a:lstStyle/>
          <a:p>
            <a:pPr eaLnBrk="0" fontAlgn="base" hangingPunct="0">
              <a:spcBef>
                <a:spcPct val="0"/>
              </a:spcBef>
              <a:spcAft>
                <a:spcPct val="0"/>
              </a:spcAft>
              <a:defRPr/>
            </a:pPr>
            <a:r>
              <a:rPr lang="en-US" sz="1200">
                <a:solidFill>
                  <a:srgbClr val="000000"/>
                </a:solidFill>
                <a:latin typeface="Arial Rounded MT Bold" pitchFamily="34" charset="0"/>
              </a:rPr>
              <a:t>SCF</a:t>
            </a:r>
          </a:p>
        </p:txBody>
      </p:sp>
      <p:sp>
        <p:nvSpPr>
          <p:cNvPr id="2145" name="Line 6"/>
          <p:cNvSpPr>
            <a:spLocks noChangeAspect="1" noChangeShapeType="1"/>
          </p:cNvSpPr>
          <p:nvPr/>
        </p:nvSpPr>
        <p:spPr bwMode="auto">
          <a:xfrm>
            <a:off x="614924" y="3867539"/>
            <a:ext cx="527050"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62" name="Line 6"/>
          <p:cNvSpPr>
            <a:spLocks noChangeAspect="1" noChangeShapeType="1"/>
          </p:cNvSpPr>
          <p:nvPr/>
        </p:nvSpPr>
        <p:spPr bwMode="auto">
          <a:xfrm>
            <a:off x="614924" y="3937963"/>
            <a:ext cx="527050"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89" name="Text Box 92"/>
          <p:cNvSpPr txBox="1">
            <a:spLocks noChangeAspect="1" noChangeArrowheads="1"/>
          </p:cNvSpPr>
          <p:nvPr/>
        </p:nvSpPr>
        <p:spPr bwMode="auto">
          <a:xfrm>
            <a:off x="838200" y="4014073"/>
            <a:ext cx="678584" cy="369332"/>
          </a:xfrm>
          <a:prstGeom prst="rect">
            <a:avLst/>
          </a:prstGeom>
          <a:solidFill>
            <a:srgbClr val="FFFFFF">
              <a:alpha val="30196"/>
            </a:srgbClr>
          </a:solidFill>
          <a:ln w="9525">
            <a:noFill/>
            <a:miter lim="800000"/>
            <a:headEnd/>
            <a:tailEnd/>
          </a:ln>
        </p:spPr>
        <p:txBody>
          <a:bodyPr wrap="none" lIns="45720" tIns="0" rIns="45720" bIns="0">
            <a:spAutoFit/>
          </a:bodyPr>
          <a:lstStyle/>
          <a:p>
            <a:pPr algn="ctr" eaLnBrk="0" fontAlgn="base" hangingPunct="0">
              <a:spcBef>
                <a:spcPct val="0"/>
              </a:spcBef>
              <a:spcAft>
                <a:spcPct val="0"/>
              </a:spcAft>
            </a:pPr>
            <a:r>
              <a:rPr lang="en-US" sz="1200" dirty="0">
                <a:solidFill>
                  <a:srgbClr val="000000"/>
                </a:solidFill>
                <a:effectLst>
                  <a:outerShdw blurRad="38100" dist="38100" dir="2700000" algn="tl">
                    <a:srgbClr val="000000">
                      <a:alpha val="43137"/>
                    </a:srgbClr>
                  </a:outerShdw>
                </a:effectLst>
                <a:latin typeface="Arial Rounded MT Bold" pitchFamily="34" charset="0"/>
              </a:rPr>
              <a:t>Surface</a:t>
            </a:r>
          </a:p>
          <a:p>
            <a:pPr algn="ctr" eaLnBrk="0" fontAlgn="base" hangingPunct="0">
              <a:spcBef>
                <a:spcPct val="0"/>
              </a:spcBef>
              <a:spcAft>
                <a:spcPct val="0"/>
              </a:spcAft>
            </a:pPr>
            <a:r>
              <a:rPr lang="en-US" sz="1200" dirty="0">
                <a:solidFill>
                  <a:srgbClr val="000000"/>
                </a:solidFill>
                <a:effectLst>
                  <a:outerShdw blurRad="38100" dist="38100" dir="2700000" algn="tl">
                    <a:srgbClr val="000000">
                      <a:alpha val="43137"/>
                    </a:srgbClr>
                  </a:outerShdw>
                </a:effectLst>
                <a:latin typeface="Arial Rounded MT Bold" pitchFamily="34" charset="0"/>
              </a:rPr>
              <a:t>water</a:t>
            </a:r>
          </a:p>
        </p:txBody>
      </p:sp>
      <p:sp>
        <p:nvSpPr>
          <p:cNvPr id="2140" name="Line 4609"/>
          <p:cNvSpPr>
            <a:spLocks noChangeAspect="1" noChangeShapeType="1"/>
          </p:cNvSpPr>
          <p:nvPr/>
        </p:nvSpPr>
        <p:spPr bwMode="auto">
          <a:xfrm>
            <a:off x="2408307" y="4005908"/>
            <a:ext cx="0" cy="279258"/>
          </a:xfrm>
          <a:prstGeom prst="line">
            <a:avLst/>
          </a:prstGeom>
          <a:noFill/>
          <a:ln w="28575">
            <a:solidFill>
              <a:srgbClr val="FFCC00"/>
            </a:solidFill>
            <a:round/>
            <a:headEnd/>
            <a:tailEnd type="triangle" w="med" len="me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90" name="Line 6"/>
          <p:cNvSpPr>
            <a:spLocks noChangeAspect="1" noChangeShapeType="1"/>
          </p:cNvSpPr>
          <p:nvPr/>
        </p:nvSpPr>
        <p:spPr bwMode="auto">
          <a:xfrm>
            <a:off x="1545243" y="4055196"/>
            <a:ext cx="323028"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91" name="Line 6"/>
          <p:cNvSpPr>
            <a:spLocks noChangeAspect="1" noChangeShapeType="1"/>
          </p:cNvSpPr>
          <p:nvPr/>
        </p:nvSpPr>
        <p:spPr bwMode="auto">
          <a:xfrm>
            <a:off x="1549536" y="4147244"/>
            <a:ext cx="308867"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592" name="Line 6"/>
          <p:cNvSpPr>
            <a:spLocks noChangeAspect="1" noChangeShapeType="1"/>
          </p:cNvSpPr>
          <p:nvPr/>
        </p:nvSpPr>
        <p:spPr bwMode="auto">
          <a:xfrm>
            <a:off x="1550609" y="4305946"/>
            <a:ext cx="301215" cy="0"/>
          </a:xfrm>
          <a:prstGeom prst="line">
            <a:avLst/>
          </a:prstGeom>
          <a:noFill/>
          <a:ln w="9525">
            <a:solidFill>
              <a:schemeClr val="tx1"/>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sp>
        <p:nvSpPr>
          <p:cNvPr id="2154" name="Text Box 92"/>
          <p:cNvSpPr txBox="1">
            <a:spLocks noChangeAspect="1" noChangeArrowheads="1"/>
          </p:cNvSpPr>
          <p:nvPr/>
        </p:nvSpPr>
        <p:spPr bwMode="auto">
          <a:xfrm>
            <a:off x="335018" y="5474024"/>
            <a:ext cx="718658" cy="184666"/>
          </a:xfrm>
          <a:prstGeom prst="rect">
            <a:avLst/>
          </a:prstGeom>
          <a:solidFill>
            <a:schemeClr val="bg1"/>
          </a:solidFill>
          <a:ln w="9525">
            <a:noFill/>
            <a:miter lim="800000"/>
            <a:headEnd/>
            <a:tailEnd/>
          </a:ln>
        </p:spPr>
        <p:txBody>
          <a:bodyPr wrap="none" lIns="45720" tIns="0" rIns="45720" bIns="0">
            <a:spAutoFit/>
          </a:bodyPr>
          <a:lstStyle/>
          <a:p>
            <a:pPr eaLnBrk="0" fontAlgn="base" hangingPunct="0">
              <a:spcBef>
                <a:spcPct val="0"/>
              </a:spcBef>
              <a:spcAft>
                <a:spcPct val="0"/>
              </a:spcAft>
            </a:pPr>
            <a:r>
              <a:rPr lang="en-US" sz="1200" b="1">
                <a:solidFill>
                  <a:srgbClr val="000000"/>
                </a:solidFill>
                <a:latin typeface="Arial Rounded MT Bold" pitchFamily="34" charset="0"/>
              </a:rPr>
              <a:t>Bedrock</a:t>
            </a:r>
          </a:p>
        </p:txBody>
      </p:sp>
      <p:sp>
        <p:nvSpPr>
          <p:cNvPr id="2158" name="Text Box 132"/>
          <p:cNvSpPr txBox="1">
            <a:spLocks noChangeAspect="1" noChangeArrowheads="1"/>
          </p:cNvSpPr>
          <p:nvPr/>
        </p:nvSpPr>
        <p:spPr bwMode="auto">
          <a:xfrm>
            <a:off x="3150769" y="5394832"/>
            <a:ext cx="1523622" cy="184666"/>
          </a:xfrm>
          <a:prstGeom prst="rect">
            <a:avLst/>
          </a:prstGeom>
          <a:solidFill>
            <a:schemeClr val="bg1"/>
          </a:solidFill>
          <a:ln w="9525">
            <a:noFill/>
            <a:miter lim="800000"/>
            <a:headEnd/>
            <a:tailEnd/>
          </a:ln>
        </p:spPr>
        <p:txBody>
          <a:bodyPr wrap="none" lIns="45720" tIns="0" rIns="45720" bIns="0">
            <a:spAutoFit/>
          </a:bodyPr>
          <a:lstStyle/>
          <a:p>
            <a:pPr eaLnBrk="0" fontAlgn="base" hangingPunct="0">
              <a:spcBef>
                <a:spcPct val="0"/>
              </a:spcBef>
              <a:spcAft>
                <a:spcPct val="0"/>
              </a:spcAft>
            </a:pPr>
            <a:r>
              <a:rPr lang="en-US" sz="1200" b="1">
                <a:solidFill>
                  <a:srgbClr val="000000"/>
                </a:solidFill>
                <a:latin typeface="Arial Rounded MT Bold" pitchFamily="34" charset="0"/>
              </a:rPr>
              <a:t>Unconfined aquifer</a:t>
            </a:r>
          </a:p>
        </p:txBody>
      </p:sp>
      <p:sp>
        <p:nvSpPr>
          <p:cNvPr id="569" name="Line 9"/>
          <p:cNvSpPr>
            <a:spLocks noChangeAspect="1" noChangeShapeType="1"/>
          </p:cNvSpPr>
          <p:nvPr/>
        </p:nvSpPr>
        <p:spPr bwMode="auto">
          <a:xfrm>
            <a:off x="5899424" y="5315624"/>
            <a:ext cx="1926454" cy="0"/>
          </a:xfrm>
          <a:prstGeom prst="line">
            <a:avLst/>
          </a:prstGeom>
          <a:noFill/>
          <a:ln w="9525">
            <a:solidFill>
              <a:srgbClr val="EA36DD"/>
            </a:solidFill>
            <a:prstDash val="dash"/>
            <a:round/>
            <a:headEnd/>
            <a:tailEnd/>
          </a:ln>
        </p:spPr>
        <p:txBody>
          <a:bodyPr wrap="none" anchor="ctr"/>
          <a:lstStyle/>
          <a:p>
            <a:pPr eaLnBrk="0" fontAlgn="base" hangingPunct="0">
              <a:spcBef>
                <a:spcPct val="0"/>
              </a:spcBef>
              <a:spcAft>
                <a:spcPct val="0"/>
              </a:spcAft>
            </a:pPr>
            <a:endParaRPr lang="en-US" sz="1200">
              <a:solidFill>
                <a:srgbClr val="000000"/>
              </a:solidFill>
            </a:endParaRPr>
          </a:p>
        </p:txBody>
      </p:sp>
      <p:cxnSp>
        <p:nvCxnSpPr>
          <p:cNvPr id="595" name="Straight Connector 594"/>
          <p:cNvCxnSpPr/>
          <p:nvPr/>
        </p:nvCxnSpPr>
        <p:spPr bwMode="auto">
          <a:xfrm>
            <a:off x="1143050" y="3973728"/>
            <a:ext cx="217732" cy="0"/>
          </a:xfrm>
          <a:prstGeom prst="line">
            <a:avLst/>
          </a:prstGeom>
          <a:noFill/>
          <a:ln w="28575" cap="flat" cmpd="sng" algn="ctr">
            <a:solidFill>
              <a:srgbClr val="000099"/>
            </a:solidFill>
            <a:prstDash val="solid"/>
            <a:round/>
            <a:headEnd type="none" w="med" len="med"/>
            <a:tailEnd type="none" w="med" len="med"/>
          </a:ln>
          <a:effectLst/>
        </p:spPr>
      </p:cxnSp>
      <p:sp>
        <p:nvSpPr>
          <p:cNvPr id="597" name="TextBox 596"/>
          <p:cNvSpPr txBox="1"/>
          <p:nvPr/>
        </p:nvSpPr>
        <p:spPr>
          <a:xfrm>
            <a:off x="2362200" y="209491"/>
            <a:ext cx="4648200" cy="400110"/>
          </a:xfrm>
          <a:prstGeom prst="rect">
            <a:avLst/>
          </a:prstGeom>
          <a:solidFill>
            <a:srgbClr val="FFC000"/>
          </a:solidFill>
          <a:ln>
            <a:solidFill>
              <a:schemeClr val="tx1"/>
            </a:solidFill>
          </a:ln>
        </p:spPr>
        <p:txBody>
          <a:bodyPr wrap="square" rtlCol="0">
            <a:spAutoFit/>
          </a:bodyPr>
          <a:lstStyle/>
          <a:p>
            <a:pPr defTabSz="914021"/>
            <a:r>
              <a:rPr lang="en-US" sz="2000" dirty="0">
                <a:solidFill>
                  <a:srgbClr val="000000"/>
                </a:solidFill>
                <a:latin typeface="Arial Rounded MT Bold" pitchFamily="34" charset="0"/>
              </a:rPr>
              <a:t>Community Land Model (CLM4.5)</a:t>
            </a:r>
          </a:p>
        </p:txBody>
      </p:sp>
      <p:pic>
        <p:nvPicPr>
          <p:cNvPr id="235" name="Picture 234" descr="http://www.designedtoat.com/clipart6/smoke_03.gif"/>
          <p:cNvPicPr>
            <a:picLocks noChangeAspect="1" noChangeArrowheads="1"/>
          </p:cNvPicPr>
          <p:nvPr/>
        </p:nvPicPr>
        <p:blipFill>
          <a:blip r:embed="rId5" cstate="print"/>
          <a:srcRect/>
          <a:stretch>
            <a:fillRect/>
          </a:stretch>
        </p:blipFill>
        <p:spPr bwMode="auto">
          <a:xfrm>
            <a:off x="6094956" y="2315460"/>
            <a:ext cx="278606" cy="400051"/>
          </a:xfrm>
          <a:prstGeom prst="rect">
            <a:avLst/>
          </a:prstGeom>
          <a:noFill/>
        </p:spPr>
      </p:pic>
      <p:grpSp>
        <p:nvGrpSpPr>
          <p:cNvPr id="236" name="Group 235"/>
          <p:cNvGrpSpPr/>
          <p:nvPr/>
        </p:nvGrpSpPr>
        <p:grpSpPr>
          <a:xfrm>
            <a:off x="5701018" y="2965492"/>
            <a:ext cx="611171" cy="1078590"/>
            <a:chOff x="6083667" y="1543379"/>
            <a:chExt cx="611171" cy="729407"/>
          </a:xfrm>
        </p:grpSpPr>
        <p:pic>
          <p:nvPicPr>
            <p:cNvPr id="237" name="Picture 236" descr="A:\papers\phenglobal\LeaflessCol.gif"/>
            <p:cNvPicPr>
              <a:picLocks noChangeAspect="1" noChangeArrowheads="1"/>
            </p:cNvPicPr>
            <p:nvPr/>
          </p:nvPicPr>
          <p:blipFill>
            <a:blip r:embed="rId6" cstate="screen"/>
            <a:srcRect/>
            <a:stretch>
              <a:fillRect/>
            </a:stretch>
          </p:blipFill>
          <p:spPr bwMode="auto">
            <a:xfrm>
              <a:off x="6083667" y="1543379"/>
              <a:ext cx="544411" cy="729407"/>
            </a:xfrm>
            <a:prstGeom prst="rect">
              <a:avLst/>
            </a:prstGeom>
            <a:noFill/>
          </p:spPr>
        </p:pic>
        <p:pic>
          <p:nvPicPr>
            <p:cNvPr id="238" name="Picture 237" descr="LeaffulCol"/>
            <p:cNvPicPr>
              <a:picLocks noChangeAspect="1" noChangeArrowheads="1"/>
            </p:cNvPicPr>
            <p:nvPr/>
          </p:nvPicPr>
          <p:blipFill>
            <a:blip r:embed="rId7" cstate="screen"/>
            <a:srcRect/>
            <a:stretch>
              <a:fillRect/>
            </a:stretch>
          </p:blipFill>
          <p:spPr bwMode="auto">
            <a:xfrm>
              <a:off x="6500813" y="1685925"/>
              <a:ext cx="194025" cy="100013"/>
            </a:xfrm>
            <a:prstGeom prst="rect">
              <a:avLst/>
            </a:prstGeom>
            <a:noFill/>
            <a:ln w="9525">
              <a:noFill/>
              <a:miter lim="800000"/>
              <a:headEnd/>
              <a:tailEnd/>
            </a:ln>
          </p:spPr>
        </p:pic>
        <p:pic>
          <p:nvPicPr>
            <p:cNvPr id="239" name="Picture 238" descr="LeaffulCol"/>
            <p:cNvPicPr>
              <a:picLocks noChangeAspect="1" noChangeArrowheads="1"/>
            </p:cNvPicPr>
            <p:nvPr/>
          </p:nvPicPr>
          <p:blipFill>
            <a:blip r:embed="rId8" cstate="screen"/>
            <a:srcRect/>
            <a:stretch>
              <a:fillRect/>
            </a:stretch>
          </p:blipFill>
          <p:spPr bwMode="auto">
            <a:xfrm>
              <a:off x="6462853" y="1804988"/>
              <a:ext cx="171310" cy="85724"/>
            </a:xfrm>
            <a:prstGeom prst="rect">
              <a:avLst/>
            </a:prstGeom>
            <a:noFill/>
            <a:ln w="9525">
              <a:noFill/>
              <a:miter lim="800000"/>
              <a:headEnd/>
              <a:tailEnd/>
            </a:ln>
          </p:spPr>
        </p:pic>
        <p:pic>
          <p:nvPicPr>
            <p:cNvPr id="240" name="Picture 239" descr="LeaffulCol"/>
            <p:cNvPicPr>
              <a:picLocks noChangeAspect="1" noChangeArrowheads="1"/>
            </p:cNvPicPr>
            <p:nvPr/>
          </p:nvPicPr>
          <p:blipFill>
            <a:blip r:embed="rId9" cstate="screen"/>
            <a:srcRect/>
            <a:stretch>
              <a:fillRect/>
            </a:stretch>
          </p:blipFill>
          <p:spPr bwMode="auto">
            <a:xfrm>
              <a:off x="6385638" y="1564269"/>
              <a:ext cx="194025" cy="62906"/>
            </a:xfrm>
            <a:prstGeom prst="rect">
              <a:avLst/>
            </a:prstGeom>
            <a:noFill/>
            <a:ln w="9525">
              <a:noFill/>
              <a:miter lim="800000"/>
              <a:headEnd/>
              <a:tailEnd/>
            </a:ln>
          </p:spPr>
        </p:pic>
      </p:grpSp>
    </p:spTree>
    <p:extLst>
      <p:ext uri="{BB962C8B-B14F-4D97-AF65-F5344CB8AC3E}">
        <p14:creationId xmlns:p14="http://schemas.microsoft.com/office/powerpoint/2010/main" val="87944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8" cy="5640415"/>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8.5 Ecosystem Changes: Indirect LULCC Fluxes</a:t>
            </a:r>
            <a:endParaRPr lang="en-AU" sz="2400" b="1" dirty="0"/>
          </a:p>
        </p:txBody>
      </p:sp>
      <p:sp>
        <p:nvSpPr>
          <p:cNvPr id="7" name="Rectangle 6"/>
          <p:cNvSpPr/>
          <p:nvPr/>
        </p:nvSpPr>
        <p:spPr>
          <a:xfrm>
            <a:off x="152400" y="5950803"/>
            <a:ext cx="8839200" cy="830997"/>
          </a:xfrm>
          <a:prstGeom prst="rect">
            <a:avLst/>
          </a:prstGeom>
        </p:spPr>
        <p:txBody>
          <a:bodyPr wrap="square">
            <a:spAutoFit/>
          </a:bodyPr>
          <a:lstStyle/>
          <a:p>
            <a:r>
              <a:rPr lang="en-US" sz="1600" dirty="0"/>
              <a:t>LULCC</a:t>
            </a:r>
            <a:r>
              <a:rPr lang="en-US" sz="1600" baseline="-25000" dirty="0"/>
              <a:t>INDIRECT</a:t>
            </a:r>
            <a:r>
              <a:rPr lang="en-US" sz="1600" dirty="0"/>
              <a:t> = ∆NPP</a:t>
            </a:r>
            <a:r>
              <a:rPr lang="en-US" sz="1600" baseline="-25000" dirty="0"/>
              <a:t>NOLUC-LU</a:t>
            </a:r>
            <a:r>
              <a:rPr lang="en-US" sz="1600" dirty="0"/>
              <a:t> – ∆HR</a:t>
            </a:r>
            <a:r>
              <a:rPr lang="en-US" sz="1600" baseline="-25000" dirty="0"/>
              <a:t>NOLUC-LU</a:t>
            </a:r>
            <a:r>
              <a:rPr lang="en-US" sz="1600" dirty="0"/>
              <a:t> – ∆FIRE</a:t>
            </a:r>
            <a:r>
              <a:rPr lang="en-US" sz="1600" baseline="-25000" dirty="0"/>
              <a:t>NOLUC-LU </a:t>
            </a:r>
            <a:r>
              <a:rPr lang="en-US" sz="1600" dirty="0" smtClean="0"/>
              <a:t> = -4.5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r>
              <a:rPr lang="en-US" sz="1600" dirty="0" smtClean="0"/>
              <a:t>                        </a:t>
            </a:r>
          </a:p>
          <a:p>
            <a:r>
              <a:rPr lang="en-US" sz="1600" dirty="0" smtClean="0"/>
              <a:t>∆NPP</a:t>
            </a:r>
            <a:r>
              <a:rPr lang="en-US" sz="1600" baseline="-25000" dirty="0" smtClean="0"/>
              <a:t>NOLUC-LU</a:t>
            </a:r>
            <a:r>
              <a:rPr lang="en-US" sz="1600" dirty="0" smtClean="0"/>
              <a:t>  = 42.3 </a:t>
            </a:r>
            <a:r>
              <a:rPr lang="en-US" sz="1600" dirty="0" err="1" smtClean="0"/>
              <a:t>PgC</a:t>
            </a:r>
            <a:r>
              <a:rPr lang="en-US" sz="1600" dirty="0" smtClean="0"/>
              <a:t>  	∆</a:t>
            </a:r>
            <a:r>
              <a:rPr lang="en-US" sz="1600" dirty="0"/>
              <a:t>HR</a:t>
            </a:r>
            <a:r>
              <a:rPr lang="en-US" sz="1600" baseline="-25000" dirty="0"/>
              <a:t>NOLUC-LU</a:t>
            </a:r>
            <a:r>
              <a:rPr lang="en-US" sz="1600" dirty="0"/>
              <a:t> </a:t>
            </a:r>
            <a:r>
              <a:rPr lang="en-US" sz="1600" dirty="0" smtClean="0"/>
              <a:t>= 18.1 </a:t>
            </a:r>
            <a:r>
              <a:rPr lang="en-US" sz="1600" dirty="0" err="1" smtClean="0"/>
              <a:t>PgC</a:t>
            </a:r>
            <a:r>
              <a:rPr lang="en-US" sz="1600" dirty="0" smtClean="0"/>
              <a:t>	</a:t>
            </a:r>
            <a:r>
              <a:rPr lang="en-US" sz="1600" dirty="0"/>
              <a:t> ∆FIRE</a:t>
            </a:r>
            <a:r>
              <a:rPr lang="en-US" sz="1600" baseline="-25000" dirty="0"/>
              <a:t>NOLUC-LU </a:t>
            </a:r>
            <a:r>
              <a:rPr lang="en-US" sz="1600" dirty="0"/>
              <a:t> = </a:t>
            </a:r>
            <a:r>
              <a:rPr lang="en-US" sz="1600" dirty="0" smtClean="0"/>
              <a:t>28.6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37857258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05"/>
            <a:ext cx="6286498" cy="5640414"/>
          </a:xfrm>
          <a:prstGeom prst="rect">
            <a:avLst/>
          </a:prstGeom>
        </p:spPr>
      </p:pic>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457200" y="0"/>
            <a:ext cx="8229600" cy="461665"/>
          </a:xfrm>
          <a:prstGeom prst="rect">
            <a:avLst/>
          </a:prstGeom>
          <a:noFill/>
          <a:ln w="9525">
            <a:noFill/>
            <a:miter lim="800000"/>
            <a:headEnd/>
            <a:tailEnd/>
          </a:ln>
        </p:spPr>
        <p:txBody>
          <a:bodyPr>
            <a:spAutoFit/>
          </a:bodyPr>
          <a:lstStyle/>
          <a:p>
            <a:pPr eaLnBrk="0" hangingPunct="0">
              <a:spcBef>
                <a:spcPts val="0"/>
              </a:spcBef>
            </a:pPr>
            <a:r>
              <a:rPr lang="en-AU" sz="2400" b="1" dirty="0" smtClean="0"/>
              <a:t>RCP 8.5 Ecosystem Changes: Effective LULCC Fluxes</a:t>
            </a:r>
            <a:endParaRPr lang="en-AU" sz="2400" b="1" dirty="0"/>
          </a:p>
        </p:txBody>
      </p:sp>
      <p:sp>
        <p:nvSpPr>
          <p:cNvPr id="8" name="Rectangle 7"/>
          <p:cNvSpPr/>
          <p:nvPr/>
        </p:nvSpPr>
        <p:spPr>
          <a:xfrm>
            <a:off x="152400" y="5950803"/>
            <a:ext cx="8839200" cy="861774"/>
          </a:xfrm>
          <a:prstGeom prst="rect">
            <a:avLst/>
          </a:prstGeom>
        </p:spPr>
        <p:txBody>
          <a:bodyPr wrap="square">
            <a:spAutoFit/>
          </a:bodyPr>
          <a:lstStyle/>
          <a:p>
            <a:r>
              <a:rPr lang="en-US" sz="1600" dirty="0"/>
              <a:t>LULCC</a:t>
            </a:r>
            <a:r>
              <a:rPr lang="en-US" sz="1600" baseline="-25000" dirty="0"/>
              <a:t>EFFECTIVE ECO</a:t>
            </a:r>
            <a:r>
              <a:rPr lang="en-US" sz="1600" dirty="0"/>
              <a:t> = LULCC</a:t>
            </a:r>
            <a:r>
              <a:rPr lang="en-US" sz="1600" baseline="-25000" dirty="0"/>
              <a:t>DIRECT ECO</a:t>
            </a:r>
            <a:r>
              <a:rPr lang="en-US" sz="1600" dirty="0"/>
              <a:t> + </a:t>
            </a:r>
            <a:r>
              <a:rPr lang="en-US" sz="1600" dirty="0" smtClean="0"/>
              <a:t>LULCC</a:t>
            </a:r>
            <a:r>
              <a:rPr lang="en-US" sz="1600" baseline="-25000" dirty="0" smtClean="0"/>
              <a:t>INDIRECT</a:t>
            </a:r>
            <a:r>
              <a:rPr lang="en-US" sz="1600" dirty="0" smtClean="0"/>
              <a:t> = 267.2 </a:t>
            </a:r>
            <a:r>
              <a:rPr lang="en-US" sz="1600" dirty="0" err="1" smtClean="0"/>
              <a:t>PgC</a:t>
            </a:r>
            <a:r>
              <a:rPr lang="en-US" sz="1600" dirty="0" smtClean="0"/>
              <a:t>  	(</a:t>
            </a:r>
            <a:r>
              <a:rPr lang="en-US" sz="1600" dirty="0" err="1" smtClean="0"/>
              <a:t>PgC</a:t>
            </a:r>
            <a:r>
              <a:rPr lang="en-US" sz="1600" dirty="0" smtClean="0"/>
              <a:t> = 10</a:t>
            </a:r>
            <a:r>
              <a:rPr lang="en-US" sz="1600" baseline="30000" dirty="0" smtClean="0"/>
              <a:t>15</a:t>
            </a:r>
            <a:r>
              <a:rPr lang="en-US" sz="1600" dirty="0" smtClean="0"/>
              <a:t>)</a:t>
            </a:r>
          </a:p>
          <a:p>
            <a:endParaRPr lang="en-US" sz="1600" dirty="0" smtClean="0"/>
          </a:p>
          <a:p>
            <a:r>
              <a:rPr lang="en-US" sz="1600" dirty="0"/>
              <a:t>LULCC</a:t>
            </a:r>
            <a:r>
              <a:rPr lang="en-US" sz="1600" baseline="-25000" dirty="0"/>
              <a:t>DIRECT ECO</a:t>
            </a:r>
            <a:r>
              <a:rPr lang="en-US" sz="1600" dirty="0"/>
              <a:t> </a:t>
            </a:r>
            <a:r>
              <a:rPr lang="en-US" sz="1600" dirty="0" smtClean="0"/>
              <a:t>= 271.6 </a:t>
            </a:r>
            <a:r>
              <a:rPr lang="en-US" sz="1600" dirty="0" err="1" smtClean="0"/>
              <a:t>PgC</a:t>
            </a:r>
            <a:r>
              <a:rPr lang="en-US" sz="1600" dirty="0"/>
              <a:t>	</a:t>
            </a:r>
            <a:r>
              <a:rPr lang="en-US" sz="1600" dirty="0" smtClean="0"/>
              <a:t>	LULCC</a:t>
            </a:r>
            <a:r>
              <a:rPr lang="en-US" sz="1600" baseline="-25000" dirty="0" smtClean="0"/>
              <a:t>INDIRECT</a:t>
            </a:r>
            <a:r>
              <a:rPr lang="en-US" sz="1600" dirty="0" smtClean="0"/>
              <a:t> = -4.5 </a:t>
            </a:r>
            <a:r>
              <a:rPr lang="en-US" sz="1600" dirty="0" err="1" smtClean="0"/>
              <a:t>PgC</a:t>
            </a:r>
            <a:endParaRPr lang="en-US" sz="16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809" y="685800"/>
            <a:ext cx="3076191" cy="19904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809" y="3505200"/>
            <a:ext cx="3076191" cy="1990476"/>
          </a:xfrm>
          <a:prstGeom prst="rect">
            <a:avLst/>
          </a:prstGeom>
        </p:spPr>
      </p:pic>
    </p:spTree>
    <p:extLst>
      <p:ext uri="{BB962C8B-B14F-4D97-AF65-F5344CB8AC3E}">
        <p14:creationId xmlns:p14="http://schemas.microsoft.com/office/powerpoint/2010/main" val="39276786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27651" name="Rectangle 4"/>
          <p:cNvSpPr>
            <a:spLocks noGrp="1"/>
          </p:cNvSpPr>
          <p:nvPr>
            <p:ph type="title"/>
          </p:nvPr>
        </p:nvSpPr>
        <p:spPr>
          <a:xfrm>
            <a:off x="152400" y="6477000"/>
            <a:ext cx="1981200" cy="152400"/>
          </a:xfrm>
        </p:spPr>
        <p:txBody>
          <a:bodyPr/>
          <a:lstStyle/>
          <a:p>
            <a:pPr algn="l" eaLnBrk="1" hangingPunct="1"/>
            <a:r>
              <a:rPr lang="en-US" sz="900" smtClean="0">
                <a:solidFill>
                  <a:schemeClr val="bg1"/>
                </a:solidFill>
              </a:rPr>
              <a:t>Slide 4 – Land Cover Change</a:t>
            </a:r>
          </a:p>
        </p:txBody>
      </p:sp>
      <p:sp>
        <p:nvSpPr>
          <p:cNvPr id="6" name="Text Box 2"/>
          <p:cNvSpPr txBox="1">
            <a:spLocks noChangeArrowheads="1"/>
          </p:cNvSpPr>
          <p:nvPr/>
        </p:nvSpPr>
        <p:spPr bwMode="auto">
          <a:xfrm>
            <a:off x="457200" y="822325"/>
            <a:ext cx="8305800" cy="553998"/>
          </a:xfrm>
          <a:prstGeom prst="rect">
            <a:avLst/>
          </a:prstGeom>
          <a:noFill/>
          <a:ln w="9525">
            <a:noFill/>
            <a:miter lim="800000"/>
            <a:headEnd/>
            <a:tailEnd/>
          </a:ln>
        </p:spPr>
        <p:txBody>
          <a:bodyPr wrap="square">
            <a:spAutoFit/>
          </a:bodyPr>
          <a:lstStyle/>
          <a:p>
            <a:pPr marL="457200" indent="-457200" eaLnBrk="0" hangingPunct="0"/>
            <a:endParaRPr lang="en-AU" sz="2000" dirty="0"/>
          </a:p>
          <a:p>
            <a:pPr marL="457200" indent="-457200"/>
            <a:endParaRPr lang="en-AU" sz="1000" dirty="0"/>
          </a:p>
        </p:txBody>
      </p:sp>
      <p:graphicFrame>
        <p:nvGraphicFramePr>
          <p:cNvPr id="3" name="Table 2"/>
          <p:cNvGraphicFramePr>
            <a:graphicFrameLocks noGrp="1"/>
          </p:cNvGraphicFramePr>
          <p:nvPr>
            <p:extLst>
              <p:ext uri="{D42A27DB-BD31-4B8C-83A1-F6EECF244321}">
                <p14:modId xmlns:p14="http://schemas.microsoft.com/office/powerpoint/2010/main" val="4122745565"/>
              </p:ext>
            </p:extLst>
          </p:nvPr>
        </p:nvGraphicFramePr>
        <p:xfrm>
          <a:off x="533400" y="3886200"/>
          <a:ext cx="8229600" cy="1752600"/>
        </p:xfrm>
        <a:graphic>
          <a:graphicData uri="http://schemas.openxmlformats.org/drawingml/2006/table">
            <a:tbl>
              <a:tblPr firstRow="1" bandRow="1">
                <a:tableStyleId>{5C22544A-7EE6-4342-B048-85BDC9FD1C3A}</a:tableStyleId>
              </a:tblPr>
              <a:tblGrid>
                <a:gridCol w="1600200"/>
                <a:gridCol w="1600200"/>
                <a:gridCol w="1737360"/>
                <a:gridCol w="1645920"/>
                <a:gridCol w="1645920"/>
              </a:tblGrid>
              <a:tr h="370840">
                <a:tc>
                  <a:txBody>
                    <a:bodyPr/>
                    <a:lstStyle/>
                    <a:p>
                      <a:r>
                        <a:rPr lang="en-US" dirty="0" err="1" smtClean="0"/>
                        <a:t>Ecosys</a:t>
                      </a:r>
                      <a:r>
                        <a:rPr lang="en-US" baseline="0" dirty="0" smtClean="0"/>
                        <a:t> Carbon</a:t>
                      </a:r>
                      <a:endParaRPr lang="en-US" dirty="0"/>
                    </a:p>
                  </a:txBody>
                  <a:tcPr/>
                </a:tc>
                <a:tc>
                  <a:txBody>
                    <a:bodyPr/>
                    <a:lstStyle/>
                    <a:p>
                      <a:r>
                        <a:rPr lang="en-US" dirty="0" smtClean="0"/>
                        <a:t>Eco Direct </a:t>
                      </a:r>
                      <a:br>
                        <a:rPr lang="en-US" dirty="0" smtClean="0"/>
                      </a:br>
                      <a:r>
                        <a:rPr lang="en-US" dirty="0" smtClean="0"/>
                        <a:t>LULCC</a:t>
                      </a:r>
                      <a:endParaRPr lang="en-US" dirty="0"/>
                    </a:p>
                  </a:txBody>
                  <a:tcPr/>
                </a:tc>
                <a:tc>
                  <a:txBody>
                    <a:bodyPr/>
                    <a:lstStyle/>
                    <a:p>
                      <a:r>
                        <a:rPr lang="en-US" dirty="0" smtClean="0"/>
                        <a:t>Indirect </a:t>
                      </a:r>
                    </a:p>
                    <a:p>
                      <a:r>
                        <a:rPr lang="en-US" dirty="0" smtClean="0"/>
                        <a:t>LULCC</a:t>
                      </a:r>
                      <a:endParaRPr lang="en-US" dirty="0"/>
                    </a:p>
                  </a:txBody>
                  <a:tcPr/>
                </a:tc>
                <a:tc>
                  <a:txBody>
                    <a:bodyPr/>
                    <a:lstStyle/>
                    <a:p>
                      <a:r>
                        <a:rPr lang="en-US" dirty="0" smtClean="0"/>
                        <a:t>Eco</a:t>
                      </a:r>
                      <a:r>
                        <a:rPr lang="en-US" baseline="0" dirty="0" smtClean="0"/>
                        <a:t> </a:t>
                      </a:r>
                      <a:r>
                        <a:rPr lang="en-US" dirty="0" smtClean="0"/>
                        <a:t>Effective </a:t>
                      </a:r>
                      <a:br>
                        <a:rPr lang="en-US" dirty="0" smtClean="0"/>
                      </a:br>
                      <a:r>
                        <a:rPr lang="en-US" dirty="0" smtClean="0"/>
                        <a:t>LULCC</a:t>
                      </a:r>
                      <a:endParaRPr lang="en-US" dirty="0"/>
                    </a:p>
                  </a:txBody>
                  <a:tcPr/>
                </a:tc>
                <a:tc>
                  <a:txBody>
                    <a:bodyPr/>
                    <a:lstStyle/>
                    <a:p>
                      <a:r>
                        <a:rPr lang="en-US" dirty="0" smtClean="0"/>
                        <a:t>CMIP5 Fossil Fuel</a:t>
                      </a:r>
                      <a:r>
                        <a:rPr lang="en-US" baseline="0" dirty="0" smtClean="0"/>
                        <a:t> Emissions</a:t>
                      </a:r>
                      <a:endParaRPr lang="en-US" dirty="0"/>
                    </a:p>
                  </a:txBody>
                  <a:tcPr/>
                </a:tc>
              </a:tr>
              <a:tr h="370840">
                <a:tc>
                  <a:txBody>
                    <a:bodyPr/>
                    <a:lstStyle/>
                    <a:p>
                      <a:r>
                        <a:rPr lang="en-US" dirty="0" smtClean="0"/>
                        <a:t>Historical</a:t>
                      </a:r>
                      <a:endParaRPr lang="en-US" dirty="0"/>
                    </a:p>
                  </a:txBody>
                  <a:tcPr/>
                </a:tc>
                <a:tc>
                  <a:txBody>
                    <a:bodyPr/>
                    <a:lstStyle/>
                    <a:p>
                      <a:r>
                        <a:rPr lang="en-US" dirty="0" smtClean="0"/>
                        <a:t>126.8 </a:t>
                      </a:r>
                      <a:r>
                        <a:rPr lang="en-US" dirty="0" err="1" smtClean="0"/>
                        <a:t>PgC</a:t>
                      </a:r>
                      <a:endParaRPr lang="en-US" dirty="0"/>
                    </a:p>
                  </a:txBody>
                  <a:tcPr/>
                </a:tc>
                <a:tc>
                  <a:txBody>
                    <a:bodyPr/>
                    <a:lstStyle/>
                    <a:p>
                      <a:r>
                        <a:rPr lang="en-US" dirty="0" smtClean="0"/>
                        <a:t>3.6 </a:t>
                      </a:r>
                      <a:r>
                        <a:rPr lang="en-US" dirty="0" err="1" smtClean="0"/>
                        <a:t>PgC</a:t>
                      </a:r>
                      <a:endParaRPr lang="en-US" dirty="0"/>
                    </a:p>
                  </a:txBody>
                  <a:tcPr/>
                </a:tc>
                <a:tc>
                  <a:txBody>
                    <a:bodyPr/>
                    <a:lstStyle/>
                    <a:p>
                      <a:r>
                        <a:rPr lang="en-US" dirty="0" smtClean="0"/>
                        <a:t>130.4 </a:t>
                      </a:r>
                      <a:r>
                        <a:rPr lang="en-US" dirty="0" err="1" smtClean="0"/>
                        <a:t>PgC</a:t>
                      </a:r>
                      <a:endParaRPr lang="en-US" dirty="0"/>
                    </a:p>
                  </a:txBody>
                  <a:tcPr/>
                </a:tc>
                <a:tc>
                  <a:txBody>
                    <a:bodyPr/>
                    <a:lstStyle/>
                    <a:p>
                      <a:r>
                        <a:rPr lang="en-US" dirty="0" smtClean="0"/>
                        <a:t>313.8 </a:t>
                      </a:r>
                      <a:r>
                        <a:rPr lang="en-US" dirty="0" err="1" smtClean="0"/>
                        <a:t>PgC</a:t>
                      </a:r>
                      <a:endParaRPr lang="en-US" dirty="0"/>
                    </a:p>
                  </a:txBody>
                  <a:tcPr/>
                </a:tc>
              </a:tr>
              <a:tr h="370840">
                <a:tc>
                  <a:txBody>
                    <a:bodyPr/>
                    <a:lstStyle/>
                    <a:p>
                      <a:r>
                        <a:rPr lang="en-US" dirty="0" smtClean="0"/>
                        <a:t>RCP</a:t>
                      </a:r>
                      <a:r>
                        <a:rPr lang="en-US" baseline="0" dirty="0" smtClean="0"/>
                        <a:t> 4.5</a:t>
                      </a:r>
                      <a:endParaRPr lang="en-US" dirty="0"/>
                    </a:p>
                  </a:txBody>
                  <a:tcPr/>
                </a:tc>
                <a:tc>
                  <a:txBody>
                    <a:bodyPr/>
                    <a:lstStyle/>
                    <a:p>
                      <a:r>
                        <a:rPr lang="en-US" dirty="0" smtClean="0"/>
                        <a:t>152.6 </a:t>
                      </a:r>
                      <a:r>
                        <a:rPr lang="en-US" dirty="0" err="1" smtClean="0"/>
                        <a:t>PgC</a:t>
                      </a:r>
                      <a:endParaRPr lang="en-US" dirty="0"/>
                    </a:p>
                  </a:txBody>
                  <a:tcPr/>
                </a:tc>
                <a:tc>
                  <a:txBody>
                    <a:bodyPr/>
                    <a:lstStyle/>
                    <a:p>
                      <a:r>
                        <a:rPr lang="en-US" dirty="0" smtClean="0"/>
                        <a:t>-49.3 </a:t>
                      </a:r>
                      <a:r>
                        <a:rPr lang="en-US" dirty="0" err="1" smtClean="0"/>
                        <a:t>PgC</a:t>
                      </a:r>
                      <a:endParaRPr lang="en-US" dirty="0"/>
                    </a:p>
                  </a:txBody>
                  <a:tcPr/>
                </a:tc>
                <a:tc>
                  <a:txBody>
                    <a:bodyPr/>
                    <a:lstStyle/>
                    <a:p>
                      <a:r>
                        <a:rPr lang="en-US" dirty="0" smtClean="0"/>
                        <a:t>103.3 </a:t>
                      </a:r>
                      <a:r>
                        <a:rPr lang="en-US" dirty="0" err="1" smtClean="0"/>
                        <a:t>PgC</a:t>
                      </a:r>
                      <a:endParaRPr lang="en-US" dirty="0"/>
                    </a:p>
                  </a:txBody>
                  <a:tcPr/>
                </a:tc>
                <a:tc>
                  <a:txBody>
                    <a:bodyPr/>
                    <a:lstStyle/>
                    <a:p>
                      <a:r>
                        <a:rPr lang="en-US" dirty="0" smtClean="0"/>
                        <a:t>791.5 </a:t>
                      </a:r>
                      <a:r>
                        <a:rPr lang="en-US" dirty="0" err="1" smtClean="0"/>
                        <a:t>PgC</a:t>
                      </a:r>
                      <a:endParaRPr lang="en-US" dirty="0"/>
                    </a:p>
                  </a:txBody>
                  <a:tcPr/>
                </a:tc>
              </a:tr>
              <a:tr h="370840">
                <a:tc>
                  <a:txBody>
                    <a:bodyPr/>
                    <a:lstStyle/>
                    <a:p>
                      <a:r>
                        <a:rPr lang="en-US" dirty="0" smtClean="0"/>
                        <a:t>RCP</a:t>
                      </a:r>
                      <a:r>
                        <a:rPr lang="en-US" baseline="0" dirty="0" smtClean="0"/>
                        <a:t> 8.5</a:t>
                      </a:r>
                      <a:endParaRPr lang="en-US" dirty="0"/>
                    </a:p>
                  </a:txBody>
                  <a:tcPr/>
                </a:tc>
                <a:tc>
                  <a:txBody>
                    <a:bodyPr/>
                    <a:lstStyle/>
                    <a:p>
                      <a:r>
                        <a:rPr lang="en-US" baseline="0" dirty="0" smtClean="0"/>
                        <a:t>271.6 </a:t>
                      </a:r>
                      <a:r>
                        <a:rPr lang="en-US" baseline="0" dirty="0" err="1" smtClean="0"/>
                        <a:t>PgC</a:t>
                      </a:r>
                      <a:endParaRPr lang="en-US" dirty="0"/>
                    </a:p>
                  </a:txBody>
                  <a:tcPr/>
                </a:tc>
                <a:tc>
                  <a:txBody>
                    <a:bodyPr/>
                    <a:lstStyle/>
                    <a:p>
                      <a:r>
                        <a:rPr lang="en-US" dirty="0" smtClean="0"/>
                        <a:t>-4.5 </a:t>
                      </a:r>
                      <a:r>
                        <a:rPr lang="en-US" dirty="0" err="1" smtClean="0"/>
                        <a:t>PgC</a:t>
                      </a:r>
                      <a:endParaRPr lang="en-US" dirty="0"/>
                    </a:p>
                  </a:txBody>
                  <a:tcPr/>
                </a:tc>
                <a:tc>
                  <a:txBody>
                    <a:bodyPr/>
                    <a:lstStyle/>
                    <a:p>
                      <a:r>
                        <a:rPr lang="en-US" dirty="0" smtClean="0"/>
                        <a:t>267.2 </a:t>
                      </a:r>
                      <a:r>
                        <a:rPr lang="en-US" dirty="0" err="1" smtClean="0"/>
                        <a:t>PgC</a:t>
                      </a:r>
                      <a:endParaRPr lang="en-US" dirty="0"/>
                    </a:p>
                  </a:txBody>
                  <a:tcPr/>
                </a:tc>
                <a:tc>
                  <a:txBody>
                    <a:bodyPr/>
                    <a:lstStyle/>
                    <a:p>
                      <a:r>
                        <a:rPr lang="en-US" dirty="0" smtClean="0"/>
                        <a:t> 1925.0</a:t>
                      </a:r>
                      <a:r>
                        <a:rPr lang="en-US" baseline="0" dirty="0" smtClean="0"/>
                        <a:t> </a:t>
                      </a:r>
                      <a:r>
                        <a:rPr lang="en-US" dirty="0" err="1" smtClean="0"/>
                        <a:t>PgC</a:t>
                      </a:r>
                      <a:endParaRPr lang="en-US" dirty="0"/>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69405"/>
            <a:ext cx="6840477" cy="2836561"/>
          </a:xfrm>
          <a:prstGeom prst="rect">
            <a:avLst/>
          </a:prstGeom>
        </p:spPr>
      </p:pic>
      <p:sp>
        <p:nvSpPr>
          <p:cNvPr id="2" name="TextBox 1"/>
          <p:cNvSpPr txBox="1"/>
          <p:nvPr/>
        </p:nvSpPr>
        <p:spPr>
          <a:xfrm>
            <a:off x="3352800" y="6550223"/>
            <a:ext cx="5410200" cy="307777"/>
          </a:xfrm>
          <a:prstGeom prst="rect">
            <a:avLst/>
          </a:prstGeom>
          <a:noFill/>
        </p:spPr>
        <p:txBody>
          <a:bodyPr wrap="square" rtlCol="0">
            <a:spAutoFit/>
          </a:bodyPr>
          <a:lstStyle/>
          <a:p>
            <a:r>
              <a:rPr lang="en-US" sz="1400" dirty="0" smtClean="0"/>
              <a:t>*RCP no LULCC simulation have current day wood harvest rates</a:t>
            </a:r>
            <a:endParaRPr lang="en-US" sz="1400" dirty="0"/>
          </a:p>
        </p:txBody>
      </p:sp>
      <p:sp>
        <p:nvSpPr>
          <p:cNvPr id="9" name="Text Box 5"/>
          <p:cNvSpPr txBox="1">
            <a:spLocks noChangeArrowheads="1"/>
          </p:cNvSpPr>
          <p:nvPr/>
        </p:nvSpPr>
        <p:spPr bwMode="auto">
          <a:xfrm>
            <a:off x="152400" y="0"/>
            <a:ext cx="8991600" cy="461665"/>
          </a:xfrm>
          <a:prstGeom prst="rect">
            <a:avLst/>
          </a:prstGeom>
          <a:noFill/>
          <a:ln w="9525">
            <a:noFill/>
            <a:miter lim="800000"/>
            <a:headEnd/>
            <a:tailEnd/>
          </a:ln>
        </p:spPr>
        <p:txBody>
          <a:bodyPr wrap="square">
            <a:spAutoFit/>
          </a:bodyPr>
          <a:lstStyle/>
          <a:p>
            <a:pPr eaLnBrk="0" hangingPunct="0">
              <a:spcBef>
                <a:spcPct val="50000"/>
              </a:spcBef>
            </a:pPr>
            <a:r>
              <a:rPr lang="en-AU" sz="2400" b="1" dirty="0" smtClean="0"/>
              <a:t>CMIP5 Cumulative LULCC Fluxes – Total Ecosystem Carbon</a:t>
            </a:r>
            <a:endParaRPr lang="en-AU" sz="2400" b="1" dirty="0"/>
          </a:p>
        </p:txBody>
      </p:sp>
    </p:spTree>
    <p:extLst>
      <p:ext uri="{BB962C8B-B14F-4D97-AF65-F5344CB8AC3E}">
        <p14:creationId xmlns:p14="http://schemas.microsoft.com/office/powerpoint/2010/main" val="124739695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27651" name="Rectangle 4"/>
          <p:cNvSpPr>
            <a:spLocks noGrp="1"/>
          </p:cNvSpPr>
          <p:nvPr>
            <p:ph type="title"/>
          </p:nvPr>
        </p:nvSpPr>
        <p:spPr>
          <a:xfrm>
            <a:off x="152400" y="6477000"/>
            <a:ext cx="1981200" cy="152400"/>
          </a:xfrm>
        </p:spPr>
        <p:txBody>
          <a:bodyPr/>
          <a:lstStyle/>
          <a:p>
            <a:pPr algn="l" eaLnBrk="1" hangingPunct="1"/>
            <a:r>
              <a:rPr lang="en-US" sz="900" smtClean="0">
                <a:solidFill>
                  <a:schemeClr val="bg1"/>
                </a:solidFill>
              </a:rPr>
              <a:t>Slide 4 – Land Cover Change</a:t>
            </a:r>
          </a:p>
        </p:txBody>
      </p:sp>
      <p:sp>
        <p:nvSpPr>
          <p:cNvPr id="27652" name="Text Box 5"/>
          <p:cNvSpPr txBox="1">
            <a:spLocks noChangeArrowheads="1"/>
          </p:cNvSpPr>
          <p:nvPr/>
        </p:nvSpPr>
        <p:spPr bwMode="auto">
          <a:xfrm>
            <a:off x="152400" y="0"/>
            <a:ext cx="8991600" cy="461665"/>
          </a:xfrm>
          <a:prstGeom prst="rect">
            <a:avLst/>
          </a:prstGeom>
          <a:noFill/>
          <a:ln w="9525">
            <a:noFill/>
            <a:miter lim="800000"/>
            <a:headEnd/>
            <a:tailEnd/>
          </a:ln>
        </p:spPr>
        <p:txBody>
          <a:bodyPr wrap="square">
            <a:spAutoFit/>
          </a:bodyPr>
          <a:lstStyle/>
          <a:p>
            <a:pPr eaLnBrk="0" hangingPunct="0">
              <a:spcBef>
                <a:spcPct val="50000"/>
              </a:spcBef>
            </a:pPr>
            <a:r>
              <a:rPr lang="en-AU" sz="2400" b="1" dirty="0" smtClean="0"/>
              <a:t>CMIP5 Cumulative LULCC Fluxes – Total Ecosystem Carbon</a:t>
            </a:r>
            <a:endParaRPr lang="en-AU" sz="2400" b="1" dirty="0"/>
          </a:p>
        </p:txBody>
      </p:sp>
      <p:sp>
        <p:nvSpPr>
          <p:cNvPr id="6" name="Text Box 2"/>
          <p:cNvSpPr txBox="1">
            <a:spLocks noChangeArrowheads="1"/>
          </p:cNvSpPr>
          <p:nvPr/>
        </p:nvSpPr>
        <p:spPr bwMode="auto">
          <a:xfrm>
            <a:off x="457200" y="822325"/>
            <a:ext cx="8305800" cy="553998"/>
          </a:xfrm>
          <a:prstGeom prst="rect">
            <a:avLst/>
          </a:prstGeom>
          <a:noFill/>
          <a:ln w="9525">
            <a:noFill/>
            <a:miter lim="800000"/>
            <a:headEnd/>
            <a:tailEnd/>
          </a:ln>
        </p:spPr>
        <p:txBody>
          <a:bodyPr wrap="square">
            <a:spAutoFit/>
          </a:bodyPr>
          <a:lstStyle/>
          <a:p>
            <a:pPr marL="457200" indent="-457200" eaLnBrk="0" hangingPunct="0"/>
            <a:endParaRPr lang="en-AU" sz="2000" dirty="0"/>
          </a:p>
          <a:p>
            <a:pPr marL="457200" indent="-457200"/>
            <a:endParaRPr lang="en-AU" sz="1000" dirty="0"/>
          </a:p>
        </p:txBody>
      </p:sp>
      <p:graphicFrame>
        <p:nvGraphicFramePr>
          <p:cNvPr id="3" name="Table 2"/>
          <p:cNvGraphicFramePr>
            <a:graphicFrameLocks noGrp="1"/>
          </p:cNvGraphicFramePr>
          <p:nvPr>
            <p:extLst>
              <p:ext uri="{D42A27DB-BD31-4B8C-83A1-F6EECF244321}">
                <p14:modId xmlns:p14="http://schemas.microsoft.com/office/powerpoint/2010/main" val="1775748121"/>
              </p:ext>
            </p:extLst>
          </p:nvPr>
        </p:nvGraphicFramePr>
        <p:xfrm>
          <a:off x="185148" y="3641971"/>
          <a:ext cx="8806452" cy="2865120"/>
        </p:xfrm>
        <a:graphic>
          <a:graphicData uri="http://schemas.openxmlformats.org/drawingml/2006/table">
            <a:tbl>
              <a:tblPr firstRow="1" bandRow="1">
                <a:tableStyleId>{5C22544A-7EE6-4342-B048-85BDC9FD1C3A}</a:tableStyleId>
              </a:tblPr>
              <a:tblGrid>
                <a:gridCol w="1491252"/>
                <a:gridCol w="1219200"/>
                <a:gridCol w="1108276"/>
                <a:gridCol w="1324865"/>
                <a:gridCol w="1246931"/>
                <a:gridCol w="1246931"/>
                <a:gridCol w="1168997"/>
              </a:tblGrid>
              <a:tr h="370840">
                <a:tc>
                  <a:txBody>
                    <a:bodyPr/>
                    <a:lstStyle/>
                    <a:p>
                      <a:r>
                        <a:rPr lang="en-US" dirty="0" err="1" smtClean="0"/>
                        <a:t>Ecosys</a:t>
                      </a:r>
                      <a:r>
                        <a:rPr lang="en-US" baseline="0" dirty="0" smtClean="0"/>
                        <a:t> Carbon</a:t>
                      </a:r>
                      <a:endParaRPr lang="en-US" dirty="0"/>
                    </a:p>
                  </a:txBody>
                  <a:tcPr/>
                </a:tc>
                <a:tc>
                  <a:txBody>
                    <a:bodyPr/>
                    <a:lstStyle/>
                    <a:p>
                      <a:r>
                        <a:rPr lang="en-US" dirty="0" smtClean="0"/>
                        <a:t>Eco Direct </a:t>
                      </a:r>
                      <a:br>
                        <a:rPr lang="en-US" dirty="0" smtClean="0"/>
                      </a:br>
                      <a:r>
                        <a:rPr lang="en-US" dirty="0" smtClean="0"/>
                        <a:t>LULCC</a:t>
                      </a:r>
                      <a:endParaRPr lang="en-US" dirty="0"/>
                    </a:p>
                  </a:txBody>
                  <a:tcPr/>
                </a:tc>
                <a:tc>
                  <a:txBody>
                    <a:bodyPr/>
                    <a:lstStyle/>
                    <a:p>
                      <a:r>
                        <a:rPr lang="en-US" dirty="0" smtClean="0"/>
                        <a:t>Indirect</a:t>
                      </a:r>
                      <a:r>
                        <a:rPr lang="en-US" baseline="0" dirty="0" smtClean="0"/>
                        <a:t> </a:t>
                      </a:r>
                    </a:p>
                    <a:p>
                      <a:r>
                        <a:rPr lang="en-US" baseline="0" dirty="0" smtClean="0"/>
                        <a:t>LULCC</a:t>
                      </a:r>
                      <a:endParaRPr lang="en-US" dirty="0"/>
                    </a:p>
                  </a:txBody>
                  <a:tcPr/>
                </a:tc>
                <a:tc>
                  <a:txBody>
                    <a:bodyPr/>
                    <a:lstStyle/>
                    <a:p>
                      <a:r>
                        <a:rPr lang="en-US" dirty="0" smtClean="0"/>
                        <a:t>Terrestrial Sink</a:t>
                      </a:r>
                      <a:endParaRPr lang="en-US" dirty="0"/>
                    </a:p>
                  </a:txBody>
                  <a:tcPr/>
                </a:tc>
                <a:tc>
                  <a:txBody>
                    <a:bodyPr/>
                    <a:lstStyle/>
                    <a:p>
                      <a:r>
                        <a:rPr lang="en-US" dirty="0" smtClean="0"/>
                        <a:t>NEE</a:t>
                      </a:r>
                      <a:endParaRPr lang="en-US" dirty="0"/>
                    </a:p>
                  </a:txBody>
                  <a:tcPr/>
                </a:tc>
                <a:tc>
                  <a:txBody>
                    <a:bodyPr/>
                    <a:lstStyle/>
                    <a:p>
                      <a:r>
                        <a:rPr lang="en-US" dirty="0" smtClean="0"/>
                        <a:t>∆ Eco 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Prod</a:t>
                      </a:r>
                    </a:p>
                    <a:p>
                      <a:endParaRPr lang="en-US" dirty="0"/>
                    </a:p>
                  </a:txBody>
                  <a:tcPr/>
                </a:tc>
              </a:tr>
              <a:tr h="370840">
                <a:tc>
                  <a:txBody>
                    <a:bodyPr/>
                    <a:lstStyle/>
                    <a:p>
                      <a:r>
                        <a:rPr lang="en-US" dirty="0" smtClean="0"/>
                        <a:t>Historic</a:t>
                      </a:r>
                      <a:r>
                        <a:rPr lang="en-US" baseline="0" dirty="0" smtClean="0"/>
                        <a:t> </a:t>
                      </a:r>
                      <a:r>
                        <a:rPr lang="en-US" baseline="0" dirty="0" err="1" smtClean="0"/>
                        <a:t>NoLC</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tc>
                  <a:txBody>
                    <a:bodyPr/>
                    <a:lstStyle/>
                    <a:p>
                      <a:r>
                        <a:rPr lang="en-US" dirty="0" smtClean="0"/>
                        <a:t>67.3 </a:t>
                      </a:r>
                      <a:r>
                        <a:rPr lang="en-US" dirty="0" err="1" smtClean="0"/>
                        <a:t>PgC</a:t>
                      </a:r>
                      <a:endParaRPr lang="en-US" dirty="0"/>
                    </a:p>
                  </a:txBody>
                  <a:tcPr/>
                </a:tc>
                <a:tc>
                  <a:txBody>
                    <a:bodyPr/>
                    <a:lstStyle/>
                    <a:p>
                      <a:r>
                        <a:rPr lang="en-US" dirty="0" smtClean="0"/>
                        <a:t>-67.3 </a:t>
                      </a:r>
                      <a:r>
                        <a:rPr lang="en-US" dirty="0" err="1" smtClean="0"/>
                        <a:t>PgC</a:t>
                      </a:r>
                      <a:endParaRPr lang="en-US" dirty="0"/>
                    </a:p>
                  </a:txBody>
                  <a:tcPr/>
                </a:tc>
                <a:tc>
                  <a:txBody>
                    <a:bodyPr/>
                    <a:lstStyle/>
                    <a:p>
                      <a:r>
                        <a:rPr lang="en-US" dirty="0" smtClean="0"/>
                        <a:t>67.3</a:t>
                      </a:r>
                      <a:r>
                        <a:rPr lang="en-US" baseline="0" dirty="0" smtClean="0"/>
                        <a:t> </a:t>
                      </a:r>
                      <a:r>
                        <a:rPr lang="en-US" baseline="0" dirty="0" err="1" smtClean="0"/>
                        <a:t>PgC</a:t>
                      </a:r>
                      <a:endParaRPr lang="en-US" dirty="0"/>
                    </a:p>
                  </a:txBody>
                  <a:tcPr/>
                </a:tc>
                <a:tc>
                  <a:txBody>
                    <a:bodyPr/>
                    <a:lstStyle/>
                    <a:p>
                      <a:r>
                        <a:rPr lang="en-US" dirty="0" smtClean="0"/>
                        <a:t>-</a:t>
                      </a:r>
                      <a:endParaRPr lang="en-US" dirty="0"/>
                    </a:p>
                  </a:txBody>
                  <a:tcPr/>
                </a:tc>
              </a:tr>
              <a:tr h="370840">
                <a:tc>
                  <a:txBody>
                    <a:bodyPr/>
                    <a:lstStyle/>
                    <a:p>
                      <a:r>
                        <a:rPr lang="en-US" baseline="0" dirty="0" smtClean="0"/>
                        <a:t>             LULCC</a:t>
                      </a:r>
                      <a:endParaRPr lang="en-US" dirty="0"/>
                    </a:p>
                  </a:txBody>
                  <a:tcPr/>
                </a:tc>
                <a:tc>
                  <a:txBody>
                    <a:bodyPr/>
                    <a:lstStyle/>
                    <a:p>
                      <a:r>
                        <a:rPr lang="en-US" dirty="0" smtClean="0"/>
                        <a:t>126.8 </a:t>
                      </a:r>
                      <a:r>
                        <a:rPr lang="en-US" dirty="0" err="1" smtClean="0"/>
                        <a:t>PgC</a:t>
                      </a:r>
                      <a:endParaRPr lang="en-US" dirty="0"/>
                    </a:p>
                  </a:txBody>
                  <a:tcPr/>
                </a:tc>
                <a:tc>
                  <a:txBody>
                    <a:bodyPr/>
                    <a:lstStyle/>
                    <a:p>
                      <a:r>
                        <a:rPr lang="en-US" dirty="0" smtClean="0"/>
                        <a:t>3.6 </a:t>
                      </a:r>
                      <a:r>
                        <a:rPr lang="en-US" dirty="0" err="1" smtClean="0"/>
                        <a:t>PgC</a:t>
                      </a:r>
                      <a:endParaRPr lang="en-US" dirty="0"/>
                    </a:p>
                  </a:txBody>
                  <a:tcPr/>
                </a:tc>
                <a:tc>
                  <a:txBody>
                    <a:bodyPr/>
                    <a:lstStyle/>
                    <a:p>
                      <a:r>
                        <a:rPr lang="en-US" dirty="0" smtClean="0"/>
                        <a:t>63.6 </a:t>
                      </a:r>
                      <a:r>
                        <a:rPr lang="en-US" dirty="0" err="1" smtClean="0"/>
                        <a:t>PgC</a:t>
                      </a:r>
                      <a:endParaRPr lang="en-US" dirty="0"/>
                    </a:p>
                  </a:txBody>
                  <a:tcPr/>
                </a:tc>
                <a:tc>
                  <a:txBody>
                    <a:bodyPr/>
                    <a:lstStyle/>
                    <a:p>
                      <a:r>
                        <a:rPr lang="en-US" dirty="0" smtClean="0"/>
                        <a:t>54.8 </a:t>
                      </a:r>
                      <a:r>
                        <a:rPr lang="en-US" dirty="0" err="1" smtClean="0"/>
                        <a:t>PgC</a:t>
                      </a:r>
                      <a:endParaRPr lang="en-US" dirty="0"/>
                    </a:p>
                  </a:txBody>
                  <a:tcPr/>
                </a:tc>
                <a:tc>
                  <a:txBody>
                    <a:bodyPr/>
                    <a:lstStyle/>
                    <a:p>
                      <a:r>
                        <a:rPr lang="en-US" dirty="0" smtClean="0"/>
                        <a:t>-63.2 </a:t>
                      </a:r>
                      <a:r>
                        <a:rPr lang="en-US" dirty="0" err="1" smtClean="0"/>
                        <a:t>PgC</a:t>
                      </a:r>
                      <a:endParaRPr lang="en-US" dirty="0"/>
                    </a:p>
                  </a:txBody>
                  <a:tcPr/>
                </a:tc>
                <a:tc>
                  <a:txBody>
                    <a:bodyPr/>
                    <a:lstStyle/>
                    <a:p>
                      <a:r>
                        <a:rPr lang="en-US" dirty="0" smtClean="0"/>
                        <a:t>8.4 </a:t>
                      </a:r>
                      <a:r>
                        <a:rPr lang="en-US" dirty="0" err="1" smtClean="0"/>
                        <a:t>PgC</a:t>
                      </a:r>
                      <a:endParaRPr lang="en-US" dirty="0"/>
                    </a:p>
                  </a:txBody>
                  <a:tcPr/>
                </a:tc>
              </a:tr>
              <a:tr h="370840">
                <a:tc>
                  <a:txBody>
                    <a:bodyPr/>
                    <a:lstStyle/>
                    <a:p>
                      <a:r>
                        <a:rPr lang="en-US" dirty="0" smtClean="0"/>
                        <a:t>RCP4.5 </a:t>
                      </a:r>
                      <a:r>
                        <a:rPr lang="en-US" dirty="0" err="1" smtClean="0"/>
                        <a:t>NoLC</a:t>
                      </a:r>
                      <a:r>
                        <a:rPr lang="en-US" baseline="30000" dirty="0" smtClean="0"/>
                        <a:t>*</a:t>
                      </a:r>
                      <a:endParaRPr lang="en-US" dirty="0"/>
                    </a:p>
                  </a:txBody>
                  <a:tcPr/>
                </a:tc>
                <a:tc>
                  <a:txBody>
                    <a:bodyPr/>
                    <a:lstStyle/>
                    <a:p>
                      <a:r>
                        <a:rPr lang="en-US" dirty="0" smtClean="0"/>
                        <a:t>96.7 </a:t>
                      </a:r>
                      <a:r>
                        <a:rPr lang="en-US" dirty="0" err="1" smtClean="0"/>
                        <a:t>PgC</a:t>
                      </a:r>
                      <a:endParaRPr lang="en-US" dirty="0"/>
                    </a:p>
                  </a:txBody>
                  <a:tcPr/>
                </a:tc>
                <a:tc>
                  <a:txBody>
                    <a:bodyPr/>
                    <a:lstStyle/>
                    <a:p>
                      <a:r>
                        <a:rPr lang="en-US" dirty="0" smtClean="0"/>
                        <a:t>-</a:t>
                      </a:r>
                      <a:endParaRPr lang="en-US" dirty="0"/>
                    </a:p>
                  </a:txBody>
                  <a:tcPr/>
                </a:tc>
                <a:tc>
                  <a:txBody>
                    <a:bodyPr/>
                    <a:lstStyle/>
                    <a:p>
                      <a:r>
                        <a:rPr lang="en-US" dirty="0" smtClean="0"/>
                        <a:t>162.7 </a:t>
                      </a:r>
                      <a:r>
                        <a:rPr lang="en-US" dirty="0" err="1" smtClean="0"/>
                        <a:t>PgC</a:t>
                      </a:r>
                      <a:endParaRPr lang="en-US" dirty="0"/>
                    </a:p>
                  </a:txBody>
                  <a:tcPr/>
                </a:tc>
                <a:tc>
                  <a:txBody>
                    <a:bodyPr/>
                    <a:lstStyle/>
                    <a:p>
                      <a:r>
                        <a:rPr lang="en-US" dirty="0" smtClean="0"/>
                        <a:t>-66.5 </a:t>
                      </a:r>
                      <a:r>
                        <a:rPr lang="en-US" dirty="0" err="1" smtClean="0"/>
                        <a:t>PgC</a:t>
                      </a:r>
                      <a:endParaRPr lang="en-US" dirty="0"/>
                    </a:p>
                  </a:txBody>
                  <a:tcPr/>
                </a:tc>
                <a:tc>
                  <a:txBody>
                    <a:bodyPr/>
                    <a:lstStyle/>
                    <a:p>
                      <a:r>
                        <a:rPr lang="en-US" dirty="0" smtClean="0"/>
                        <a:t>66.0 </a:t>
                      </a:r>
                      <a:r>
                        <a:rPr lang="en-US" dirty="0" err="1" smtClean="0"/>
                        <a:t>PgC</a:t>
                      </a:r>
                      <a:endParaRPr lang="en-US" dirty="0"/>
                    </a:p>
                  </a:txBody>
                  <a:tcPr/>
                </a:tc>
                <a:tc>
                  <a:txBody>
                    <a:bodyPr/>
                    <a:lstStyle/>
                    <a:p>
                      <a:r>
                        <a:rPr lang="en-US" dirty="0" smtClean="0"/>
                        <a:t>0.5 </a:t>
                      </a:r>
                      <a:r>
                        <a:rPr lang="en-US" dirty="0" err="1" smtClean="0"/>
                        <a:t>PgC</a:t>
                      </a:r>
                      <a:endParaRPr lang="en-US" dirty="0"/>
                    </a:p>
                  </a:txBody>
                  <a:tcPr/>
                </a:tc>
              </a:tr>
              <a:tr h="370840">
                <a:tc>
                  <a:txBody>
                    <a:bodyPr/>
                    <a:lstStyle/>
                    <a:p>
                      <a:r>
                        <a:rPr lang="en-US" baseline="0" dirty="0" smtClean="0"/>
                        <a:t>             LULCC</a:t>
                      </a:r>
                      <a:endParaRPr lang="en-US" dirty="0"/>
                    </a:p>
                  </a:txBody>
                  <a:tcPr/>
                </a:tc>
                <a:tc>
                  <a:txBody>
                    <a:bodyPr/>
                    <a:lstStyle/>
                    <a:p>
                      <a:r>
                        <a:rPr lang="en-US" dirty="0" smtClean="0"/>
                        <a:t>152.6 </a:t>
                      </a:r>
                      <a:r>
                        <a:rPr lang="en-US" dirty="0" err="1" smtClean="0"/>
                        <a:t>PgC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-49.3 </a:t>
                      </a:r>
                      <a:r>
                        <a:rPr lang="en-US" dirty="0" err="1" smtClean="0"/>
                        <a:t>PgC</a:t>
                      </a:r>
                      <a:endParaRPr lang="en-US" dirty="0" smtClean="0"/>
                    </a:p>
                  </a:txBody>
                  <a:tcPr/>
                </a:tc>
                <a:tc>
                  <a:txBody>
                    <a:bodyPr/>
                    <a:lstStyle/>
                    <a:p>
                      <a:r>
                        <a:rPr lang="en-US" dirty="0" smtClean="0"/>
                        <a:t>212.0 </a:t>
                      </a:r>
                      <a:r>
                        <a:rPr lang="en-US" dirty="0" err="1" smtClean="0"/>
                        <a:t>PgC</a:t>
                      </a:r>
                      <a:endParaRPr lang="en-US" dirty="0"/>
                    </a:p>
                  </a:txBody>
                  <a:tcPr/>
                </a:tc>
                <a:tc>
                  <a:txBody>
                    <a:bodyPr/>
                    <a:lstStyle/>
                    <a:p>
                      <a:r>
                        <a:rPr lang="en-US" dirty="0" smtClean="0"/>
                        <a:t>-65.7 </a:t>
                      </a:r>
                      <a:r>
                        <a:rPr lang="en-US" dirty="0" err="1" smtClean="0"/>
                        <a:t>PgC</a:t>
                      </a:r>
                      <a:endParaRPr lang="en-US" dirty="0"/>
                    </a:p>
                  </a:txBody>
                  <a:tcPr/>
                </a:tc>
                <a:tc>
                  <a:txBody>
                    <a:bodyPr/>
                    <a:lstStyle/>
                    <a:p>
                      <a:r>
                        <a:rPr lang="en-US" dirty="0" smtClean="0"/>
                        <a:t>59.4 </a:t>
                      </a:r>
                      <a:r>
                        <a:rPr lang="en-US" dirty="0" err="1" smtClean="0"/>
                        <a:t>PgC</a:t>
                      </a:r>
                      <a:endParaRPr lang="en-US" dirty="0"/>
                    </a:p>
                  </a:txBody>
                  <a:tcPr/>
                </a:tc>
                <a:tc>
                  <a:txBody>
                    <a:bodyPr/>
                    <a:lstStyle/>
                    <a:p>
                      <a:r>
                        <a:rPr lang="en-US" dirty="0" smtClean="0"/>
                        <a:t>6.3 </a:t>
                      </a:r>
                      <a:r>
                        <a:rPr lang="en-US" dirty="0" err="1" smtClean="0"/>
                        <a:t>PgC</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RCP</a:t>
                      </a:r>
                      <a:r>
                        <a:rPr lang="en-US" baseline="0" dirty="0" smtClean="0"/>
                        <a:t>8.5 </a:t>
                      </a:r>
                      <a:r>
                        <a:rPr lang="en-US" baseline="0" dirty="0" err="1" smtClean="0"/>
                        <a:t>NoLC</a:t>
                      </a:r>
                      <a:r>
                        <a:rPr lang="en-US" baseline="30000" dirty="0" smtClean="0"/>
                        <a:t>*</a:t>
                      </a:r>
                      <a:endParaRPr lang="en-US" dirty="0" smtClean="0"/>
                    </a:p>
                  </a:txBody>
                  <a:tcPr/>
                </a:tc>
                <a:tc>
                  <a:txBody>
                    <a:bodyPr/>
                    <a:lstStyle/>
                    <a:p>
                      <a:r>
                        <a:rPr lang="en-US" baseline="0" dirty="0" smtClean="0"/>
                        <a:t>100.4 </a:t>
                      </a:r>
                      <a:r>
                        <a:rPr lang="en-US" baseline="0" dirty="0" err="1" smtClean="0"/>
                        <a:t>PgC</a:t>
                      </a:r>
                      <a:endParaRPr lang="en-US" dirty="0"/>
                    </a:p>
                  </a:txBody>
                  <a:tcPr/>
                </a:tc>
                <a:tc>
                  <a:txBody>
                    <a:bodyPr/>
                    <a:lstStyle/>
                    <a:p>
                      <a:r>
                        <a:rPr lang="en-US" dirty="0" smtClean="0"/>
                        <a:t>-</a:t>
                      </a:r>
                      <a:endParaRPr lang="en-US" dirty="0"/>
                    </a:p>
                  </a:txBody>
                  <a:tcPr/>
                </a:tc>
                <a:tc>
                  <a:txBody>
                    <a:bodyPr/>
                    <a:lstStyle/>
                    <a:p>
                      <a:r>
                        <a:rPr lang="en-US" dirty="0" smtClean="0"/>
                        <a:t>219.4 </a:t>
                      </a:r>
                      <a:r>
                        <a:rPr lang="en-US" dirty="0" err="1" smtClean="0"/>
                        <a:t>PgC</a:t>
                      </a:r>
                      <a:endParaRPr lang="en-US" dirty="0"/>
                    </a:p>
                  </a:txBody>
                  <a:tcPr/>
                </a:tc>
                <a:tc>
                  <a:txBody>
                    <a:bodyPr/>
                    <a:lstStyle/>
                    <a:p>
                      <a:r>
                        <a:rPr lang="en-US" dirty="0" smtClean="0"/>
                        <a:t>-120.2 </a:t>
                      </a:r>
                      <a:r>
                        <a:rPr lang="en-US" dirty="0" err="1" smtClean="0"/>
                        <a:t>PgC</a:t>
                      </a:r>
                      <a:endParaRPr lang="en-US" dirty="0"/>
                    </a:p>
                  </a:txBody>
                  <a:tcPr/>
                </a:tc>
                <a:tc>
                  <a:txBody>
                    <a:bodyPr/>
                    <a:lstStyle/>
                    <a:p>
                      <a:r>
                        <a:rPr lang="en-US" dirty="0" smtClean="0"/>
                        <a:t>119.0 </a:t>
                      </a:r>
                      <a:r>
                        <a:rPr lang="en-US" dirty="0" err="1" smtClean="0"/>
                        <a:t>PgC</a:t>
                      </a:r>
                      <a:endParaRPr lang="en-US" dirty="0"/>
                    </a:p>
                  </a:txBody>
                  <a:tcPr/>
                </a:tc>
                <a:tc>
                  <a:txBody>
                    <a:bodyPr/>
                    <a:lstStyle/>
                    <a:p>
                      <a:r>
                        <a:rPr lang="en-US" dirty="0" smtClean="0"/>
                        <a:t>1.2 </a:t>
                      </a:r>
                      <a:r>
                        <a:rPr lang="en-US" dirty="0" err="1" smtClean="0"/>
                        <a:t>PgC</a:t>
                      </a:r>
                      <a:endParaRPr lang="en-US" dirty="0"/>
                    </a:p>
                  </a:txBody>
                  <a:tcPr/>
                </a:tc>
              </a:tr>
              <a:tr h="370840">
                <a:tc>
                  <a:txBody>
                    <a:bodyPr/>
                    <a:lstStyle/>
                    <a:p>
                      <a:r>
                        <a:rPr lang="en-US" baseline="0" dirty="0" smtClean="0"/>
                        <a:t>             LULCC</a:t>
                      </a:r>
                      <a:endParaRPr lang="en-US" dirty="0"/>
                    </a:p>
                  </a:txBody>
                  <a:tcPr/>
                </a:tc>
                <a:tc>
                  <a:txBody>
                    <a:bodyPr/>
                    <a:lstStyle/>
                    <a:p>
                      <a:r>
                        <a:rPr lang="en-US" baseline="0" dirty="0" smtClean="0"/>
                        <a:t>271.6 </a:t>
                      </a:r>
                      <a:r>
                        <a:rPr lang="en-US" baseline="0" dirty="0" err="1" smtClean="0"/>
                        <a:t>PgC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 </a:t>
                      </a:r>
                      <a:r>
                        <a:rPr lang="en-US" dirty="0" err="1" smtClean="0"/>
                        <a:t>PgC</a:t>
                      </a:r>
                      <a:endParaRPr lang="en-US" dirty="0" smtClean="0"/>
                    </a:p>
                  </a:txBody>
                  <a:tcPr/>
                </a:tc>
                <a:tc>
                  <a:txBody>
                    <a:bodyPr/>
                    <a:lstStyle/>
                    <a:p>
                      <a:r>
                        <a:rPr lang="en-US" dirty="0" smtClean="0"/>
                        <a:t>223.9 </a:t>
                      </a:r>
                      <a:r>
                        <a:rPr lang="en-US" dirty="0" err="1" smtClean="0"/>
                        <a:t>PgC</a:t>
                      </a:r>
                      <a:endParaRPr lang="en-US" dirty="0"/>
                    </a:p>
                  </a:txBody>
                  <a:tcPr/>
                </a:tc>
                <a:tc>
                  <a:txBody>
                    <a:bodyPr/>
                    <a:lstStyle/>
                    <a:p>
                      <a:r>
                        <a:rPr lang="en-US" dirty="0" smtClean="0"/>
                        <a:t>29.1 </a:t>
                      </a:r>
                      <a:r>
                        <a:rPr lang="en-US" dirty="0" err="1" smtClean="0"/>
                        <a:t>PgC</a:t>
                      </a:r>
                      <a:endParaRPr lang="en-US" dirty="0"/>
                    </a:p>
                  </a:txBody>
                  <a:tcPr/>
                </a:tc>
                <a:tc>
                  <a:txBody>
                    <a:bodyPr/>
                    <a:lstStyle/>
                    <a:p>
                      <a:r>
                        <a:rPr lang="en-US" dirty="0" smtClean="0"/>
                        <a:t>-47.7 </a:t>
                      </a:r>
                      <a:r>
                        <a:rPr lang="en-US" dirty="0" err="1" smtClean="0"/>
                        <a:t>PgC</a:t>
                      </a:r>
                      <a:endParaRPr lang="en-US" dirty="0"/>
                    </a:p>
                  </a:txBody>
                  <a:tcPr/>
                </a:tc>
                <a:tc>
                  <a:txBody>
                    <a:bodyPr/>
                    <a:lstStyle/>
                    <a:p>
                      <a:r>
                        <a:rPr lang="en-US" dirty="0" smtClean="0"/>
                        <a:t>18.6 </a:t>
                      </a:r>
                      <a:r>
                        <a:rPr lang="en-US" dirty="0" err="1" smtClean="0"/>
                        <a:t>PgC</a:t>
                      </a:r>
                      <a:endParaRPr lang="en-US" dirty="0"/>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69405"/>
            <a:ext cx="6840477" cy="2836561"/>
          </a:xfrm>
          <a:prstGeom prst="rect">
            <a:avLst/>
          </a:prstGeom>
        </p:spPr>
      </p:pic>
      <p:sp>
        <p:nvSpPr>
          <p:cNvPr id="2" name="TextBox 1"/>
          <p:cNvSpPr txBox="1"/>
          <p:nvPr/>
        </p:nvSpPr>
        <p:spPr>
          <a:xfrm>
            <a:off x="3352800" y="6553200"/>
            <a:ext cx="5410200" cy="307777"/>
          </a:xfrm>
          <a:prstGeom prst="rect">
            <a:avLst/>
          </a:prstGeom>
          <a:noFill/>
        </p:spPr>
        <p:txBody>
          <a:bodyPr wrap="square" rtlCol="0">
            <a:spAutoFit/>
          </a:bodyPr>
          <a:lstStyle/>
          <a:p>
            <a:r>
              <a:rPr lang="en-US" sz="1400" dirty="0" smtClean="0"/>
              <a:t>*RCP no LULCC simulation have current day wood harvest rates</a:t>
            </a:r>
            <a:endParaRPr lang="en-US" sz="1400" dirty="0"/>
          </a:p>
        </p:txBody>
      </p:sp>
    </p:spTree>
    <p:extLst>
      <p:ext uri="{BB962C8B-B14F-4D97-AF65-F5344CB8AC3E}">
        <p14:creationId xmlns:p14="http://schemas.microsoft.com/office/powerpoint/2010/main" val="184865879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descr="high_density.jpg"/>
          <p:cNvPicPr>
            <a:picLocks noChangeAspect="1"/>
          </p:cNvPicPr>
          <p:nvPr/>
        </p:nvPicPr>
        <p:blipFill>
          <a:blip r:embed="rId3" cstate="screen"/>
          <a:srcRect/>
          <a:stretch>
            <a:fillRect/>
          </a:stretch>
        </p:blipFill>
        <p:spPr>
          <a:xfrm>
            <a:off x="2912535" y="1874689"/>
            <a:ext cx="770467" cy="609600"/>
          </a:xfrm>
          <a:prstGeom prst="rect">
            <a:avLst/>
          </a:prstGeom>
          <a:ln w="19050">
            <a:solidFill>
              <a:schemeClr val="tx1"/>
            </a:solidFill>
          </a:ln>
        </p:spPr>
      </p:pic>
      <p:sp>
        <p:nvSpPr>
          <p:cNvPr id="27667" name="Text Box 4"/>
          <p:cNvSpPr txBox="1">
            <a:spLocks noChangeArrowheads="1"/>
          </p:cNvSpPr>
          <p:nvPr/>
        </p:nvSpPr>
        <p:spPr bwMode="auto">
          <a:xfrm>
            <a:off x="1271423" y="405732"/>
            <a:ext cx="1184817" cy="338554"/>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3333CC"/>
                </a:solidFill>
                <a:latin typeface="Times New Roman" pitchFamily="18" charset="0"/>
              </a:rPr>
              <a:t>Gridcell</a:t>
            </a:r>
          </a:p>
        </p:txBody>
      </p:sp>
      <p:sp>
        <p:nvSpPr>
          <p:cNvPr id="27668" name="Text Box 5"/>
          <p:cNvSpPr txBox="1">
            <a:spLocks noChangeArrowheads="1"/>
          </p:cNvSpPr>
          <p:nvPr/>
        </p:nvSpPr>
        <p:spPr bwMode="auto">
          <a:xfrm>
            <a:off x="3739124" y="2576243"/>
            <a:ext cx="906037"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Glacier</a:t>
            </a:r>
          </a:p>
        </p:txBody>
      </p:sp>
      <p:sp>
        <p:nvSpPr>
          <p:cNvPr id="27671" name="Text Box 8"/>
          <p:cNvSpPr txBox="1">
            <a:spLocks noChangeArrowheads="1"/>
          </p:cNvSpPr>
          <p:nvPr/>
        </p:nvSpPr>
        <p:spPr bwMode="auto">
          <a:xfrm>
            <a:off x="1586280" y="2561086"/>
            <a:ext cx="62725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000000"/>
                </a:solidFill>
                <a:latin typeface="Times New Roman" pitchFamily="18" charset="0"/>
              </a:rPr>
              <a:t>Lake</a:t>
            </a:r>
          </a:p>
        </p:txBody>
      </p:sp>
      <p:sp>
        <p:nvSpPr>
          <p:cNvPr id="27673" name="Rectangle 10" descr="washington-rain-forest"/>
          <p:cNvSpPr>
            <a:spLocks noChangeArrowheads="1"/>
          </p:cNvSpPr>
          <p:nvPr/>
        </p:nvSpPr>
        <p:spPr bwMode="auto">
          <a:xfrm>
            <a:off x="321733" y="1785933"/>
            <a:ext cx="986974" cy="816888"/>
          </a:xfrm>
          <a:prstGeom prst="rect">
            <a:avLst/>
          </a:prstGeom>
          <a:blipFill dpi="0" rotWithShape="0">
            <a:blip r:embed="rId4"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4" name="Rectangle 11" descr="glacier"/>
          <p:cNvSpPr>
            <a:spLocks noChangeArrowheads="1"/>
          </p:cNvSpPr>
          <p:nvPr/>
        </p:nvSpPr>
        <p:spPr bwMode="auto">
          <a:xfrm>
            <a:off x="3771031" y="1772835"/>
            <a:ext cx="975732" cy="800278"/>
          </a:xfrm>
          <a:prstGeom prst="rect">
            <a:avLst/>
          </a:prstGeom>
          <a:blipFill dpi="0" rotWithShape="0">
            <a:blip r:embed="rId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5" name="Text Box 12"/>
          <p:cNvSpPr txBox="1">
            <a:spLocks noChangeArrowheads="1"/>
          </p:cNvSpPr>
          <p:nvPr/>
        </p:nvSpPr>
        <p:spPr bwMode="auto">
          <a:xfrm>
            <a:off x="-16218" y="1325719"/>
            <a:ext cx="1046879" cy="336659"/>
          </a:xfrm>
          <a:prstGeom prst="rect">
            <a:avLst/>
          </a:prstGeom>
          <a:noFill/>
          <a:ln w="9525">
            <a:noFill/>
            <a:miter lim="800000"/>
            <a:headEnd/>
            <a:tailEnd/>
          </a:ln>
        </p:spPr>
        <p:txBody>
          <a:bodyPr>
            <a:spAutoFit/>
          </a:bodyPr>
          <a:lstStyle/>
          <a:p>
            <a:pPr fontAlgn="base">
              <a:spcBef>
                <a:spcPct val="0"/>
              </a:spcBef>
              <a:spcAft>
                <a:spcPct val="0"/>
              </a:spcAft>
            </a:pPr>
            <a:r>
              <a:rPr lang="en-US" sz="1600" b="1">
                <a:solidFill>
                  <a:srgbClr val="3333CC"/>
                </a:solidFill>
                <a:latin typeface="Times New Roman" pitchFamily="18" charset="0"/>
              </a:rPr>
              <a:t>Landunit</a:t>
            </a:r>
          </a:p>
        </p:txBody>
      </p:sp>
      <p:sp>
        <p:nvSpPr>
          <p:cNvPr id="27683" name="Text Box 20"/>
          <p:cNvSpPr txBox="1">
            <a:spLocks noChangeArrowheads="1"/>
          </p:cNvSpPr>
          <p:nvPr/>
        </p:nvSpPr>
        <p:spPr bwMode="auto">
          <a:xfrm>
            <a:off x="2654924" y="2711967"/>
            <a:ext cx="76664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Urban</a:t>
            </a:r>
          </a:p>
        </p:txBody>
      </p:sp>
      <p:sp>
        <p:nvSpPr>
          <p:cNvPr id="27685" name="Line 22"/>
          <p:cNvSpPr>
            <a:spLocks noChangeShapeType="1"/>
          </p:cNvSpPr>
          <p:nvPr/>
        </p:nvSpPr>
        <p:spPr bwMode="auto">
          <a:xfrm flipV="1">
            <a:off x="792046" y="1487790"/>
            <a:ext cx="2267996" cy="174036"/>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6" name="Line 23"/>
          <p:cNvSpPr>
            <a:spLocks noChangeShapeType="1"/>
          </p:cNvSpPr>
          <p:nvPr/>
        </p:nvSpPr>
        <p:spPr bwMode="auto">
          <a:xfrm>
            <a:off x="3039714" y="1484937"/>
            <a:ext cx="2195397" cy="18544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7" name="Line 24"/>
          <p:cNvSpPr>
            <a:spLocks noChangeShapeType="1"/>
          </p:cNvSpPr>
          <p:nvPr/>
        </p:nvSpPr>
        <p:spPr bwMode="auto">
          <a:xfrm>
            <a:off x="5228347" y="1672445"/>
            <a:ext cx="0" cy="3166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9" name="Line 26"/>
          <p:cNvSpPr>
            <a:spLocks noChangeShapeType="1"/>
          </p:cNvSpPr>
          <p:nvPr/>
        </p:nvSpPr>
        <p:spPr bwMode="auto">
          <a:xfrm flipH="1">
            <a:off x="792046" y="1661825"/>
            <a:ext cx="0" cy="124107"/>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0" name="Line 27"/>
          <p:cNvSpPr>
            <a:spLocks noChangeShapeType="1"/>
          </p:cNvSpPr>
          <p:nvPr/>
        </p:nvSpPr>
        <p:spPr bwMode="auto">
          <a:xfrm flipH="1">
            <a:off x="1910441" y="1576327"/>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1" name="Line 28"/>
          <p:cNvSpPr>
            <a:spLocks noChangeShapeType="1"/>
          </p:cNvSpPr>
          <p:nvPr/>
        </p:nvSpPr>
        <p:spPr bwMode="auto">
          <a:xfrm flipH="1">
            <a:off x="3050711" y="1273571"/>
            <a:ext cx="0" cy="49966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700" name="Text Box 37"/>
          <p:cNvSpPr txBox="1">
            <a:spLocks noChangeArrowheads="1"/>
          </p:cNvSpPr>
          <p:nvPr/>
        </p:nvSpPr>
        <p:spPr bwMode="auto">
          <a:xfrm>
            <a:off x="254813" y="2563387"/>
            <a:ext cx="1115122"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000000"/>
                </a:solidFill>
                <a:latin typeface="Times New Roman" pitchFamily="18" charset="0"/>
              </a:rPr>
              <a:t>Vegetated</a:t>
            </a:r>
          </a:p>
        </p:txBody>
      </p:sp>
      <p:sp>
        <p:nvSpPr>
          <p:cNvPr id="57" name="Line 27"/>
          <p:cNvSpPr>
            <a:spLocks noChangeShapeType="1"/>
          </p:cNvSpPr>
          <p:nvPr/>
        </p:nvSpPr>
        <p:spPr bwMode="auto">
          <a:xfrm flipH="1">
            <a:off x="4138431" y="1590896"/>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59" name="Text Box 8"/>
          <p:cNvSpPr txBox="1">
            <a:spLocks noChangeArrowheads="1"/>
          </p:cNvSpPr>
          <p:nvPr/>
        </p:nvSpPr>
        <p:spPr bwMode="auto">
          <a:xfrm>
            <a:off x="4986016" y="2557963"/>
            <a:ext cx="722035" cy="33855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b="1">
                <a:solidFill>
                  <a:srgbClr val="000000"/>
                </a:solidFill>
                <a:latin typeface="Times New Roman" pitchFamily="18" charset="0"/>
              </a:rPr>
              <a:t>Crop</a:t>
            </a:r>
          </a:p>
        </p:txBody>
      </p:sp>
      <p:pic>
        <p:nvPicPr>
          <p:cNvPr id="2052" name="Picture 4" descr="http://upload.wikimedia.org/wikipedia/commons/a/a7/Medecine_Lake.jpg"/>
          <p:cNvPicPr>
            <a:picLocks noChangeAspect="1" noChangeArrowheads="1"/>
          </p:cNvPicPr>
          <p:nvPr/>
        </p:nvPicPr>
        <p:blipFill>
          <a:blip r:embed="rId6" cstate="screen"/>
          <a:srcRect/>
          <a:stretch>
            <a:fillRect/>
          </a:stretch>
        </p:blipFill>
        <p:spPr bwMode="auto">
          <a:xfrm>
            <a:off x="1417108" y="1790020"/>
            <a:ext cx="987424" cy="778934"/>
          </a:xfrm>
          <a:prstGeom prst="rect">
            <a:avLst/>
          </a:prstGeom>
          <a:noFill/>
          <a:ln w="19050">
            <a:solidFill>
              <a:schemeClr val="tx1"/>
            </a:solidFill>
          </a:ln>
        </p:spPr>
      </p:pic>
      <p:pic>
        <p:nvPicPr>
          <p:cNvPr id="2058" name="Picture 10" descr="http://www.skyboximaging.com/sites/default/files/styles/660px_wide/public/Agriculture.jpg"/>
          <p:cNvPicPr>
            <a:picLocks noChangeAspect="1" noChangeArrowheads="1"/>
          </p:cNvPicPr>
          <p:nvPr/>
        </p:nvPicPr>
        <p:blipFill>
          <a:blip r:embed="rId7" cstate="screen"/>
          <a:srcRect/>
          <a:stretch>
            <a:fillRect/>
          </a:stretch>
        </p:blipFill>
        <p:spPr bwMode="auto">
          <a:xfrm>
            <a:off x="4837641" y="1773086"/>
            <a:ext cx="978960" cy="804335"/>
          </a:xfrm>
          <a:prstGeom prst="rect">
            <a:avLst/>
          </a:prstGeom>
          <a:noFill/>
          <a:ln w="19050">
            <a:solidFill>
              <a:schemeClr val="tx1"/>
            </a:solidFill>
          </a:ln>
        </p:spPr>
      </p:pic>
      <p:sp>
        <p:nvSpPr>
          <p:cNvPr id="81" name="Line 35"/>
          <p:cNvSpPr>
            <a:spLocks noChangeShapeType="1"/>
          </p:cNvSpPr>
          <p:nvPr/>
        </p:nvSpPr>
        <p:spPr bwMode="auto">
          <a:xfrm flipH="1">
            <a:off x="7314141" y="4677171"/>
            <a:ext cx="0" cy="430115"/>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2" name="Line 34"/>
          <p:cNvSpPr>
            <a:spLocks noChangeShapeType="1"/>
          </p:cNvSpPr>
          <p:nvPr/>
        </p:nvSpPr>
        <p:spPr bwMode="auto">
          <a:xfrm flipH="1">
            <a:off x="5331432" y="4668704"/>
            <a:ext cx="0" cy="41742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8" name="Line 29"/>
          <p:cNvSpPr>
            <a:spLocks noChangeShapeType="1"/>
          </p:cNvSpPr>
          <p:nvPr/>
        </p:nvSpPr>
        <p:spPr bwMode="auto">
          <a:xfrm>
            <a:off x="5320737" y="2924571"/>
            <a:ext cx="0" cy="461884"/>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9" name="Line 30"/>
          <p:cNvSpPr>
            <a:spLocks noChangeShapeType="1"/>
          </p:cNvSpPr>
          <p:nvPr/>
        </p:nvSpPr>
        <p:spPr bwMode="auto">
          <a:xfrm>
            <a:off x="5308605" y="3343669"/>
            <a:ext cx="2980262"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0" name="Line 34"/>
          <p:cNvSpPr>
            <a:spLocks noChangeShapeType="1"/>
          </p:cNvSpPr>
          <p:nvPr/>
        </p:nvSpPr>
        <p:spPr bwMode="auto">
          <a:xfrm flipH="1">
            <a:off x="6292398" y="3357651"/>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1" name="Line 35"/>
          <p:cNvSpPr>
            <a:spLocks noChangeShapeType="1"/>
          </p:cNvSpPr>
          <p:nvPr/>
        </p:nvSpPr>
        <p:spPr bwMode="auto">
          <a:xfrm flipH="1">
            <a:off x="7398808" y="3353417"/>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2" name="Line 34"/>
          <p:cNvSpPr>
            <a:spLocks noChangeShapeType="1"/>
          </p:cNvSpPr>
          <p:nvPr/>
        </p:nvSpPr>
        <p:spPr bwMode="auto">
          <a:xfrm flipH="1">
            <a:off x="5314503" y="3340718"/>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3" name="Line 35"/>
          <p:cNvSpPr>
            <a:spLocks noChangeShapeType="1"/>
          </p:cNvSpPr>
          <p:nvPr/>
        </p:nvSpPr>
        <p:spPr bwMode="auto">
          <a:xfrm flipH="1">
            <a:off x="8283566" y="3344951"/>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27703" name="Picture 40" descr="crops"/>
          <p:cNvPicPr>
            <a:picLocks noChangeAspect="1" noChangeArrowheads="1"/>
          </p:cNvPicPr>
          <p:nvPr/>
        </p:nvPicPr>
        <p:blipFill>
          <a:blip r:embed="rId8" cstate="screen">
            <a:lum bright="10000"/>
          </a:blip>
          <a:srcRect/>
          <a:stretch>
            <a:fillRect/>
          </a:stretch>
        </p:blipFill>
        <p:spPr bwMode="auto">
          <a:xfrm>
            <a:off x="4951151" y="3557879"/>
            <a:ext cx="858227" cy="810264"/>
          </a:xfrm>
          <a:prstGeom prst="rect">
            <a:avLst/>
          </a:prstGeom>
          <a:noFill/>
          <a:ln w="19050">
            <a:solidFill>
              <a:schemeClr val="tx1"/>
            </a:solidFill>
            <a:miter lim="800000"/>
            <a:headEnd/>
            <a:tailEnd/>
          </a:ln>
        </p:spPr>
      </p:pic>
      <p:pic>
        <p:nvPicPr>
          <p:cNvPr id="58" name="Picture 40" descr="crops"/>
          <p:cNvPicPr>
            <a:picLocks noChangeAspect="1" noChangeArrowheads="1"/>
          </p:cNvPicPr>
          <p:nvPr/>
        </p:nvPicPr>
        <p:blipFill>
          <a:blip r:embed="rId9" cstate="screen">
            <a:lum bright="10000"/>
          </a:blip>
          <a:srcRect/>
          <a:stretch>
            <a:fillRect/>
          </a:stretch>
        </p:blipFill>
        <p:spPr bwMode="auto">
          <a:xfrm>
            <a:off x="6912279" y="3552445"/>
            <a:ext cx="850531" cy="802999"/>
          </a:xfrm>
          <a:prstGeom prst="rect">
            <a:avLst/>
          </a:prstGeom>
          <a:noFill/>
          <a:ln w="19050">
            <a:solidFill>
              <a:schemeClr val="tx1"/>
            </a:solidFill>
            <a:miter lim="800000"/>
            <a:headEnd/>
            <a:tailEnd/>
          </a:ln>
        </p:spPr>
      </p:pic>
      <p:pic>
        <p:nvPicPr>
          <p:cNvPr id="2056" name="Picture 8" descr="http://ga.water.usgs.gov/edu/pictures/irrigation.jpg"/>
          <p:cNvPicPr>
            <a:picLocks noChangeAspect="1" noChangeArrowheads="1"/>
          </p:cNvPicPr>
          <p:nvPr/>
        </p:nvPicPr>
        <p:blipFill>
          <a:blip r:embed="rId10" cstate="screen"/>
          <a:srcRect/>
          <a:stretch>
            <a:fillRect/>
          </a:stretch>
        </p:blipFill>
        <p:spPr bwMode="auto">
          <a:xfrm>
            <a:off x="5921384" y="3559578"/>
            <a:ext cx="843491" cy="804333"/>
          </a:xfrm>
          <a:prstGeom prst="rect">
            <a:avLst/>
          </a:prstGeom>
          <a:noFill/>
          <a:ln w="19050">
            <a:solidFill>
              <a:schemeClr val="tx1"/>
            </a:solidFill>
          </a:ln>
        </p:spPr>
      </p:pic>
      <p:pic>
        <p:nvPicPr>
          <p:cNvPr id="73" name="Picture 8" descr="http://ga.water.usgs.gov/edu/pictures/irrigation.jpg"/>
          <p:cNvPicPr>
            <a:picLocks noChangeAspect="1" noChangeArrowheads="1"/>
          </p:cNvPicPr>
          <p:nvPr/>
        </p:nvPicPr>
        <p:blipFill>
          <a:blip r:embed="rId10" cstate="screen"/>
          <a:srcRect/>
          <a:stretch>
            <a:fillRect/>
          </a:stretch>
        </p:blipFill>
        <p:spPr bwMode="auto">
          <a:xfrm>
            <a:off x="7868709" y="3551112"/>
            <a:ext cx="843491" cy="804333"/>
          </a:xfrm>
          <a:prstGeom prst="rect">
            <a:avLst/>
          </a:prstGeom>
          <a:noFill/>
          <a:ln w="19050">
            <a:solidFill>
              <a:schemeClr val="tx1"/>
            </a:solidFill>
          </a:ln>
        </p:spPr>
      </p:pic>
      <p:pic>
        <p:nvPicPr>
          <p:cNvPr id="2060" name="Picture 12" descr="https://encrypted-tbn0.gstatic.com/images?q=tbn:ANd9GcQLKNwbSTOCmPg1ylATNj_A3u5eMTudkqcwPASwZc8q_oVMcFdGaQ"/>
          <p:cNvPicPr>
            <a:picLocks noChangeAspect="1" noChangeArrowheads="1"/>
          </p:cNvPicPr>
          <p:nvPr/>
        </p:nvPicPr>
        <p:blipFill>
          <a:blip r:embed="rId11" cstate="screen"/>
          <a:srcRect/>
          <a:stretch>
            <a:fillRect/>
          </a:stretch>
        </p:blipFill>
        <p:spPr bwMode="auto">
          <a:xfrm>
            <a:off x="4939243" y="5075115"/>
            <a:ext cx="851959" cy="787392"/>
          </a:xfrm>
          <a:prstGeom prst="rect">
            <a:avLst/>
          </a:prstGeom>
          <a:noFill/>
          <a:ln w="19050">
            <a:solidFill>
              <a:schemeClr val="tx1"/>
            </a:solidFill>
          </a:ln>
        </p:spPr>
      </p:pic>
      <p:pic>
        <p:nvPicPr>
          <p:cNvPr id="85" name="Picture 12" descr="https://encrypted-tbn0.gstatic.com/images?q=tbn:ANd9GcQLKNwbSTOCmPg1ylATNj_A3u5eMTudkqcwPASwZc8q_oVMcFdGaQ"/>
          <p:cNvPicPr>
            <a:picLocks noChangeAspect="1" noChangeArrowheads="1"/>
          </p:cNvPicPr>
          <p:nvPr/>
        </p:nvPicPr>
        <p:blipFill>
          <a:blip r:embed="rId11" cstate="screen"/>
          <a:srcRect/>
          <a:stretch>
            <a:fillRect/>
          </a:stretch>
        </p:blipFill>
        <p:spPr bwMode="auto">
          <a:xfrm>
            <a:off x="5921372" y="5066646"/>
            <a:ext cx="851959" cy="787392"/>
          </a:xfrm>
          <a:prstGeom prst="rect">
            <a:avLst/>
          </a:prstGeom>
          <a:noFill/>
          <a:ln w="19050">
            <a:solidFill>
              <a:schemeClr val="tx1"/>
            </a:solidFill>
          </a:ln>
        </p:spPr>
      </p:pic>
      <p:pic>
        <p:nvPicPr>
          <p:cNvPr id="2062" name="Picture 14" descr="http://static.guim.co.uk/sys-images/Guardian/Pix/pictures/2008/02/12/wheat10a.jpg"/>
          <p:cNvPicPr>
            <a:picLocks noChangeAspect="1" noChangeArrowheads="1"/>
          </p:cNvPicPr>
          <p:nvPr/>
        </p:nvPicPr>
        <p:blipFill>
          <a:blip r:embed="rId12" cstate="screen"/>
          <a:srcRect/>
          <a:stretch>
            <a:fillRect/>
          </a:stretch>
        </p:blipFill>
        <p:spPr bwMode="auto">
          <a:xfrm>
            <a:off x="6920182" y="5066647"/>
            <a:ext cx="835277" cy="778924"/>
          </a:xfrm>
          <a:prstGeom prst="rect">
            <a:avLst/>
          </a:prstGeom>
          <a:noFill/>
          <a:ln w="19050">
            <a:solidFill>
              <a:schemeClr val="tx1"/>
            </a:solidFill>
          </a:ln>
        </p:spPr>
      </p:pic>
      <p:pic>
        <p:nvPicPr>
          <p:cNvPr id="87" name="Picture 14" descr="http://static.guim.co.uk/sys-images/Guardian/Pix/pictures/2008/02/12/wheat10a.jpg"/>
          <p:cNvPicPr>
            <a:picLocks noChangeAspect="1" noChangeArrowheads="1"/>
          </p:cNvPicPr>
          <p:nvPr/>
        </p:nvPicPr>
        <p:blipFill>
          <a:blip r:embed="rId12" cstate="screen"/>
          <a:srcRect/>
          <a:stretch>
            <a:fillRect/>
          </a:stretch>
        </p:blipFill>
        <p:spPr bwMode="auto">
          <a:xfrm>
            <a:off x="7876924" y="5049714"/>
            <a:ext cx="835277" cy="778924"/>
          </a:xfrm>
          <a:prstGeom prst="rect">
            <a:avLst/>
          </a:prstGeom>
          <a:noFill/>
          <a:ln w="19050">
            <a:solidFill>
              <a:schemeClr val="tx1"/>
            </a:solidFill>
          </a:ln>
        </p:spPr>
      </p:pic>
      <p:sp>
        <p:nvSpPr>
          <p:cNvPr id="94" name="Text Box 37"/>
          <p:cNvSpPr txBox="1">
            <a:spLocks noChangeArrowheads="1"/>
          </p:cNvSpPr>
          <p:nvPr/>
        </p:nvSpPr>
        <p:spPr bwMode="auto">
          <a:xfrm>
            <a:off x="4776018" y="434897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dirty="0">
                <a:solidFill>
                  <a:srgbClr val="000000"/>
                </a:solidFill>
                <a:latin typeface="Times New Roman" pitchFamily="18" charset="0"/>
              </a:rPr>
              <a:t>Unirrig</a:t>
            </a:r>
          </a:p>
        </p:txBody>
      </p:sp>
      <p:sp>
        <p:nvSpPr>
          <p:cNvPr id="95" name="Text Box 37"/>
          <p:cNvSpPr txBox="1">
            <a:spLocks noChangeArrowheads="1"/>
          </p:cNvSpPr>
          <p:nvPr/>
        </p:nvSpPr>
        <p:spPr bwMode="auto">
          <a:xfrm>
            <a:off x="5775085" y="4340503"/>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6" name="Text Box 37"/>
          <p:cNvSpPr txBox="1">
            <a:spLocks noChangeArrowheads="1"/>
          </p:cNvSpPr>
          <p:nvPr/>
        </p:nvSpPr>
        <p:spPr bwMode="auto">
          <a:xfrm>
            <a:off x="6748748" y="4340503"/>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Unirrig</a:t>
            </a:r>
          </a:p>
        </p:txBody>
      </p:sp>
      <p:sp>
        <p:nvSpPr>
          <p:cNvPr id="97" name="Text Box 37"/>
          <p:cNvSpPr txBox="1">
            <a:spLocks noChangeArrowheads="1"/>
          </p:cNvSpPr>
          <p:nvPr/>
        </p:nvSpPr>
        <p:spPr bwMode="auto">
          <a:xfrm>
            <a:off x="7756284" y="4332036"/>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8" name="Text Box 37"/>
          <p:cNvSpPr txBox="1">
            <a:spLocks noChangeArrowheads="1"/>
          </p:cNvSpPr>
          <p:nvPr/>
        </p:nvSpPr>
        <p:spPr bwMode="auto">
          <a:xfrm>
            <a:off x="4776013" y="5842592"/>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99" name="Text Box 37"/>
          <p:cNvSpPr txBox="1">
            <a:spLocks noChangeArrowheads="1"/>
          </p:cNvSpPr>
          <p:nvPr/>
        </p:nvSpPr>
        <p:spPr bwMode="auto">
          <a:xfrm>
            <a:off x="5766613" y="5842592"/>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100" name="Text Box 37"/>
          <p:cNvSpPr txBox="1">
            <a:spLocks noChangeArrowheads="1"/>
          </p:cNvSpPr>
          <p:nvPr/>
        </p:nvSpPr>
        <p:spPr bwMode="auto">
          <a:xfrm>
            <a:off x="6833413" y="5842592"/>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a:t>
            </a:r>
          </a:p>
        </p:txBody>
      </p:sp>
      <p:sp>
        <p:nvSpPr>
          <p:cNvPr id="101" name="Text Box 37"/>
          <p:cNvSpPr txBox="1">
            <a:spLocks noChangeArrowheads="1"/>
          </p:cNvSpPr>
          <p:nvPr/>
        </p:nvSpPr>
        <p:spPr bwMode="auto">
          <a:xfrm>
            <a:off x="7883284" y="5834125"/>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 …</a:t>
            </a:r>
          </a:p>
        </p:txBody>
      </p:sp>
      <p:sp>
        <p:nvSpPr>
          <p:cNvPr id="102" name="Line 34"/>
          <p:cNvSpPr>
            <a:spLocks noChangeShapeType="1"/>
          </p:cNvSpPr>
          <p:nvPr/>
        </p:nvSpPr>
        <p:spPr bwMode="auto">
          <a:xfrm flipH="1">
            <a:off x="6330497" y="4660238"/>
            <a:ext cx="2569" cy="4258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03" name="Line 35"/>
          <p:cNvSpPr>
            <a:spLocks noChangeShapeType="1"/>
          </p:cNvSpPr>
          <p:nvPr/>
        </p:nvSpPr>
        <p:spPr bwMode="auto">
          <a:xfrm flipH="1">
            <a:off x="8304739" y="4668704"/>
            <a:ext cx="0" cy="413181"/>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grpSp>
        <p:nvGrpSpPr>
          <p:cNvPr id="2" name="Group 113"/>
          <p:cNvGrpSpPr/>
          <p:nvPr/>
        </p:nvGrpSpPr>
        <p:grpSpPr>
          <a:xfrm>
            <a:off x="6138326" y="562371"/>
            <a:ext cx="2703922" cy="2469066"/>
            <a:chOff x="6138326" y="1219200"/>
            <a:chExt cx="2703922" cy="2469066"/>
          </a:xfrm>
        </p:grpSpPr>
        <p:sp>
          <p:nvSpPr>
            <p:cNvPr id="27651" name="Rectangle 41"/>
            <p:cNvSpPr>
              <a:spLocks noChangeArrowheads="1"/>
            </p:cNvSpPr>
            <p:nvPr/>
          </p:nvSpPr>
          <p:spPr bwMode="auto">
            <a:xfrm>
              <a:off x="6172200" y="1219200"/>
              <a:ext cx="2667000" cy="2438400"/>
            </a:xfrm>
            <a:prstGeom prst="rect">
              <a:avLst/>
            </a:prstGeom>
            <a:solidFill>
              <a:schemeClr val="bg1"/>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3" name="Rectangle 43"/>
            <p:cNvSpPr>
              <a:spLocks noChangeArrowheads="1"/>
            </p:cNvSpPr>
            <p:nvPr/>
          </p:nvSpPr>
          <p:spPr bwMode="auto">
            <a:xfrm>
              <a:off x="6172200" y="1834634"/>
              <a:ext cx="731520" cy="1645920"/>
            </a:xfrm>
            <a:prstGeom prst="rect">
              <a:avLst/>
            </a:prstGeom>
            <a:solidFill>
              <a:srgbClr val="00B0F0"/>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4" name="Rectangle 44"/>
            <p:cNvSpPr>
              <a:spLocks noChangeArrowheads="1"/>
            </p:cNvSpPr>
            <p:nvPr/>
          </p:nvSpPr>
          <p:spPr bwMode="auto">
            <a:xfrm>
              <a:off x="6172200" y="1219200"/>
              <a:ext cx="990600" cy="609600"/>
            </a:xfrm>
            <a:prstGeom prst="rect">
              <a:avLst/>
            </a:prstGeom>
            <a:solidFill>
              <a:schemeClr val="bg1"/>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5" name="Rectangle 45"/>
            <p:cNvSpPr>
              <a:spLocks noChangeArrowheads="1"/>
            </p:cNvSpPr>
            <p:nvPr/>
          </p:nvSpPr>
          <p:spPr bwMode="auto">
            <a:xfrm>
              <a:off x="6172200" y="3290900"/>
              <a:ext cx="990600" cy="369332"/>
            </a:xfrm>
            <a:prstGeom prst="rect">
              <a:avLst/>
            </a:prstGeom>
            <a:solidFill>
              <a:schemeClr val="hlink"/>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6" name="Rectangle 46"/>
            <p:cNvSpPr>
              <a:spLocks noChangeArrowheads="1"/>
            </p:cNvSpPr>
            <p:nvPr/>
          </p:nvSpPr>
          <p:spPr bwMode="auto">
            <a:xfrm>
              <a:off x="6858000" y="1219200"/>
              <a:ext cx="1981200" cy="2438400"/>
            </a:xfrm>
            <a:prstGeom prst="rect">
              <a:avLst/>
            </a:prstGeom>
            <a:solidFill>
              <a:srgbClr val="33CC33"/>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7" name="Rectangle 47"/>
            <p:cNvSpPr>
              <a:spLocks noChangeArrowheads="1"/>
            </p:cNvSpPr>
            <p:nvPr/>
          </p:nvSpPr>
          <p:spPr bwMode="auto">
            <a:xfrm>
              <a:off x="6858000" y="1219200"/>
              <a:ext cx="1219200" cy="1295400"/>
            </a:xfrm>
            <a:prstGeom prst="rect">
              <a:avLst/>
            </a:prstGeom>
            <a:solidFill>
              <a:srgbClr val="3366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8" name="Rectangle 48"/>
            <p:cNvSpPr>
              <a:spLocks noChangeArrowheads="1"/>
            </p:cNvSpPr>
            <p:nvPr/>
          </p:nvSpPr>
          <p:spPr bwMode="auto">
            <a:xfrm>
              <a:off x="8077200" y="1219200"/>
              <a:ext cx="762000" cy="1066800"/>
            </a:xfrm>
            <a:prstGeom prst="rect">
              <a:avLst/>
            </a:prstGeom>
            <a:solidFill>
              <a:srgbClr val="339933"/>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0" name="Rectangle 50"/>
            <p:cNvSpPr>
              <a:spLocks noChangeArrowheads="1"/>
            </p:cNvSpPr>
            <p:nvPr/>
          </p:nvSpPr>
          <p:spPr bwMode="auto">
            <a:xfrm>
              <a:off x="8077200" y="2286000"/>
              <a:ext cx="762000" cy="1371600"/>
            </a:xfrm>
            <a:prstGeom prst="rect">
              <a:avLst/>
            </a:prstGeom>
            <a:solidFill>
              <a:srgbClr val="0099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1" name="Line 51"/>
            <p:cNvSpPr>
              <a:spLocks noChangeShapeType="1"/>
            </p:cNvSpPr>
            <p:nvPr/>
          </p:nvSpPr>
          <p:spPr bwMode="auto">
            <a:xfrm>
              <a:off x="68580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3" name="Line 53"/>
            <p:cNvSpPr>
              <a:spLocks noChangeShapeType="1"/>
            </p:cNvSpPr>
            <p:nvPr/>
          </p:nvSpPr>
          <p:spPr bwMode="auto">
            <a:xfrm flipV="1">
              <a:off x="88392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4" name="Rectangle 54"/>
            <p:cNvSpPr>
              <a:spLocks noChangeArrowheads="1"/>
            </p:cNvSpPr>
            <p:nvPr/>
          </p:nvSpPr>
          <p:spPr bwMode="auto">
            <a:xfrm>
              <a:off x="7315200" y="1905000"/>
              <a:ext cx="762000" cy="609600"/>
            </a:xfrm>
            <a:prstGeom prst="rect">
              <a:avLst/>
            </a:prstGeom>
            <a:solidFill>
              <a:srgbClr val="008000"/>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9" name="Rectangle 49"/>
            <p:cNvSpPr>
              <a:spLocks noChangeArrowheads="1"/>
            </p:cNvSpPr>
            <p:nvPr/>
          </p:nvSpPr>
          <p:spPr bwMode="auto">
            <a:xfrm>
              <a:off x="6858000" y="2514600"/>
              <a:ext cx="1219200" cy="1143000"/>
            </a:xfrm>
            <a:prstGeom prst="rect">
              <a:avLst/>
            </a:prstGeom>
            <a:solidFill>
              <a:srgbClr val="99FF66"/>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3" name="TextBox 62"/>
            <p:cNvSpPr txBox="1"/>
            <p:nvPr/>
          </p:nvSpPr>
          <p:spPr>
            <a:xfrm>
              <a:off x="6333067" y="2302933"/>
              <a:ext cx="338554"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L</a:t>
              </a:r>
            </a:p>
          </p:txBody>
        </p:sp>
        <p:sp>
          <p:nvSpPr>
            <p:cNvPr id="64" name="TextBox 63"/>
            <p:cNvSpPr txBox="1"/>
            <p:nvPr/>
          </p:nvSpPr>
          <p:spPr>
            <a:xfrm>
              <a:off x="6324600" y="1337733"/>
              <a:ext cx="364202"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G</a:t>
              </a:r>
            </a:p>
          </p:txBody>
        </p:sp>
        <p:sp>
          <p:nvSpPr>
            <p:cNvPr id="65" name="TextBox 64"/>
            <p:cNvSpPr txBox="1"/>
            <p:nvPr/>
          </p:nvSpPr>
          <p:spPr>
            <a:xfrm>
              <a:off x="6138326" y="3318934"/>
              <a:ext cx="77963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U</a:t>
              </a:r>
              <a:r>
                <a:rPr lang="en-US" sz="1200" b="1">
                  <a:solidFill>
                    <a:srgbClr val="000000"/>
                  </a:solidFill>
                  <a:latin typeface="Times New Roman" pitchFamily="18" charset="0"/>
                  <a:cs typeface="Times New Roman" pitchFamily="18" charset="0"/>
                </a:rPr>
                <a:t>T,H,M</a:t>
              </a:r>
            </a:p>
          </p:txBody>
        </p:sp>
        <p:sp>
          <p:nvSpPr>
            <p:cNvPr id="66" name="TextBox 65"/>
            <p:cNvSpPr txBox="1"/>
            <p:nvPr/>
          </p:nvSpPr>
          <p:spPr>
            <a:xfrm>
              <a:off x="6857999" y="2607735"/>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C1I</a:t>
              </a:r>
            </a:p>
          </p:txBody>
        </p:sp>
        <p:sp>
          <p:nvSpPr>
            <p:cNvPr id="67" name="TextBox 66"/>
            <p:cNvSpPr txBox="1"/>
            <p:nvPr/>
          </p:nvSpPr>
          <p:spPr>
            <a:xfrm>
              <a:off x="8089215" y="2666996"/>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PFT4</a:t>
              </a:r>
            </a:p>
          </p:txBody>
        </p:sp>
        <p:sp>
          <p:nvSpPr>
            <p:cNvPr id="68" name="TextBox 67"/>
            <p:cNvSpPr txBox="1"/>
            <p:nvPr/>
          </p:nvSpPr>
          <p:spPr>
            <a:xfrm>
              <a:off x="8106149" y="1413924"/>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PFT3</a:t>
              </a:r>
            </a:p>
          </p:txBody>
        </p:sp>
        <p:sp>
          <p:nvSpPr>
            <p:cNvPr id="69" name="TextBox 68"/>
            <p:cNvSpPr txBox="1"/>
            <p:nvPr/>
          </p:nvSpPr>
          <p:spPr>
            <a:xfrm>
              <a:off x="7149415" y="1253057"/>
              <a:ext cx="736099" cy="646331"/>
            </a:xfrm>
            <a:prstGeom prst="rect">
              <a:avLst/>
            </a:prstGeom>
            <a:noFill/>
          </p:spPr>
          <p:txBody>
            <a:bodyPr wrap="none" rtlCol="0">
              <a:spAutoFit/>
            </a:bodyPr>
            <a:lstStyle/>
            <a:p>
              <a:pPr algn="ctr"/>
              <a:r>
                <a:rPr lang="en-US" b="1" dirty="0">
                  <a:solidFill>
                    <a:srgbClr val="000000"/>
                  </a:solidFill>
                  <a:latin typeface="Times New Roman" pitchFamily="18" charset="0"/>
                  <a:cs typeface="Times New Roman" pitchFamily="18" charset="0"/>
                </a:rPr>
                <a:t>V</a:t>
              </a:r>
            </a:p>
            <a:p>
              <a:pPr algn="ctr"/>
              <a:r>
                <a:rPr lang="en-US" b="1" dirty="0">
                  <a:solidFill>
                    <a:srgbClr val="000000"/>
                  </a:solidFill>
                  <a:latin typeface="Times New Roman" pitchFamily="18" charset="0"/>
                  <a:cs typeface="Times New Roman" pitchFamily="18" charset="0"/>
                </a:rPr>
                <a:t>PFT1</a:t>
              </a:r>
            </a:p>
          </p:txBody>
        </p:sp>
        <p:sp>
          <p:nvSpPr>
            <p:cNvPr id="70" name="TextBox 69"/>
            <p:cNvSpPr txBox="1"/>
            <p:nvPr/>
          </p:nvSpPr>
          <p:spPr>
            <a:xfrm>
              <a:off x="7344149" y="1904990"/>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PFT2</a:t>
              </a:r>
            </a:p>
          </p:txBody>
        </p:sp>
        <p:cxnSp>
          <p:nvCxnSpPr>
            <p:cNvPr id="117" name="Straight Connector 116"/>
            <p:cNvCxnSpPr/>
            <p:nvPr/>
          </p:nvCxnSpPr>
          <p:spPr bwMode="auto">
            <a:xfrm>
              <a:off x="6883400" y="3022605"/>
              <a:ext cx="121919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p:cNvSpPr/>
            <p:nvPr/>
          </p:nvSpPr>
          <p:spPr bwMode="auto">
            <a:xfrm>
              <a:off x="6883401" y="3022600"/>
              <a:ext cx="1161288" cy="6096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a:solidFill>
                  <a:srgbClr val="000000"/>
                </a:solidFill>
                <a:latin typeface="Tahoma" pitchFamily="34" charset="0"/>
              </a:endParaRPr>
            </a:p>
          </p:txBody>
        </p:sp>
        <p:cxnSp>
          <p:nvCxnSpPr>
            <p:cNvPr id="122" name="Straight Connector 121"/>
            <p:cNvCxnSpPr/>
            <p:nvPr/>
          </p:nvCxnSpPr>
          <p:spPr bwMode="auto">
            <a:xfrm flipV="1">
              <a:off x="7374467" y="2480733"/>
              <a:ext cx="0" cy="11768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TextBox 124"/>
            <p:cNvSpPr txBox="1"/>
            <p:nvPr/>
          </p:nvSpPr>
          <p:spPr>
            <a:xfrm>
              <a:off x="7349063" y="2607734"/>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C1U</a:t>
              </a:r>
            </a:p>
          </p:txBody>
        </p:sp>
        <p:sp>
          <p:nvSpPr>
            <p:cNvPr id="126" name="TextBox 125"/>
            <p:cNvSpPr txBox="1"/>
            <p:nvPr/>
          </p:nvSpPr>
          <p:spPr>
            <a:xfrm>
              <a:off x="7340593" y="3141136"/>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C2U</a:t>
              </a:r>
            </a:p>
          </p:txBody>
        </p:sp>
        <p:sp>
          <p:nvSpPr>
            <p:cNvPr id="127" name="TextBox 126"/>
            <p:cNvSpPr txBox="1"/>
            <p:nvPr/>
          </p:nvSpPr>
          <p:spPr>
            <a:xfrm>
              <a:off x="6857999" y="3141133"/>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C2I</a:t>
              </a:r>
            </a:p>
          </p:txBody>
        </p:sp>
      </p:grpSp>
      <p:sp>
        <p:nvSpPr>
          <p:cNvPr id="2068" name="AutoShape 20" descr="imap://dlawren@mailhub.cgd.ucar.edu:993/fetch%3EUID%3E/INBOX%3E13314?part=1.2&amp;type=image/jpeg&amp;filename=high_densit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30" name="Picture 129" descr="high_density.png"/>
          <p:cNvPicPr>
            <a:picLocks noChangeAspect="1"/>
          </p:cNvPicPr>
          <p:nvPr/>
        </p:nvPicPr>
        <p:blipFill>
          <a:blip r:embed="rId13" cstate="screen"/>
          <a:srcRect/>
          <a:stretch>
            <a:fillRect/>
          </a:stretch>
        </p:blipFill>
        <p:spPr>
          <a:xfrm>
            <a:off x="2666998" y="2171017"/>
            <a:ext cx="660402" cy="570247"/>
          </a:xfrm>
          <a:prstGeom prst="rect">
            <a:avLst/>
          </a:prstGeom>
          <a:ln w="19050">
            <a:solidFill>
              <a:schemeClr val="tx1"/>
            </a:solidFill>
          </a:ln>
        </p:spPr>
      </p:pic>
      <p:sp>
        <p:nvSpPr>
          <p:cNvPr id="131" name="Line 160"/>
          <p:cNvSpPr>
            <a:spLocks noChangeShapeType="1"/>
          </p:cNvSpPr>
          <p:nvPr/>
        </p:nvSpPr>
        <p:spPr bwMode="auto">
          <a:xfrm flipH="1">
            <a:off x="4667249" y="2340597"/>
            <a:ext cx="855" cy="235763"/>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2400">
              <a:solidFill>
                <a:prstClr val="black"/>
              </a:solidFill>
              <a:latin typeface="Times New Roman" pitchFamily="18" charset="0"/>
            </a:endParaRPr>
          </a:p>
        </p:txBody>
      </p:sp>
      <p:pic>
        <p:nvPicPr>
          <p:cNvPr id="2066" name="Picture 18" descr="http://images.fineartamerica.com/images-medium-large/san-francisco-tall-buildings-in-the-financial-district--5d17897-wingsdomain-art-and-photography.jpg"/>
          <p:cNvPicPr>
            <a:picLocks noChangeAspect="1" noChangeArrowheads="1"/>
          </p:cNvPicPr>
          <p:nvPr/>
        </p:nvPicPr>
        <p:blipFill>
          <a:blip r:embed="rId14" cstate="screen"/>
          <a:srcRect/>
          <a:stretch>
            <a:fillRect/>
          </a:stretch>
        </p:blipFill>
        <p:spPr bwMode="auto">
          <a:xfrm>
            <a:off x="2551642" y="1679954"/>
            <a:ext cx="564092" cy="635001"/>
          </a:xfrm>
          <a:prstGeom prst="rect">
            <a:avLst/>
          </a:prstGeom>
          <a:noFill/>
          <a:ln w="19050">
            <a:solidFill>
              <a:schemeClr val="tx1"/>
            </a:solidFill>
          </a:ln>
        </p:spPr>
      </p:pic>
      <p:sp>
        <p:nvSpPr>
          <p:cNvPr id="27666" name="Rectangle 3" descr="gridcell"/>
          <p:cNvSpPr>
            <a:spLocks noChangeArrowheads="1"/>
          </p:cNvSpPr>
          <p:nvPr/>
        </p:nvSpPr>
        <p:spPr bwMode="auto">
          <a:xfrm>
            <a:off x="2456452" y="366727"/>
            <a:ext cx="1152725" cy="966112"/>
          </a:xfrm>
          <a:prstGeom prst="rect">
            <a:avLst/>
          </a:prstGeom>
          <a:blipFill dpi="0" rotWithShape="0">
            <a:blip r:embed="rId1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162" name="TextBox 161"/>
          <p:cNvSpPr txBox="1"/>
          <p:nvPr/>
        </p:nvSpPr>
        <p:spPr>
          <a:xfrm>
            <a:off x="2463797" y="2094840"/>
            <a:ext cx="50045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TBD</a:t>
            </a:r>
          </a:p>
        </p:txBody>
      </p:sp>
      <p:sp>
        <p:nvSpPr>
          <p:cNvPr id="163" name="TextBox 162"/>
          <p:cNvSpPr txBox="1"/>
          <p:nvPr/>
        </p:nvSpPr>
        <p:spPr>
          <a:xfrm>
            <a:off x="2590796" y="2518175"/>
            <a:ext cx="441146"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MD</a:t>
            </a:r>
          </a:p>
        </p:txBody>
      </p:sp>
      <p:sp>
        <p:nvSpPr>
          <p:cNvPr id="164" name="TextBox 163"/>
          <p:cNvSpPr txBox="1"/>
          <p:nvPr/>
        </p:nvSpPr>
        <p:spPr>
          <a:xfrm>
            <a:off x="3344330" y="2272642"/>
            <a:ext cx="41549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HD</a:t>
            </a:r>
          </a:p>
        </p:txBody>
      </p:sp>
      <p:pic>
        <p:nvPicPr>
          <p:cNvPr id="116" name="Picture 326"/>
          <p:cNvPicPr>
            <a:picLocks noChangeAspect="1" noChangeArrowheads="1"/>
          </p:cNvPicPr>
          <p:nvPr/>
        </p:nvPicPr>
        <p:blipFill>
          <a:blip r:embed="rId16" cstate="screen">
            <a:clrChange>
              <a:clrFrom>
                <a:srgbClr val="FFFFFF"/>
              </a:clrFrom>
              <a:clrTo>
                <a:srgbClr val="FFFFFF">
                  <a:alpha val="0"/>
                </a:srgbClr>
              </a:clrTo>
            </a:clrChange>
          </a:blip>
          <a:srcRect/>
          <a:stretch>
            <a:fillRect/>
          </a:stretch>
        </p:blipFill>
        <p:spPr bwMode="auto">
          <a:xfrm>
            <a:off x="3686051" y="4984119"/>
            <a:ext cx="351815" cy="875485"/>
          </a:xfrm>
          <a:prstGeom prst="rect">
            <a:avLst/>
          </a:prstGeom>
          <a:noFill/>
          <a:ln w="9525" cap="flat" cmpd="sng" algn="ctr">
            <a:noFill/>
            <a:prstDash val="solid"/>
            <a:miter lim="800000"/>
            <a:headEnd/>
            <a:tailEnd/>
          </a:ln>
        </p:spPr>
      </p:pic>
      <p:pic>
        <p:nvPicPr>
          <p:cNvPr id="118" name="Picture 326"/>
          <p:cNvPicPr>
            <a:picLocks noChangeAspect="1" noChangeArrowheads="1"/>
          </p:cNvPicPr>
          <p:nvPr/>
        </p:nvPicPr>
        <p:blipFill>
          <a:blip r:embed="rId17" cstate="screen">
            <a:clrChange>
              <a:clrFrom>
                <a:srgbClr val="FFFFFF"/>
              </a:clrFrom>
              <a:clrTo>
                <a:srgbClr val="FFFFFF">
                  <a:alpha val="0"/>
                </a:srgbClr>
              </a:clrTo>
            </a:clrChange>
          </a:blip>
          <a:srcRect/>
          <a:stretch>
            <a:fillRect/>
          </a:stretch>
        </p:blipFill>
        <p:spPr bwMode="auto">
          <a:xfrm>
            <a:off x="3889418" y="3408019"/>
            <a:ext cx="223593" cy="421847"/>
          </a:xfrm>
          <a:prstGeom prst="rect">
            <a:avLst/>
          </a:prstGeom>
          <a:noFill/>
          <a:ln w="9525" cap="flat" cmpd="sng" algn="ctr">
            <a:noFill/>
            <a:prstDash val="solid"/>
            <a:miter lim="800000"/>
            <a:headEnd/>
            <a:tailEnd/>
          </a:ln>
        </p:spPr>
      </p:pic>
      <p:sp>
        <p:nvSpPr>
          <p:cNvPr id="124" name="Arc 324"/>
          <p:cNvSpPr>
            <a:spLocks noChangeAspect="1"/>
          </p:cNvSpPr>
          <p:nvPr/>
        </p:nvSpPr>
        <p:spPr bwMode="auto">
          <a:xfrm rot="18020128">
            <a:off x="1529765" y="3748562"/>
            <a:ext cx="472810" cy="704132"/>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29" name="Arc 325"/>
          <p:cNvSpPr>
            <a:spLocks noChangeAspect="1"/>
          </p:cNvSpPr>
          <p:nvPr/>
        </p:nvSpPr>
        <p:spPr bwMode="auto">
          <a:xfrm rot="18426432" flipH="1" flipV="1">
            <a:off x="1443951" y="4568758"/>
            <a:ext cx="597404" cy="754581"/>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32" name="Text Box 285"/>
          <p:cNvSpPr txBox="1">
            <a:spLocks noChangeAspect="1" noChangeArrowheads="1"/>
          </p:cNvSpPr>
          <p:nvPr/>
        </p:nvSpPr>
        <p:spPr bwMode="auto">
          <a:xfrm>
            <a:off x="1317336" y="4272877"/>
            <a:ext cx="963725" cy="52322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400" b="1" dirty="0">
                <a:solidFill>
                  <a:srgbClr val="000000"/>
                </a:solidFill>
                <a:latin typeface="Times New Roman" pitchFamily="18" charset="0"/>
                <a:cs typeface="Times New Roman" pitchFamily="18" charset="0"/>
              </a:rPr>
              <a:t>Land Use </a:t>
            </a:r>
          </a:p>
          <a:p>
            <a:pPr algn="ctr" eaLnBrk="0" fontAlgn="base" hangingPunct="0">
              <a:spcBef>
                <a:spcPct val="0"/>
              </a:spcBef>
              <a:spcAft>
                <a:spcPct val="0"/>
              </a:spcAft>
            </a:pPr>
            <a:r>
              <a:rPr lang="en-US" sz="1400" b="1" dirty="0">
                <a:solidFill>
                  <a:srgbClr val="000000"/>
                </a:solidFill>
                <a:latin typeface="Times New Roman" pitchFamily="18" charset="0"/>
                <a:cs typeface="Times New Roman" pitchFamily="18" charset="0"/>
              </a:rPr>
              <a:t>Change</a:t>
            </a:r>
          </a:p>
        </p:txBody>
      </p:sp>
      <p:grpSp>
        <p:nvGrpSpPr>
          <p:cNvPr id="179" name="Group 178"/>
          <p:cNvGrpSpPr/>
          <p:nvPr/>
        </p:nvGrpSpPr>
        <p:grpSpPr>
          <a:xfrm>
            <a:off x="244700" y="3721988"/>
            <a:ext cx="1146219" cy="1491519"/>
            <a:chOff x="296215" y="4397172"/>
            <a:chExt cx="1606955" cy="1988319"/>
          </a:xfrm>
        </p:grpSpPr>
        <p:grpSp>
          <p:nvGrpSpPr>
            <p:cNvPr id="120" name="Group 10"/>
            <p:cNvGrpSpPr>
              <a:grpSpLocks noChangeAspect="1"/>
            </p:cNvGrpSpPr>
            <p:nvPr/>
          </p:nvGrpSpPr>
          <p:grpSpPr bwMode="auto">
            <a:xfrm>
              <a:off x="296215" y="4852618"/>
              <a:ext cx="813194" cy="1532873"/>
              <a:chOff x="3341" y="2285"/>
              <a:chExt cx="444" cy="584"/>
            </a:xfrm>
          </p:grpSpPr>
          <p:sp>
            <p:nvSpPr>
              <p:cNvPr id="157" name="Line 11"/>
              <p:cNvSpPr>
                <a:spLocks noChangeAspect="1" noChangeShapeType="1"/>
              </p:cNvSpPr>
              <p:nvPr/>
            </p:nvSpPr>
            <p:spPr bwMode="auto">
              <a:xfrm>
                <a:off x="3540" y="2712"/>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60" name="Freeform 12"/>
              <p:cNvSpPr>
                <a:spLocks noChangeAspect="1"/>
              </p:cNvSpPr>
              <p:nvPr/>
            </p:nvSpPr>
            <p:spPr bwMode="auto">
              <a:xfrm>
                <a:off x="3341" y="2285"/>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121" name="Group 28"/>
            <p:cNvGrpSpPr>
              <a:grpSpLocks noChangeAspect="1"/>
            </p:cNvGrpSpPr>
            <p:nvPr/>
          </p:nvGrpSpPr>
          <p:grpSpPr bwMode="auto">
            <a:xfrm>
              <a:off x="828560" y="4480729"/>
              <a:ext cx="290653" cy="883227"/>
              <a:chOff x="3341" y="2314"/>
              <a:chExt cx="379" cy="555"/>
            </a:xfrm>
          </p:grpSpPr>
          <p:sp>
            <p:nvSpPr>
              <p:cNvPr id="148" name="Line 29"/>
              <p:cNvSpPr>
                <a:spLocks noChangeAspect="1" noChangeShapeType="1"/>
              </p:cNvSpPr>
              <p:nvPr/>
            </p:nvSpPr>
            <p:spPr bwMode="auto">
              <a:xfrm>
                <a:off x="3540" y="2725"/>
                <a:ext cx="0" cy="144"/>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49" name="Freeform 30"/>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123" name="Group 22"/>
            <p:cNvGrpSpPr>
              <a:grpSpLocks noChangeAspect="1"/>
            </p:cNvGrpSpPr>
            <p:nvPr/>
          </p:nvGrpSpPr>
          <p:grpSpPr bwMode="auto">
            <a:xfrm>
              <a:off x="1058059" y="4397172"/>
              <a:ext cx="409417" cy="1200082"/>
              <a:chOff x="3657" y="1317"/>
              <a:chExt cx="226" cy="401"/>
            </a:xfrm>
          </p:grpSpPr>
          <p:sp>
            <p:nvSpPr>
              <p:cNvPr id="145" name="Line 23"/>
              <p:cNvSpPr>
                <a:spLocks noChangeAspect="1" noChangeShapeType="1"/>
              </p:cNvSpPr>
              <p:nvPr/>
            </p:nvSpPr>
            <p:spPr bwMode="auto">
              <a:xfrm>
                <a:off x="3779" y="1610"/>
                <a:ext cx="0" cy="108"/>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46" name="Freeform 24"/>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135" name="Group 10"/>
            <p:cNvGrpSpPr>
              <a:grpSpLocks noChangeAspect="1"/>
            </p:cNvGrpSpPr>
            <p:nvPr/>
          </p:nvGrpSpPr>
          <p:grpSpPr bwMode="auto">
            <a:xfrm>
              <a:off x="1113636" y="4774190"/>
              <a:ext cx="789534" cy="1488274"/>
              <a:chOff x="3362" y="2296"/>
              <a:chExt cx="444" cy="584"/>
            </a:xfrm>
          </p:grpSpPr>
          <p:sp>
            <p:nvSpPr>
              <p:cNvPr id="143" name="Line 11"/>
              <p:cNvSpPr>
                <a:spLocks noChangeAspect="1" noChangeShapeType="1"/>
              </p:cNvSpPr>
              <p:nvPr/>
            </p:nvSpPr>
            <p:spPr bwMode="auto">
              <a:xfrm>
                <a:off x="3561" y="2723"/>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144" name="Freeform 12"/>
              <p:cNvSpPr>
                <a:spLocks noChangeAspect="1"/>
              </p:cNvSpPr>
              <p:nvPr/>
            </p:nvSpPr>
            <p:spPr bwMode="auto">
              <a:xfrm>
                <a:off x="3362" y="2296"/>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pic>
        <p:nvPicPr>
          <p:cNvPr id="165" name="Picture 5"/>
          <p:cNvPicPr>
            <a:picLocks noChangeAspect="1" noChangeArrowheads="1"/>
          </p:cNvPicPr>
          <p:nvPr/>
        </p:nvPicPr>
        <p:blipFill>
          <a:blip r:embed="rId18" cstate="screen">
            <a:clrChange>
              <a:clrFrom>
                <a:srgbClr val="FFFFFF"/>
              </a:clrFrom>
              <a:clrTo>
                <a:srgbClr val="FFFFFF">
                  <a:alpha val="0"/>
                </a:srgbClr>
              </a:clrTo>
            </a:clrChange>
          </a:blip>
          <a:srcRect/>
          <a:stretch>
            <a:fillRect/>
          </a:stretch>
        </p:blipFill>
        <p:spPr bwMode="auto">
          <a:xfrm rot="19072115">
            <a:off x="4210024" y="4313167"/>
            <a:ext cx="503643" cy="559830"/>
          </a:xfrm>
          <a:prstGeom prst="rect">
            <a:avLst/>
          </a:prstGeom>
          <a:noFill/>
          <a:ln w="9525">
            <a:noFill/>
            <a:miter lim="800000"/>
            <a:headEnd/>
            <a:tailEnd/>
          </a:ln>
        </p:spPr>
      </p:pic>
      <p:sp>
        <p:nvSpPr>
          <p:cNvPr id="166" name="Freeform 165"/>
          <p:cNvSpPr/>
          <p:nvPr/>
        </p:nvSpPr>
        <p:spPr bwMode="auto">
          <a:xfrm>
            <a:off x="3947791" y="4512774"/>
            <a:ext cx="205820" cy="537512"/>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167" name="Freeform 166"/>
          <p:cNvSpPr/>
          <p:nvPr/>
        </p:nvSpPr>
        <p:spPr bwMode="auto">
          <a:xfrm rot="20320240">
            <a:off x="4030385" y="4583753"/>
            <a:ext cx="205820" cy="537512"/>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168" name="Freeform 167"/>
          <p:cNvSpPr/>
          <p:nvPr/>
        </p:nvSpPr>
        <p:spPr bwMode="auto">
          <a:xfrm rot="980860">
            <a:off x="3905662" y="4475769"/>
            <a:ext cx="205820" cy="537512"/>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grpSp>
        <p:nvGrpSpPr>
          <p:cNvPr id="169" name="Group 4599"/>
          <p:cNvGrpSpPr>
            <a:grpSpLocks noChangeAspect="1"/>
          </p:cNvGrpSpPr>
          <p:nvPr/>
        </p:nvGrpSpPr>
        <p:grpSpPr bwMode="auto">
          <a:xfrm>
            <a:off x="2430659" y="5011401"/>
            <a:ext cx="740290" cy="630981"/>
            <a:chOff x="2964" y="2308"/>
            <a:chExt cx="623" cy="443"/>
          </a:xfrm>
        </p:grpSpPr>
        <p:sp>
          <p:nvSpPr>
            <p:cNvPr id="170" name="Rectangle 4600"/>
            <p:cNvSpPr>
              <a:spLocks noChangeAspect="1" noChangeArrowheads="1"/>
            </p:cNvSpPr>
            <p:nvPr/>
          </p:nvSpPr>
          <p:spPr bwMode="auto">
            <a:xfrm>
              <a:off x="3196" y="2460"/>
              <a:ext cx="300" cy="200"/>
            </a:xfrm>
            <a:prstGeom prst="rect">
              <a:avLst/>
            </a:prstGeom>
            <a:solidFill>
              <a:schemeClr val="bg2"/>
            </a:solidFill>
            <a:ln w="19050" algn="ctr">
              <a:solidFill>
                <a:schemeClr val="tx1"/>
              </a:solidFill>
              <a:miter lim="800000"/>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171" name="Line 4601"/>
            <p:cNvSpPr>
              <a:spLocks noChangeAspect="1" noChangeShapeType="1"/>
            </p:cNvSpPr>
            <p:nvPr/>
          </p:nvSpPr>
          <p:spPr bwMode="auto">
            <a:xfrm flipV="1">
              <a:off x="3364" y="2308"/>
              <a:ext cx="0" cy="148"/>
            </a:xfrm>
            <a:prstGeom prst="line">
              <a:avLst/>
            </a:prstGeom>
            <a:noFill/>
            <a:ln w="7620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172" name="Line 4602"/>
            <p:cNvSpPr>
              <a:spLocks noChangeAspect="1" noChangeShapeType="1"/>
            </p:cNvSpPr>
            <p:nvPr/>
          </p:nvSpPr>
          <p:spPr bwMode="auto">
            <a:xfrm flipH="1" flipV="1">
              <a:off x="3156" y="2436"/>
              <a:ext cx="36" cy="40"/>
            </a:xfrm>
            <a:prstGeom prst="line">
              <a:avLst/>
            </a:prstGeom>
            <a:noFill/>
            <a:ln w="1905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173" name="Line 4603"/>
            <p:cNvSpPr>
              <a:spLocks noChangeAspect="1" noChangeShapeType="1"/>
            </p:cNvSpPr>
            <p:nvPr/>
          </p:nvSpPr>
          <p:spPr bwMode="auto">
            <a:xfrm flipV="1">
              <a:off x="3124" y="2404"/>
              <a:ext cx="56" cy="68"/>
            </a:xfrm>
            <a:prstGeom prst="line">
              <a:avLst/>
            </a:prstGeom>
            <a:noFill/>
            <a:ln w="1905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174" name="Oval 4604"/>
            <p:cNvSpPr>
              <a:spLocks noChangeAspect="1" noChangeArrowheads="1"/>
            </p:cNvSpPr>
            <p:nvPr/>
          </p:nvSpPr>
          <p:spPr bwMode="auto">
            <a:xfrm>
              <a:off x="2964" y="2492"/>
              <a:ext cx="259" cy="259"/>
            </a:xfrm>
            <a:prstGeom prst="ellipse">
              <a:avLst/>
            </a:prstGeom>
            <a:solidFill>
              <a:schemeClr val="bg2"/>
            </a:solid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175" name="Oval 4605"/>
            <p:cNvSpPr>
              <a:spLocks noChangeAspect="1" noChangeArrowheads="1"/>
            </p:cNvSpPr>
            <p:nvPr/>
          </p:nvSpPr>
          <p:spPr bwMode="auto">
            <a:xfrm>
              <a:off x="3032" y="2556"/>
              <a:ext cx="132" cy="132"/>
            </a:xfrm>
            <a:prstGeom prst="ellipse">
              <a:avLst/>
            </a:prstGeom>
            <a:no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176" name="Oval 4606"/>
            <p:cNvSpPr>
              <a:spLocks noChangeAspect="1" noChangeArrowheads="1"/>
            </p:cNvSpPr>
            <p:nvPr/>
          </p:nvSpPr>
          <p:spPr bwMode="auto">
            <a:xfrm>
              <a:off x="3420" y="2576"/>
              <a:ext cx="167" cy="167"/>
            </a:xfrm>
            <a:prstGeom prst="ellipse">
              <a:avLst/>
            </a:prstGeom>
            <a:solidFill>
              <a:schemeClr val="bg2"/>
            </a:solid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177" name="Oval 4607"/>
            <p:cNvSpPr>
              <a:spLocks noChangeAspect="1" noChangeArrowheads="1"/>
            </p:cNvSpPr>
            <p:nvPr/>
          </p:nvSpPr>
          <p:spPr bwMode="auto">
            <a:xfrm>
              <a:off x="3460" y="2616"/>
              <a:ext cx="86" cy="86"/>
            </a:xfrm>
            <a:prstGeom prst="ellipse">
              <a:avLst/>
            </a:prstGeom>
            <a:no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grpSp>
      <p:sp>
        <p:nvSpPr>
          <p:cNvPr id="180" name="TextBox 179"/>
          <p:cNvSpPr txBox="1"/>
          <p:nvPr/>
        </p:nvSpPr>
        <p:spPr>
          <a:xfrm>
            <a:off x="2369713" y="4211387"/>
            <a:ext cx="782587" cy="307777"/>
          </a:xfrm>
          <a:prstGeom prst="rect">
            <a:avLst/>
          </a:prstGeom>
          <a:noFill/>
        </p:spPr>
        <p:txBody>
          <a:bodyPr wrap="none" rtlCol="0">
            <a:spAutoFit/>
          </a:bodyPr>
          <a:lstStyle/>
          <a:p>
            <a:r>
              <a:rPr lang="en-US" sz="1400" dirty="0" smtClean="0">
                <a:solidFill>
                  <a:srgbClr val="00B050"/>
                </a:solidFill>
                <a:latin typeface="Times New Roman" pitchFamily="18" charset="0"/>
                <a:cs typeface="Times New Roman" pitchFamily="18" charset="0"/>
              </a:rPr>
              <a:t>Planting</a:t>
            </a:r>
            <a:endParaRPr lang="en-US" sz="1400" dirty="0">
              <a:solidFill>
                <a:srgbClr val="00B050"/>
              </a:solidFill>
              <a:latin typeface="Times New Roman" pitchFamily="18" charset="0"/>
              <a:cs typeface="Times New Roman" pitchFamily="18" charset="0"/>
            </a:endParaRPr>
          </a:p>
        </p:txBody>
      </p:sp>
      <p:sp>
        <p:nvSpPr>
          <p:cNvPr id="181" name="TextBox 180"/>
          <p:cNvSpPr txBox="1"/>
          <p:nvPr/>
        </p:nvSpPr>
        <p:spPr>
          <a:xfrm>
            <a:off x="3464592" y="3822873"/>
            <a:ext cx="960455" cy="523220"/>
          </a:xfrm>
          <a:prstGeom prst="rect">
            <a:avLst/>
          </a:prstGeom>
          <a:noFill/>
        </p:spPr>
        <p:txBody>
          <a:bodyPr wrap="none" rtlCol="0">
            <a:spAutoFit/>
          </a:bodyPr>
          <a:lstStyle/>
          <a:p>
            <a:pPr algn="ctr"/>
            <a:r>
              <a:rPr lang="en-US" sz="1400" dirty="0" smtClean="0">
                <a:solidFill>
                  <a:srgbClr val="00B050"/>
                </a:solidFill>
                <a:latin typeface="Times New Roman" pitchFamily="18" charset="0"/>
                <a:cs typeface="Times New Roman" pitchFamily="18" charset="0"/>
              </a:rPr>
              <a:t>Leaf </a:t>
            </a:r>
          </a:p>
          <a:p>
            <a:pPr algn="ctr"/>
            <a:r>
              <a:rPr lang="en-US" sz="1400" dirty="0" smtClean="0">
                <a:solidFill>
                  <a:srgbClr val="00B050"/>
                </a:solidFill>
                <a:latin typeface="Times New Roman" pitchFamily="18" charset="0"/>
                <a:cs typeface="Times New Roman" pitchFamily="18" charset="0"/>
              </a:rPr>
              <a:t>emergence</a:t>
            </a:r>
            <a:endParaRPr lang="en-US" sz="1400" dirty="0">
              <a:solidFill>
                <a:srgbClr val="00B050"/>
              </a:solidFill>
              <a:latin typeface="Times New Roman" pitchFamily="18" charset="0"/>
              <a:cs typeface="Times New Roman" pitchFamily="18" charset="0"/>
            </a:endParaRPr>
          </a:p>
        </p:txBody>
      </p:sp>
      <p:sp>
        <p:nvSpPr>
          <p:cNvPr id="183" name="TextBox 182"/>
          <p:cNvSpPr txBox="1"/>
          <p:nvPr/>
        </p:nvSpPr>
        <p:spPr>
          <a:xfrm>
            <a:off x="3557955" y="5855590"/>
            <a:ext cx="846707" cy="307777"/>
          </a:xfrm>
          <a:prstGeom prst="rect">
            <a:avLst/>
          </a:prstGeom>
          <a:noFill/>
        </p:spPr>
        <p:txBody>
          <a:bodyPr wrap="none" rtlCol="0">
            <a:spAutoFit/>
          </a:bodyPr>
          <a:lstStyle/>
          <a:p>
            <a:pPr algn="ctr"/>
            <a:r>
              <a:rPr lang="en-US" sz="1400" dirty="0" smtClean="0">
                <a:solidFill>
                  <a:srgbClr val="00B050"/>
                </a:solidFill>
                <a:latin typeface="Times New Roman" pitchFamily="18" charset="0"/>
                <a:cs typeface="Times New Roman" pitchFamily="18" charset="0"/>
              </a:rPr>
              <a:t>Grain fill</a:t>
            </a:r>
            <a:endParaRPr lang="en-US" sz="1400" dirty="0">
              <a:solidFill>
                <a:srgbClr val="00B050"/>
              </a:solidFill>
              <a:latin typeface="Times New Roman" pitchFamily="18" charset="0"/>
              <a:cs typeface="Times New Roman" pitchFamily="18" charset="0"/>
            </a:endParaRPr>
          </a:p>
        </p:txBody>
      </p:sp>
      <p:sp>
        <p:nvSpPr>
          <p:cNvPr id="184" name="TextBox 183"/>
          <p:cNvSpPr txBox="1"/>
          <p:nvPr/>
        </p:nvSpPr>
        <p:spPr>
          <a:xfrm>
            <a:off x="2525287" y="5673138"/>
            <a:ext cx="744113" cy="307777"/>
          </a:xfrm>
          <a:prstGeom prst="rect">
            <a:avLst/>
          </a:prstGeom>
          <a:noFill/>
        </p:spPr>
        <p:txBody>
          <a:bodyPr wrap="none" rtlCol="0">
            <a:spAutoFit/>
          </a:bodyPr>
          <a:lstStyle/>
          <a:p>
            <a:pPr algn="ctr"/>
            <a:r>
              <a:rPr lang="en-US" sz="1400" dirty="0" smtClean="0">
                <a:solidFill>
                  <a:srgbClr val="00B050"/>
                </a:solidFill>
                <a:latin typeface="Times New Roman" pitchFamily="18" charset="0"/>
                <a:cs typeface="Times New Roman" pitchFamily="18" charset="0"/>
              </a:rPr>
              <a:t>Harvest</a:t>
            </a:r>
            <a:endParaRPr lang="en-US" sz="1400" dirty="0">
              <a:solidFill>
                <a:srgbClr val="00B050"/>
              </a:solidFill>
              <a:latin typeface="Times New Roman" pitchFamily="18" charset="0"/>
              <a:cs typeface="Times New Roman" pitchFamily="18" charset="0"/>
            </a:endParaRPr>
          </a:p>
        </p:txBody>
      </p:sp>
      <p:pic>
        <p:nvPicPr>
          <p:cNvPr id="3" name="Picture 2" descr="https://encrypted-tbn2.gstatic.com/images?q=tbn:ANd9GcSXTHb3o8p8-4efI4C0cAlBAGwdcLhObZcoHm1FLKna4BCcomU0"/>
          <p:cNvPicPr>
            <a:picLocks noChangeAspect="1" noChangeArrowheads="1"/>
          </p:cNvPicPr>
          <p:nvPr/>
        </p:nvPicPr>
        <p:blipFill>
          <a:blip r:embed="rId19" cstate="print"/>
          <a:srcRect/>
          <a:stretch>
            <a:fillRect/>
          </a:stretch>
        </p:blipFill>
        <p:spPr bwMode="auto">
          <a:xfrm>
            <a:off x="1880315" y="5452361"/>
            <a:ext cx="553792" cy="403742"/>
          </a:xfrm>
          <a:prstGeom prst="rect">
            <a:avLst/>
          </a:prstGeom>
          <a:noFill/>
        </p:spPr>
      </p:pic>
      <p:sp>
        <p:nvSpPr>
          <p:cNvPr id="4" name="AutoShape 4"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2239963"/>
            <a:ext cx="2838450" cy="466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0" cstate="print"/>
          <a:srcRect/>
          <a:stretch>
            <a:fillRect/>
          </a:stretch>
        </p:blipFill>
        <p:spPr bwMode="auto">
          <a:xfrm>
            <a:off x="2451144" y="3593200"/>
            <a:ext cx="759112" cy="658567"/>
          </a:xfrm>
          <a:prstGeom prst="rect">
            <a:avLst/>
          </a:prstGeom>
          <a:noFill/>
          <a:ln w="9525">
            <a:noFill/>
            <a:miter lim="800000"/>
            <a:headEnd/>
            <a:tailEnd/>
          </a:ln>
        </p:spPr>
      </p:pic>
      <p:sp>
        <p:nvSpPr>
          <p:cNvPr id="185" name="Text Box 285"/>
          <p:cNvSpPr txBox="1">
            <a:spLocks noChangeAspect="1" noChangeArrowheads="1"/>
          </p:cNvSpPr>
          <p:nvPr/>
        </p:nvSpPr>
        <p:spPr bwMode="auto">
          <a:xfrm>
            <a:off x="2386959" y="3111633"/>
            <a:ext cx="1576265" cy="40011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smtClean="0">
                <a:solidFill>
                  <a:srgbClr val="00B050"/>
                </a:solidFill>
                <a:latin typeface="Times New Roman" pitchFamily="18" charset="0"/>
                <a:cs typeface="Times New Roman" pitchFamily="18" charset="0"/>
              </a:rPr>
              <a:t> Crop Model</a:t>
            </a:r>
            <a:endParaRPr lang="en-US" sz="2000" b="1" dirty="0">
              <a:solidFill>
                <a:srgbClr val="00B050"/>
              </a:solidFill>
              <a:latin typeface="Times New Roman" pitchFamily="18" charset="0"/>
              <a:cs typeface="Times New Roman" pitchFamily="18" charset="0"/>
            </a:endParaRPr>
          </a:p>
        </p:txBody>
      </p:sp>
      <p:sp>
        <p:nvSpPr>
          <p:cNvPr id="189" name="TextBox 188"/>
          <p:cNvSpPr txBox="1"/>
          <p:nvPr/>
        </p:nvSpPr>
        <p:spPr>
          <a:xfrm>
            <a:off x="4115902" y="4926164"/>
            <a:ext cx="782586" cy="523220"/>
          </a:xfrm>
          <a:prstGeom prst="rect">
            <a:avLst/>
          </a:prstGeom>
          <a:noFill/>
        </p:spPr>
        <p:txBody>
          <a:bodyPr wrap="none" rtlCol="0">
            <a:spAutoFit/>
          </a:bodyPr>
          <a:lstStyle/>
          <a:p>
            <a:pPr algn="ctr"/>
            <a:r>
              <a:rPr lang="en-US" sz="1400" dirty="0" smtClean="0">
                <a:solidFill>
                  <a:srgbClr val="00B050"/>
                </a:solidFill>
                <a:latin typeface="Times New Roman" pitchFamily="18" charset="0"/>
                <a:cs typeface="Times New Roman" pitchFamily="18" charset="0"/>
              </a:rPr>
              <a:t>Irrig / </a:t>
            </a:r>
          </a:p>
          <a:p>
            <a:pPr algn="ctr"/>
            <a:r>
              <a:rPr lang="en-US" sz="1400" dirty="0" smtClean="0">
                <a:solidFill>
                  <a:srgbClr val="00B050"/>
                </a:solidFill>
                <a:latin typeface="Times New Roman" pitchFamily="18" charset="0"/>
                <a:cs typeface="Times New Roman" pitchFamily="18" charset="0"/>
              </a:rPr>
              <a:t>Fertilize</a:t>
            </a:r>
            <a:endParaRPr lang="en-US" sz="1400" dirty="0">
              <a:solidFill>
                <a:srgbClr val="00B050"/>
              </a:solidFill>
              <a:latin typeface="Times New Roman" pitchFamily="18" charset="0"/>
              <a:cs typeface="Times New Roman" pitchFamily="18" charset="0"/>
            </a:endParaRPr>
          </a:p>
        </p:txBody>
      </p:sp>
      <p:cxnSp>
        <p:nvCxnSpPr>
          <p:cNvPr id="191" name="Straight Arrow Connector 190"/>
          <p:cNvCxnSpPr/>
          <p:nvPr/>
        </p:nvCxnSpPr>
        <p:spPr bwMode="auto">
          <a:xfrm flipV="1">
            <a:off x="3322749" y="3644721"/>
            <a:ext cx="450761" cy="90153"/>
          </a:xfrm>
          <a:prstGeom prst="straightConnector1">
            <a:avLst/>
          </a:prstGeom>
          <a:solidFill>
            <a:schemeClr val="accent1"/>
          </a:solidFill>
          <a:ln w="38100" cap="flat" cmpd="sng" algn="ctr">
            <a:solidFill>
              <a:srgbClr val="92D050"/>
            </a:solidFill>
            <a:prstDash val="solid"/>
            <a:round/>
            <a:headEnd type="none" w="med" len="med"/>
            <a:tailEnd type="triangle" w="med" len="med"/>
          </a:ln>
          <a:effectLst/>
        </p:spPr>
      </p:cxnSp>
      <p:cxnSp>
        <p:nvCxnSpPr>
          <p:cNvPr id="193" name="Straight Arrow Connector 192"/>
          <p:cNvCxnSpPr/>
          <p:nvPr/>
        </p:nvCxnSpPr>
        <p:spPr bwMode="auto">
          <a:xfrm>
            <a:off x="4312276" y="3887275"/>
            <a:ext cx="375634" cy="388511"/>
          </a:xfrm>
          <a:prstGeom prst="straightConnector1">
            <a:avLst/>
          </a:prstGeom>
          <a:solidFill>
            <a:schemeClr val="accent1"/>
          </a:solidFill>
          <a:ln w="38100" cap="flat" cmpd="sng" algn="ctr">
            <a:solidFill>
              <a:srgbClr val="92D050"/>
            </a:solidFill>
            <a:prstDash val="solid"/>
            <a:round/>
            <a:headEnd type="none" w="med" len="med"/>
            <a:tailEnd type="triangle" w="med" len="med"/>
          </a:ln>
          <a:effectLst/>
        </p:spPr>
      </p:cxnSp>
      <p:cxnSp>
        <p:nvCxnSpPr>
          <p:cNvPr id="195" name="Straight Arrow Connector 194"/>
          <p:cNvCxnSpPr/>
          <p:nvPr/>
        </p:nvCxnSpPr>
        <p:spPr bwMode="auto">
          <a:xfrm flipH="1">
            <a:off x="4134118" y="5430594"/>
            <a:ext cx="266163" cy="223232"/>
          </a:xfrm>
          <a:prstGeom prst="straightConnector1">
            <a:avLst/>
          </a:prstGeom>
          <a:solidFill>
            <a:schemeClr val="accent1"/>
          </a:solidFill>
          <a:ln w="38100" cap="flat" cmpd="sng" algn="ctr">
            <a:solidFill>
              <a:srgbClr val="92D050"/>
            </a:solidFill>
            <a:prstDash val="solid"/>
            <a:round/>
            <a:headEnd type="none" w="med" len="med"/>
            <a:tailEnd type="triangle" w="med" len="med"/>
          </a:ln>
          <a:effectLst/>
        </p:spPr>
      </p:cxnSp>
      <p:cxnSp>
        <p:nvCxnSpPr>
          <p:cNvPr id="197" name="Straight Arrow Connector 196"/>
          <p:cNvCxnSpPr/>
          <p:nvPr/>
        </p:nvCxnSpPr>
        <p:spPr bwMode="auto">
          <a:xfrm flipH="1" flipV="1">
            <a:off x="3232597" y="5422006"/>
            <a:ext cx="367049" cy="96593"/>
          </a:xfrm>
          <a:prstGeom prst="straightConnector1">
            <a:avLst/>
          </a:prstGeom>
          <a:solidFill>
            <a:schemeClr val="accent1"/>
          </a:solidFill>
          <a:ln w="38100" cap="flat" cmpd="sng" algn="ctr">
            <a:solidFill>
              <a:srgbClr val="92D050"/>
            </a:solidFill>
            <a:prstDash val="solid"/>
            <a:round/>
            <a:headEnd type="none" w="med" len="med"/>
            <a:tailEnd type="triangle" w="med" len="med"/>
          </a:ln>
          <a:effectLst/>
        </p:spPr>
      </p:cxnSp>
      <p:sp>
        <p:nvSpPr>
          <p:cNvPr id="133" name="TextBox 132"/>
          <p:cNvSpPr txBox="1"/>
          <p:nvPr/>
        </p:nvSpPr>
        <p:spPr>
          <a:xfrm>
            <a:off x="3739124" y="321971"/>
            <a:ext cx="2433076" cy="984885"/>
          </a:xfrm>
          <a:prstGeom prst="rect">
            <a:avLst/>
          </a:prstGeom>
          <a:noFill/>
        </p:spPr>
        <p:txBody>
          <a:bodyPr wrap="square" rtlCol="0">
            <a:spAutoFit/>
          </a:bodyPr>
          <a:lstStyle/>
          <a:p>
            <a:pPr algn="ctr"/>
            <a:r>
              <a:rPr lang="en-US" sz="2000" b="1" dirty="0" smtClean="0">
                <a:latin typeface="+mj-lt"/>
                <a:cs typeface="Times New Roman" pitchFamily="18" charset="0"/>
              </a:rPr>
              <a:t>CLM 4.5 LULCC for Natural PFT and Crop</a:t>
            </a:r>
            <a:r>
              <a:rPr lang="en-US" b="1" dirty="0" smtClean="0">
                <a:latin typeface="+mj-lt"/>
                <a:cs typeface="Times New Roman" pitchFamily="18" charset="0"/>
              </a:rPr>
              <a:t> </a:t>
            </a:r>
            <a:br>
              <a:rPr lang="en-US" b="1" dirty="0" smtClean="0">
                <a:latin typeface="+mj-lt"/>
                <a:cs typeface="Times New Roman" pitchFamily="18" charset="0"/>
              </a:rPr>
            </a:br>
            <a:endParaRPr lang="en-US" b="1" dirty="0">
              <a:latin typeface="+mj-lt"/>
              <a:cs typeface="Times New Roman" pitchFamily="18" charset="0"/>
            </a:endParaRPr>
          </a:p>
        </p:txBody>
      </p:sp>
    </p:spTree>
    <p:extLst>
      <p:ext uri="{BB962C8B-B14F-4D97-AF65-F5344CB8AC3E}">
        <p14:creationId xmlns:p14="http://schemas.microsoft.com/office/powerpoint/2010/main" val="20642943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ChangeArrowheads="1"/>
          </p:cNvSpPr>
          <p:nvPr/>
        </p:nvSpPr>
        <p:spPr bwMode="auto">
          <a:xfrm>
            <a:off x="0" y="1447800"/>
            <a:ext cx="4038600" cy="4953000"/>
          </a:xfrm>
          <a:prstGeom prst="rect">
            <a:avLst/>
          </a:prstGeom>
          <a:noFill/>
          <a:ln w="9525">
            <a:noFill/>
            <a:miter lim="800000"/>
            <a:headEnd/>
            <a:tailEnd/>
          </a:ln>
        </p:spPr>
        <p:txBody>
          <a:bodyPr/>
          <a:lstStyle/>
          <a:p>
            <a:pPr marL="342900" indent="-342900">
              <a:spcBef>
                <a:spcPct val="40000"/>
              </a:spcBef>
              <a:buFontTx/>
              <a:buChar char="•"/>
            </a:pPr>
            <a:endParaRPr lang="en-US" sz="2000"/>
          </a:p>
        </p:txBody>
      </p:sp>
      <p:sp>
        <p:nvSpPr>
          <p:cNvPr id="8" name="Title 7"/>
          <p:cNvSpPr>
            <a:spLocks noGrp="1"/>
          </p:cNvSpPr>
          <p:nvPr>
            <p:ph type="title"/>
          </p:nvPr>
        </p:nvSpPr>
        <p:spPr>
          <a:xfrm>
            <a:off x="533400" y="-228600"/>
            <a:ext cx="8153400" cy="1143000"/>
          </a:xfrm>
        </p:spPr>
        <p:txBody>
          <a:bodyPr>
            <a:normAutofit/>
          </a:bodyPr>
          <a:lstStyle/>
          <a:p>
            <a:r>
              <a:rPr lang="en-US" sz="2400" b="1" dirty="0" smtClean="0"/>
              <a:t>Understanding the Land Surface in the Climate System: </a:t>
            </a:r>
            <a:br>
              <a:rPr lang="en-US" sz="2400" b="1" dirty="0" smtClean="0"/>
            </a:br>
            <a:r>
              <a:rPr lang="en-US" sz="2400" b="1" dirty="0" smtClean="0"/>
              <a:t>Investigations with an Earth System Model (NCAR CESM)</a:t>
            </a:r>
            <a:endParaRPr lang="en-US" sz="2400" b="1" dirty="0"/>
          </a:p>
        </p:txBody>
      </p:sp>
      <p:pic>
        <p:nvPicPr>
          <p:cNvPr id="4100" name="Picture 14" descr="Fig-3-Karl and Trenberth"/>
          <p:cNvPicPr>
            <a:picLocks noChangeAspect="1" noChangeArrowheads="1"/>
          </p:cNvPicPr>
          <p:nvPr/>
        </p:nvPicPr>
        <p:blipFill>
          <a:blip r:embed="rId3" cstate="screen"/>
          <a:srcRect t="-449"/>
          <a:stretch>
            <a:fillRect/>
          </a:stretch>
        </p:blipFill>
        <p:spPr bwMode="auto">
          <a:xfrm>
            <a:off x="4419600" y="762000"/>
            <a:ext cx="4537105" cy="4114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6200" y="4314825"/>
            <a:ext cx="5753100" cy="2390775"/>
          </a:xfrm>
          <a:prstGeom prst="rect">
            <a:avLst/>
          </a:prstGeom>
          <a:noFill/>
          <a:ln w="9525">
            <a:noFill/>
            <a:miter lim="800000"/>
            <a:headEnd/>
            <a:tailEnd/>
          </a:ln>
        </p:spPr>
      </p:pic>
      <p:sp>
        <p:nvSpPr>
          <p:cNvPr id="6" name="Rectangle 5"/>
          <p:cNvSpPr/>
          <p:nvPr/>
        </p:nvSpPr>
        <p:spPr>
          <a:xfrm>
            <a:off x="0" y="983123"/>
            <a:ext cx="4648200" cy="3293209"/>
          </a:xfrm>
          <a:prstGeom prst="rect">
            <a:avLst/>
          </a:prstGeom>
        </p:spPr>
        <p:txBody>
          <a:bodyPr wrap="square">
            <a:spAutoFit/>
          </a:bodyPr>
          <a:lstStyle/>
          <a:p>
            <a:pPr eaLnBrk="1" hangingPunct="1">
              <a:spcBef>
                <a:spcPts val="0"/>
              </a:spcBef>
              <a:spcAft>
                <a:spcPts val="0"/>
              </a:spcAft>
            </a:pPr>
            <a:r>
              <a:rPr lang="en-US" sz="1600" dirty="0" smtClean="0">
                <a:solidFill>
                  <a:srgbClr val="000000"/>
                </a:solidFill>
                <a:latin typeface="Arial Rounded MT Bold" pitchFamily="34" charset="0"/>
              </a:rPr>
              <a:t>Land Management in CESM:</a:t>
            </a:r>
            <a:br>
              <a:rPr lang="en-US" sz="1600" dirty="0" smtClean="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a:spcBef>
                <a:spcPts val="0"/>
              </a:spcBef>
              <a:spcAft>
                <a:spcPts val="0"/>
              </a:spcAft>
              <a:buFontTx/>
              <a:buChar char="-"/>
            </a:pPr>
            <a:r>
              <a:rPr lang="en-US" sz="1600" dirty="0" smtClean="0">
                <a:solidFill>
                  <a:srgbClr val="000000"/>
                </a:solidFill>
                <a:latin typeface="Arial Rounded MT Bold" pitchFamily="34" charset="0"/>
              </a:rPr>
              <a:t>How will Natural Ecosystems respond to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changes in climate and CO</a:t>
            </a:r>
            <a:r>
              <a:rPr lang="en-US" sz="1600" baseline="-25000" dirty="0" smtClean="0">
                <a:solidFill>
                  <a:srgbClr val="000000"/>
                </a:solidFill>
                <a:latin typeface="Arial Rounded MT Bold" pitchFamily="34" charset="0"/>
              </a:rPr>
              <a:t>2</a:t>
            </a:r>
            <a:r>
              <a:rPr lang="en-US" sz="1600" dirty="0" smtClean="0">
                <a:solidFill>
                  <a:srgbClr val="000000"/>
                </a:solidFill>
                <a:latin typeface="Arial Rounded MT Bold" pitchFamily="34" charset="0"/>
              </a:rPr>
              <a:t>?</a:t>
            </a:r>
            <a:br>
              <a:rPr lang="en-US" sz="1600" dirty="0" smtClean="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a:spcBef>
                <a:spcPts val="0"/>
              </a:spcBef>
              <a:spcAft>
                <a:spcPts val="0"/>
              </a:spcAft>
              <a:buFontTx/>
              <a:buChar char="-"/>
            </a:pPr>
            <a:r>
              <a:rPr lang="en-US" sz="1600" dirty="0" smtClean="0">
                <a:solidFill>
                  <a:srgbClr val="000000"/>
                </a:solidFill>
                <a:latin typeface="Arial Rounded MT Bold" pitchFamily="34" charset="0"/>
              </a:rPr>
              <a:t>How </a:t>
            </a:r>
            <a:r>
              <a:rPr lang="en-US" sz="1600" dirty="0">
                <a:solidFill>
                  <a:srgbClr val="000000"/>
                </a:solidFill>
                <a:latin typeface="Arial Rounded MT Bold" pitchFamily="34" charset="0"/>
              </a:rPr>
              <a:t>are we transforming Natural </a:t>
            </a:r>
            <a:br>
              <a:rPr lang="en-US" sz="1600" dirty="0">
                <a:solidFill>
                  <a:srgbClr val="000000"/>
                </a:solidFill>
                <a:latin typeface="Arial Rounded MT Bold" pitchFamily="34" charset="0"/>
              </a:rPr>
            </a:br>
            <a:r>
              <a:rPr lang="en-US" sz="1600" dirty="0">
                <a:solidFill>
                  <a:srgbClr val="000000"/>
                </a:solidFill>
                <a:latin typeface="Arial Rounded MT Bold" pitchFamily="34" charset="0"/>
              </a:rPr>
              <a:t>  Ecosystems through Deforestation, Pasture, </a:t>
            </a:r>
            <a:br>
              <a:rPr lang="en-US" sz="1600" dirty="0">
                <a:solidFill>
                  <a:srgbClr val="000000"/>
                </a:solidFill>
                <a:latin typeface="Arial Rounded MT Bold" pitchFamily="34" charset="0"/>
              </a:rPr>
            </a:br>
            <a:r>
              <a:rPr lang="en-US" sz="1600" dirty="0">
                <a:solidFill>
                  <a:srgbClr val="000000"/>
                </a:solidFill>
                <a:latin typeface="Arial Rounded MT Bold" pitchFamily="34" charset="0"/>
              </a:rPr>
              <a:t>  Wood Harvesting, or Afforestation?</a:t>
            </a:r>
            <a:br>
              <a:rPr lang="en-US" sz="1600" dirty="0">
                <a:solidFill>
                  <a:srgbClr val="000000"/>
                </a:solidFill>
                <a:latin typeface="Arial Rounded MT Bold" pitchFamily="34" charset="0"/>
              </a:rPr>
            </a:br>
            <a:endParaRPr lang="en-US" sz="1600" dirty="0" smtClean="0">
              <a:solidFill>
                <a:srgbClr val="000000"/>
              </a:solidFill>
              <a:latin typeface="Arial Rounded MT Bold" pitchFamily="34" charset="0"/>
            </a:endParaRPr>
          </a:p>
          <a:p>
            <a:pPr eaLnBrk="1" hangingPunct="1">
              <a:spcBef>
                <a:spcPts val="0"/>
              </a:spcBef>
              <a:spcAft>
                <a:spcPts val="0"/>
              </a:spcAft>
              <a:buFontTx/>
              <a:buChar char="-"/>
            </a:pPr>
            <a:r>
              <a:rPr lang="en-US" sz="1600" dirty="0" smtClean="0">
                <a:solidFill>
                  <a:srgbClr val="000000"/>
                </a:solidFill>
                <a:latin typeface="Arial Rounded MT Bold" pitchFamily="34" charset="0"/>
              </a:rPr>
              <a:t> How will Humanity Feed itself as the</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population grows, society becomes more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affluent, and agriculture is impacted by </a:t>
            </a:r>
            <a:br>
              <a:rPr lang="en-US" sz="1600" dirty="0" smtClean="0">
                <a:solidFill>
                  <a:srgbClr val="000000"/>
                </a:solidFill>
                <a:latin typeface="Arial Rounded MT Bold" pitchFamily="34" charset="0"/>
              </a:rPr>
            </a:br>
            <a:r>
              <a:rPr lang="en-US" sz="1600" dirty="0" smtClean="0">
                <a:solidFill>
                  <a:srgbClr val="000000"/>
                </a:solidFill>
                <a:latin typeface="Arial Rounded MT Bold" pitchFamily="34" charset="0"/>
              </a:rPr>
              <a:t>  climate and changing CO</a:t>
            </a:r>
            <a:r>
              <a:rPr lang="en-US" sz="1600" baseline="-25000" dirty="0" smtClean="0">
                <a:solidFill>
                  <a:srgbClr val="000000"/>
                </a:solidFill>
                <a:latin typeface="Arial Rounded MT Bold" pitchFamily="34" charset="0"/>
              </a:rPr>
              <a:t>2</a:t>
            </a:r>
            <a:r>
              <a:rPr lang="en-US" sz="1600" dirty="0" smtClean="0">
                <a:solidFill>
                  <a:srgbClr val="000000"/>
                </a:solidFill>
                <a:latin typeface="Arial Rounded MT Bold" pitchFamily="34" charset="0"/>
              </a:rPr>
              <a:t>?</a:t>
            </a:r>
          </a:p>
        </p:txBody>
      </p:sp>
    </p:spTree>
    <p:extLst>
      <p:ext uri="{BB962C8B-B14F-4D97-AF65-F5344CB8AC3E}">
        <p14:creationId xmlns:p14="http://schemas.microsoft.com/office/powerpoint/2010/main" val="342112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48" y="665885"/>
            <a:ext cx="2786452" cy="6192115"/>
          </a:xfrm>
          <a:prstGeom prst="rect">
            <a:avLst/>
          </a:prstGeom>
        </p:spPr>
      </p:pic>
      <p:sp>
        <p:nvSpPr>
          <p:cNvPr id="3074" name="Text Box 2"/>
          <p:cNvSpPr txBox="1">
            <a:spLocks noChangeArrowheads="1"/>
          </p:cNvSpPr>
          <p:nvPr/>
        </p:nvSpPr>
        <p:spPr bwMode="auto">
          <a:xfrm>
            <a:off x="457200" y="1000065"/>
            <a:ext cx="6553200" cy="5324535"/>
          </a:xfrm>
          <a:prstGeom prst="rect">
            <a:avLst/>
          </a:prstGeom>
          <a:noFill/>
          <a:ln w="9525">
            <a:noFill/>
            <a:miter lim="800000"/>
            <a:headEnd/>
            <a:tailEnd/>
          </a:ln>
        </p:spPr>
        <p:txBody>
          <a:bodyPr wrap="square">
            <a:spAutoFit/>
          </a:bodyPr>
          <a:lstStyle/>
          <a:p>
            <a:pPr eaLnBrk="0" hangingPunct="0"/>
            <a:r>
              <a:rPr lang="en-AU" sz="2000" dirty="0">
                <a:latin typeface="+mn-lt"/>
              </a:rPr>
              <a:t>1. </a:t>
            </a:r>
            <a:r>
              <a:rPr lang="en-AU" sz="2000" dirty="0" smtClean="0">
                <a:latin typeface="+mn-lt"/>
              </a:rPr>
              <a:t>CLM </a:t>
            </a:r>
            <a:r>
              <a:rPr lang="en-US" sz="2000" dirty="0" smtClean="0">
                <a:latin typeface="+mn-lt"/>
              </a:rPr>
              <a:t>Photosynthesis, Respiration and Transpiration</a:t>
            </a:r>
            <a:br>
              <a:rPr lang="en-US" sz="2000" dirty="0" smtClean="0">
                <a:latin typeface="+mn-lt"/>
              </a:rPr>
            </a:br>
            <a:r>
              <a:rPr lang="en-US" sz="2000" dirty="0" smtClean="0">
                <a:latin typeface="+mn-lt"/>
              </a:rPr>
              <a:t>Traits, Sunlight, CO</a:t>
            </a:r>
            <a:r>
              <a:rPr lang="en-US" sz="2000" baseline="-25000" dirty="0" smtClean="0">
                <a:latin typeface="+mn-lt"/>
              </a:rPr>
              <a:t>2</a:t>
            </a:r>
            <a:r>
              <a:rPr lang="en-US" sz="2000" dirty="0" smtClean="0">
                <a:latin typeface="+mn-lt"/>
              </a:rPr>
              <a:t>, Temperature, Water and Nitrogen</a:t>
            </a:r>
          </a:p>
          <a:p>
            <a:pPr eaLnBrk="0" hangingPunct="0"/>
            <a:r>
              <a:rPr lang="en-US" sz="2000" dirty="0" smtClean="0">
                <a:latin typeface="+mn-lt"/>
              </a:rPr>
              <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2</a:t>
            </a:r>
            <a:r>
              <a:rPr lang="en-US" sz="2000" dirty="0">
                <a:latin typeface="+mn-lt"/>
              </a:rPr>
              <a:t>. </a:t>
            </a:r>
            <a:r>
              <a:rPr lang="en-US" sz="2000" dirty="0" smtClean="0">
                <a:latin typeface="+mn-lt"/>
              </a:rPr>
              <a:t>Carbon Allocation for Leaf, Stem and Root growth from Photosynthesis, Nitrogen availability and Phenology</a:t>
            </a:r>
            <a:endParaRPr lang="en-US" sz="2000" dirty="0">
              <a:latin typeface="+mn-lt"/>
            </a:endParaRPr>
          </a:p>
          <a:p>
            <a:pPr eaLnBrk="0" hangingPunct="0"/>
            <a:r>
              <a:rPr lang="en-AU" sz="2000" dirty="0" smtClean="0">
                <a:solidFill>
                  <a:schemeClr val="bg1">
                    <a:lumMod val="75000"/>
                  </a:schemeClr>
                </a:solidFill>
                <a:latin typeface="+mn-lt"/>
              </a:rPr>
              <a:t/>
            </a:r>
            <a:br>
              <a:rPr lang="en-AU" sz="2000" dirty="0" smtClean="0">
                <a:solidFill>
                  <a:schemeClr val="bg1">
                    <a:lumMod val="75000"/>
                  </a:schemeClr>
                </a:solidFill>
                <a:latin typeface="+mn-lt"/>
              </a:rPr>
            </a:br>
            <a:endParaRPr lang="en-AU" sz="2000" dirty="0">
              <a:solidFill>
                <a:schemeClr val="bg1">
                  <a:lumMod val="75000"/>
                </a:schemeClr>
              </a:solidFill>
              <a:latin typeface="+mn-lt"/>
            </a:endParaRPr>
          </a:p>
          <a:p>
            <a:pPr eaLnBrk="0" hangingPunct="0"/>
            <a:r>
              <a:rPr lang="en-AU" sz="2000" dirty="0">
                <a:latin typeface="+mn-lt"/>
              </a:rPr>
              <a:t>3. </a:t>
            </a:r>
            <a:r>
              <a:rPr lang="en-AU" sz="2000" dirty="0" smtClean="0">
                <a:latin typeface="+mn-lt"/>
              </a:rPr>
              <a:t>Soil Hydrology, Soil and Litter Carbon and Nitrogen Cycles, and Heterotrophic Respiration (Organic Matter Decay)</a:t>
            </a:r>
            <a:br>
              <a:rPr lang="en-AU" sz="2000" dirty="0" smtClean="0">
                <a:latin typeface="+mn-lt"/>
              </a:rPr>
            </a:br>
            <a:r>
              <a:rPr lang="en-AU" sz="2000" dirty="0" smtClean="0">
                <a:latin typeface="+mn-lt"/>
              </a:rPr>
              <a:t/>
            </a:r>
            <a:br>
              <a:rPr lang="en-AU" sz="2000" dirty="0" smtClean="0">
                <a:latin typeface="+mn-lt"/>
              </a:rPr>
            </a:br>
            <a:endParaRPr lang="en-AU" sz="2000" dirty="0" smtClean="0">
              <a:latin typeface="+mn-lt"/>
            </a:endParaRPr>
          </a:p>
          <a:p>
            <a:pPr eaLnBrk="0" hangingPunct="0"/>
            <a:r>
              <a:rPr lang="en-AU" sz="2000" dirty="0" smtClean="0">
                <a:latin typeface="+mn-lt"/>
              </a:rPr>
              <a:t>4. Land Cover </a:t>
            </a:r>
            <a:r>
              <a:rPr lang="en-AU" sz="2000" dirty="0">
                <a:latin typeface="+mn-lt"/>
              </a:rPr>
              <a:t>C</a:t>
            </a:r>
            <a:r>
              <a:rPr lang="en-AU" sz="2000" dirty="0" smtClean="0">
                <a:latin typeface="+mn-lt"/>
              </a:rPr>
              <a:t>hange, Wood </a:t>
            </a:r>
            <a:r>
              <a:rPr lang="en-AU" sz="2000" dirty="0">
                <a:latin typeface="+mn-lt"/>
              </a:rPr>
              <a:t>H</a:t>
            </a:r>
            <a:r>
              <a:rPr lang="en-AU" sz="2000" dirty="0" smtClean="0">
                <a:latin typeface="+mn-lt"/>
              </a:rPr>
              <a:t>arvest, Mortality and Fire</a:t>
            </a:r>
            <a:br>
              <a:rPr lang="en-AU" sz="2000" dirty="0" smtClean="0">
                <a:latin typeface="+mn-lt"/>
              </a:rPr>
            </a:br>
            <a:r>
              <a:rPr lang="en-AU" sz="2000" dirty="0" smtClean="0">
                <a:latin typeface="+mn-lt"/>
              </a:rPr>
              <a:t/>
            </a:r>
            <a:br>
              <a:rPr lang="en-AU" sz="2000" dirty="0" smtClean="0">
                <a:latin typeface="+mn-lt"/>
              </a:rPr>
            </a:br>
            <a:endParaRPr lang="en-AU" sz="2000" dirty="0" smtClean="0">
              <a:latin typeface="+mn-lt"/>
            </a:endParaRPr>
          </a:p>
          <a:p>
            <a:pPr eaLnBrk="0" hangingPunct="0"/>
            <a:r>
              <a:rPr lang="en-AU" sz="2000" dirty="0" smtClean="0">
                <a:latin typeface="+mn-lt"/>
              </a:rPr>
              <a:t>5. Crop </a:t>
            </a:r>
            <a:r>
              <a:rPr lang="en-AU" sz="2000" dirty="0" err="1" smtClean="0">
                <a:latin typeface="+mn-lt"/>
              </a:rPr>
              <a:t>modeling</a:t>
            </a:r>
            <a:r>
              <a:rPr lang="en-AU" sz="2000" dirty="0" smtClean="0">
                <a:latin typeface="+mn-lt"/>
              </a:rPr>
              <a:t> with Planting, Fertilizer, Irrigation, </a:t>
            </a:r>
            <a:br>
              <a:rPr lang="en-AU" sz="2000" dirty="0" smtClean="0">
                <a:latin typeface="+mn-lt"/>
              </a:rPr>
            </a:br>
            <a:r>
              <a:rPr lang="en-AU" sz="2000" dirty="0" smtClean="0">
                <a:latin typeface="+mn-lt"/>
              </a:rPr>
              <a:t>Grain fill and Harvest</a:t>
            </a:r>
            <a:endParaRPr lang="en-AU" sz="1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629400"/>
            <a:ext cx="1981200" cy="152400"/>
          </a:xfrm>
        </p:spPr>
        <p:txBody>
          <a:bodyPr>
            <a:normAutofit fontScale="90000"/>
          </a:bodyPr>
          <a:lstStyle/>
          <a:p>
            <a:pPr algn="l" eaLnBrk="1" hangingPunct="1"/>
            <a:r>
              <a:rPr lang="en-US" sz="900" dirty="0" smtClean="0">
                <a:solidFill>
                  <a:schemeClr val="bg1"/>
                </a:solidFill>
              </a:rPr>
              <a:t>Slide 4 – Land Cover Change</a:t>
            </a:r>
          </a:p>
        </p:txBody>
      </p:sp>
      <p:sp>
        <p:nvSpPr>
          <p:cNvPr id="3077" name="Text Box 5"/>
          <p:cNvSpPr txBox="1">
            <a:spLocks noChangeArrowheads="1"/>
          </p:cNvSpPr>
          <p:nvPr/>
        </p:nvSpPr>
        <p:spPr bwMode="auto">
          <a:xfrm>
            <a:off x="304800" y="304800"/>
            <a:ext cx="8382000" cy="461665"/>
          </a:xfrm>
          <a:prstGeom prst="rect">
            <a:avLst/>
          </a:prstGeom>
          <a:noFill/>
          <a:ln w="9525">
            <a:noFill/>
            <a:miter lim="800000"/>
            <a:headEnd/>
            <a:tailEnd/>
          </a:ln>
        </p:spPr>
        <p:txBody>
          <a:bodyPr wrap="square">
            <a:spAutoFit/>
          </a:bodyPr>
          <a:lstStyle/>
          <a:p>
            <a:pPr eaLnBrk="0" hangingPunct="0">
              <a:spcBef>
                <a:spcPct val="50000"/>
              </a:spcBef>
            </a:pPr>
            <a:r>
              <a:rPr lang="en-AU" sz="2400" b="1" dirty="0" smtClean="0"/>
              <a:t>CLM Vegetation </a:t>
            </a:r>
            <a:r>
              <a:rPr lang="en-AU" sz="2400" b="1" dirty="0" err="1" smtClean="0"/>
              <a:t>Modeling</a:t>
            </a:r>
            <a:r>
              <a:rPr lang="en-AU" sz="2400" b="1" dirty="0" smtClean="0"/>
              <a:t> Leaf to Landscape Processes </a:t>
            </a:r>
            <a:endParaRPr lang="en-AU" sz="2400" b="1" dirty="0"/>
          </a:p>
        </p:txBody>
      </p:sp>
    </p:spTree>
    <p:extLst>
      <p:ext uri="{BB962C8B-B14F-4D97-AF65-F5344CB8AC3E}">
        <p14:creationId xmlns:p14="http://schemas.microsoft.com/office/powerpoint/2010/main" val="33343952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69" descr="j0182435"/>
          <p:cNvSpPr>
            <a:spLocks noChangeArrowheads="1"/>
          </p:cNvSpPr>
          <p:nvPr/>
        </p:nvSpPr>
        <p:spPr bwMode="auto">
          <a:xfrm>
            <a:off x="3667121" y="4114794"/>
            <a:ext cx="584765" cy="525990"/>
          </a:xfrm>
          <a:prstGeom prst="rect">
            <a:avLst/>
          </a:prstGeom>
          <a:blipFill dpi="0" rotWithShape="0">
            <a:blip r:embed="rId3" cstate="screen"/>
            <a:srcRect/>
            <a:stretch>
              <a:fillRect/>
            </a:stretch>
          </a:blipFill>
          <a:ln w="19050">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Times New Roman" pitchFamily="18" charset="0"/>
            </a:endParaRPr>
          </a:p>
        </p:txBody>
      </p:sp>
      <p:pic>
        <p:nvPicPr>
          <p:cNvPr id="150" name="Picture 149" descr="high_density.jpg"/>
          <p:cNvPicPr>
            <a:picLocks noChangeAspect="1"/>
          </p:cNvPicPr>
          <p:nvPr/>
        </p:nvPicPr>
        <p:blipFill>
          <a:blip r:embed="rId4" cstate="screen"/>
          <a:srcRect/>
          <a:stretch>
            <a:fillRect/>
          </a:stretch>
        </p:blipFill>
        <p:spPr>
          <a:xfrm>
            <a:off x="2912535" y="2531518"/>
            <a:ext cx="770467" cy="609600"/>
          </a:xfrm>
          <a:prstGeom prst="rect">
            <a:avLst/>
          </a:prstGeom>
          <a:ln w="19050">
            <a:solidFill>
              <a:schemeClr val="tx1"/>
            </a:solidFill>
          </a:ln>
        </p:spPr>
      </p:pic>
      <p:sp>
        <p:nvSpPr>
          <p:cNvPr id="27667" name="Text Box 4"/>
          <p:cNvSpPr txBox="1">
            <a:spLocks noChangeArrowheads="1"/>
          </p:cNvSpPr>
          <p:nvPr/>
        </p:nvSpPr>
        <p:spPr bwMode="auto">
          <a:xfrm>
            <a:off x="1271423" y="1062561"/>
            <a:ext cx="1184817" cy="338554"/>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3333CC"/>
                </a:solidFill>
                <a:latin typeface="Times New Roman" pitchFamily="18" charset="0"/>
              </a:rPr>
              <a:t>Gridcell</a:t>
            </a:r>
          </a:p>
        </p:txBody>
      </p:sp>
      <p:sp>
        <p:nvSpPr>
          <p:cNvPr id="27668" name="Text Box 5"/>
          <p:cNvSpPr txBox="1">
            <a:spLocks noChangeArrowheads="1"/>
          </p:cNvSpPr>
          <p:nvPr/>
        </p:nvSpPr>
        <p:spPr bwMode="auto">
          <a:xfrm>
            <a:off x="3739124" y="3233072"/>
            <a:ext cx="906037"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Glacier</a:t>
            </a:r>
          </a:p>
        </p:txBody>
      </p:sp>
      <p:sp>
        <p:nvSpPr>
          <p:cNvPr id="27671" name="Text Box 8"/>
          <p:cNvSpPr txBox="1">
            <a:spLocks noChangeArrowheads="1"/>
          </p:cNvSpPr>
          <p:nvPr/>
        </p:nvSpPr>
        <p:spPr bwMode="auto">
          <a:xfrm>
            <a:off x="1586280" y="3217915"/>
            <a:ext cx="62725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Lake</a:t>
            </a:r>
          </a:p>
        </p:txBody>
      </p:sp>
      <p:sp>
        <p:nvSpPr>
          <p:cNvPr id="27673" name="Rectangle 10" descr="washington-rain-forest"/>
          <p:cNvSpPr>
            <a:spLocks noChangeArrowheads="1"/>
          </p:cNvSpPr>
          <p:nvPr/>
        </p:nvSpPr>
        <p:spPr bwMode="auto">
          <a:xfrm>
            <a:off x="321733" y="2442762"/>
            <a:ext cx="986974" cy="816888"/>
          </a:xfrm>
          <a:prstGeom prst="rect">
            <a:avLst/>
          </a:prstGeom>
          <a:blipFill dpi="0" rotWithShape="0">
            <a:blip r:embed="rId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4" name="Rectangle 11" descr="glacier"/>
          <p:cNvSpPr>
            <a:spLocks noChangeArrowheads="1"/>
          </p:cNvSpPr>
          <p:nvPr/>
        </p:nvSpPr>
        <p:spPr bwMode="auto">
          <a:xfrm>
            <a:off x="3771031" y="2429664"/>
            <a:ext cx="975732" cy="800278"/>
          </a:xfrm>
          <a:prstGeom prst="rect">
            <a:avLst/>
          </a:prstGeom>
          <a:blipFill dpi="0" rotWithShape="0">
            <a:blip r:embed="rId6"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5" name="Text Box 12"/>
          <p:cNvSpPr txBox="1">
            <a:spLocks noChangeArrowheads="1"/>
          </p:cNvSpPr>
          <p:nvPr/>
        </p:nvSpPr>
        <p:spPr bwMode="auto">
          <a:xfrm>
            <a:off x="-16218" y="1982548"/>
            <a:ext cx="1046879" cy="336659"/>
          </a:xfrm>
          <a:prstGeom prst="rect">
            <a:avLst/>
          </a:prstGeom>
          <a:noFill/>
          <a:ln w="9525">
            <a:noFill/>
            <a:miter lim="800000"/>
            <a:headEnd/>
            <a:tailEnd/>
          </a:ln>
        </p:spPr>
        <p:txBody>
          <a:bodyPr>
            <a:spAutoFit/>
          </a:bodyPr>
          <a:lstStyle/>
          <a:p>
            <a:pPr fontAlgn="base">
              <a:spcBef>
                <a:spcPct val="0"/>
              </a:spcBef>
              <a:spcAft>
                <a:spcPct val="0"/>
              </a:spcAft>
            </a:pPr>
            <a:r>
              <a:rPr lang="en-US" sz="1600" b="1">
                <a:solidFill>
                  <a:srgbClr val="3333CC"/>
                </a:solidFill>
                <a:latin typeface="Times New Roman" pitchFamily="18" charset="0"/>
              </a:rPr>
              <a:t>Landunit</a:t>
            </a:r>
          </a:p>
        </p:txBody>
      </p:sp>
      <p:sp>
        <p:nvSpPr>
          <p:cNvPr id="27676" name="Text Box 13"/>
          <p:cNvSpPr txBox="1">
            <a:spLocks noChangeArrowheads="1"/>
          </p:cNvSpPr>
          <p:nvPr/>
        </p:nvSpPr>
        <p:spPr bwMode="auto">
          <a:xfrm>
            <a:off x="-24685" y="3831269"/>
            <a:ext cx="975732" cy="336659"/>
          </a:xfrm>
          <a:prstGeom prst="rect">
            <a:avLst/>
          </a:prstGeom>
          <a:noFill/>
          <a:ln w="9525">
            <a:noFill/>
            <a:miter lim="800000"/>
            <a:headEnd/>
            <a:tailEnd/>
          </a:ln>
        </p:spPr>
        <p:txBody>
          <a:bodyPr>
            <a:spAutoFit/>
          </a:bodyPr>
          <a:lstStyle/>
          <a:p>
            <a:pPr fontAlgn="base">
              <a:spcBef>
                <a:spcPct val="0"/>
              </a:spcBef>
              <a:spcAft>
                <a:spcPct val="0"/>
              </a:spcAft>
            </a:pPr>
            <a:r>
              <a:rPr lang="en-US" sz="1600" b="1">
                <a:solidFill>
                  <a:srgbClr val="3333CC"/>
                </a:solidFill>
                <a:latin typeface="Times New Roman" pitchFamily="18" charset="0"/>
              </a:rPr>
              <a:t>Column</a:t>
            </a:r>
          </a:p>
        </p:txBody>
      </p:sp>
      <p:sp>
        <p:nvSpPr>
          <p:cNvPr id="27677" name="Rectangle 14" descr="desert"/>
          <p:cNvSpPr>
            <a:spLocks noChangeArrowheads="1"/>
          </p:cNvSpPr>
          <p:nvPr/>
        </p:nvSpPr>
        <p:spPr bwMode="auto">
          <a:xfrm>
            <a:off x="3360425" y="5730242"/>
            <a:ext cx="864426" cy="801705"/>
          </a:xfrm>
          <a:prstGeom prst="rect">
            <a:avLst/>
          </a:prstGeom>
          <a:blipFill dpi="0" rotWithShape="0">
            <a:blip r:embed="rId7"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8" name="Rectangle 15" descr="grassland"/>
          <p:cNvSpPr>
            <a:spLocks noChangeArrowheads="1"/>
          </p:cNvSpPr>
          <p:nvPr/>
        </p:nvSpPr>
        <p:spPr bwMode="auto">
          <a:xfrm>
            <a:off x="2380774" y="5730242"/>
            <a:ext cx="864426" cy="801705"/>
          </a:xfrm>
          <a:prstGeom prst="rect">
            <a:avLst/>
          </a:prstGeom>
          <a:blipFill dpi="0" rotWithShape="0">
            <a:blip r:embed="rId8"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9" name="Rectangle 16" descr="lba_canopy"/>
          <p:cNvSpPr>
            <a:spLocks noChangeArrowheads="1"/>
          </p:cNvSpPr>
          <p:nvPr/>
        </p:nvSpPr>
        <p:spPr bwMode="auto">
          <a:xfrm>
            <a:off x="1384191" y="5730242"/>
            <a:ext cx="864426" cy="801705"/>
          </a:xfrm>
          <a:prstGeom prst="rect">
            <a:avLst/>
          </a:prstGeom>
          <a:blipFill dpi="0" rotWithShape="0">
            <a:blip r:embed="rId9"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81" name="Text Box 18"/>
          <p:cNvSpPr txBox="1">
            <a:spLocks noChangeArrowheads="1"/>
          </p:cNvSpPr>
          <p:nvPr/>
        </p:nvSpPr>
        <p:spPr bwMode="auto">
          <a:xfrm>
            <a:off x="8464" y="5393307"/>
            <a:ext cx="736603" cy="338554"/>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a:solidFill>
                  <a:srgbClr val="3333CC"/>
                </a:solidFill>
                <a:latin typeface="Times New Roman" pitchFamily="18" charset="0"/>
              </a:rPr>
              <a:t>PFT</a:t>
            </a:r>
          </a:p>
        </p:txBody>
      </p:sp>
      <p:sp>
        <p:nvSpPr>
          <p:cNvPr id="27683" name="Text Box 20"/>
          <p:cNvSpPr txBox="1">
            <a:spLocks noChangeArrowheads="1"/>
          </p:cNvSpPr>
          <p:nvPr/>
        </p:nvSpPr>
        <p:spPr bwMode="auto">
          <a:xfrm>
            <a:off x="2654924" y="3368796"/>
            <a:ext cx="76664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Urban</a:t>
            </a:r>
          </a:p>
        </p:txBody>
      </p:sp>
      <p:sp>
        <p:nvSpPr>
          <p:cNvPr id="27685" name="Line 22"/>
          <p:cNvSpPr>
            <a:spLocks noChangeShapeType="1"/>
          </p:cNvSpPr>
          <p:nvPr/>
        </p:nvSpPr>
        <p:spPr bwMode="auto">
          <a:xfrm flipV="1">
            <a:off x="792046" y="2144619"/>
            <a:ext cx="2267996" cy="174036"/>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6" name="Line 23"/>
          <p:cNvSpPr>
            <a:spLocks noChangeShapeType="1"/>
          </p:cNvSpPr>
          <p:nvPr/>
        </p:nvSpPr>
        <p:spPr bwMode="auto">
          <a:xfrm>
            <a:off x="3039714" y="2141766"/>
            <a:ext cx="2195397" cy="18544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7" name="Line 24"/>
          <p:cNvSpPr>
            <a:spLocks noChangeShapeType="1"/>
          </p:cNvSpPr>
          <p:nvPr/>
        </p:nvSpPr>
        <p:spPr bwMode="auto">
          <a:xfrm>
            <a:off x="5228347" y="2329274"/>
            <a:ext cx="0" cy="3166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9" name="Line 26"/>
          <p:cNvSpPr>
            <a:spLocks noChangeShapeType="1"/>
          </p:cNvSpPr>
          <p:nvPr/>
        </p:nvSpPr>
        <p:spPr bwMode="auto">
          <a:xfrm flipH="1">
            <a:off x="792046" y="2318654"/>
            <a:ext cx="0" cy="124107"/>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0" name="Line 27"/>
          <p:cNvSpPr>
            <a:spLocks noChangeShapeType="1"/>
          </p:cNvSpPr>
          <p:nvPr/>
        </p:nvSpPr>
        <p:spPr bwMode="auto">
          <a:xfrm flipH="1">
            <a:off x="1910441" y="2233156"/>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1" name="Line 28"/>
          <p:cNvSpPr>
            <a:spLocks noChangeShapeType="1"/>
          </p:cNvSpPr>
          <p:nvPr/>
        </p:nvSpPr>
        <p:spPr bwMode="auto">
          <a:xfrm flipH="1">
            <a:off x="3050711" y="1930400"/>
            <a:ext cx="0" cy="49966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3" name="Line 30"/>
          <p:cNvSpPr>
            <a:spLocks noChangeShapeType="1"/>
          </p:cNvSpPr>
          <p:nvPr/>
        </p:nvSpPr>
        <p:spPr bwMode="auto">
          <a:xfrm>
            <a:off x="863599" y="5473706"/>
            <a:ext cx="2980267"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7" name="Line 34"/>
          <p:cNvSpPr>
            <a:spLocks noChangeShapeType="1"/>
          </p:cNvSpPr>
          <p:nvPr/>
        </p:nvSpPr>
        <p:spPr bwMode="auto">
          <a:xfrm flipH="1">
            <a:off x="1982865" y="5479221"/>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8" name="Line 35"/>
          <p:cNvSpPr>
            <a:spLocks noChangeShapeType="1"/>
          </p:cNvSpPr>
          <p:nvPr/>
        </p:nvSpPr>
        <p:spPr bwMode="auto">
          <a:xfrm flipH="1">
            <a:off x="3089275" y="5474987"/>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9" name="Line 36"/>
          <p:cNvSpPr>
            <a:spLocks noChangeShapeType="1"/>
          </p:cNvSpPr>
          <p:nvPr/>
        </p:nvSpPr>
        <p:spPr bwMode="auto">
          <a:xfrm>
            <a:off x="846660" y="3564467"/>
            <a:ext cx="0" cy="719665"/>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700" name="Text Box 37"/>
          <p:cNvSpPr txBox="1">
            <a:spLocks noChangeArrowheads="1"/>
          </p:cNvSpPr>
          <p:nvPr/>
        </p:nvSpPr>
        <p:spPr bwMode="auto">
          <a:xfrm>
            <a:off x="254813" y="3220216"/>
            <a:ext cx="1115122"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Vegetated</a:t>
            </a:r>
          </a:p>
        </p:txBody>
      </p:sp>
      <p:sp>
        <p:nvSpPr>
          <p:cNvPr id="27701" name="Rectangle 38" descr="PH02382J"/>
          <p:cNvSpPr>
            <a:spLocks noChangeArrowheads="1"/>
          </p:cNvSpPr>
          <p:nvPr/>
        </p:nvSpPr>
        <p:spPr bwMode="auto">
          <a:xfrm>
            <a:off x="379335" y="4203038"/>
            <a:ext cx="975732" cy="801705"/>
          </a:xfrm>
          <a:prstGeom prst="rect">
            <a:avLst/>
          </a:prstGeom>
          <a:blipFill dpi="0" rotWithShape="0">
            <a:blip r:embed="rId10"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702" name="Text Box 39"/>
          <p:cNvSpPr txBox="1">
            <a:spLocks noChangeArrowheads="1"/>
          </p:cNvSpPr>
          <p:nvPr/>
        </p:nvSpPr>
        <p:spPr bwMode="auto">
          <a:xfrm>
            <a:off x="381015" y="4977280"/>
            <a:ext cx="1066083" cy="30777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400" b="1">
                <a:solidFill>
                  <a:srgbClr val="000000"/>
                </a:solidFill>
                <a:latin typeface="Times New Roman" pitchFamily="18" charset="0"/>
              </a:rPr>
              <a:t>Soil </a:t>
            </a:r>
          </a:p>
        </p:txBody>
      </p:sp>
      <p:sp>
        <p:nvSpPr>
          <p:cNvPr id="27665" name="Rectangle 57"/>
          <p:cNvSpPr>
            <a:spLocks noGrp="1" noChangeArrowheads="1"/>
          </p:cNvSpPr>
          <p:nvPr>
            <p:ph type="title"/>
          </p:nvPr>
        </p:nvSpPr>
        <p:spPr>
          <a:xfrm>
            <a:off x="457200" y="0"/>
            <a:ext cx="8229600" cy="1143000"/>
          </a:xfrm>
          <a:noFill/>
        </p:spPr>
        <p:txBody>
          <a:bodyPr/>
          <a:lstStyle/>
          <a:p>
            <a:pPr eaLnBrk="1" hangingPunct="1"/>
            <a:r>
              <a:rPr lang="en-US" sz="2800" dirty="0"/>
              <a:t>Community Land Model </a:t>
            </a:r>
            <a:r>
              <a:rPr lang="en-US" sz="2800" dirty="0" smtClean="0"/>
              <a:t>(CLM 4.5) </a:t>
            </a:r>
            <a:r>
              <a:rPr lang="en-US" sz="2800" dirty="0" err="1" smtClean="0"/>
              <a:t>subgrid</a:t>
            </a:r>
            <a:r>
              <a:rPr lang="en-US" sz="2800" dirty="0" smtClean="0"/>
              <a:t> </a:t>
            </a:r>
            <a:r>
              <a:rPr lang="en-US" sz="2800" dirty="0"/>
              <a:t>tiling structure</a:t>
            </a:r>
            <a:endParaRPr lang="en-US" sz="2800" dirty="0" smtClean="0"/>
          </a:p>
        </p:txBody>
      </p:sp>
      <p:sp>
        <p:nvSpPr>
          <p:cNvPr id="57" name="Line 27"/>
          <p:cNvSpPr>
            <a:spLocks noChangeShapeType="1"/>
          </p:cNvSpPr>
          <p:nvPr/>
        </p:nvSpPr>
        <p:spPr bwMode="auto">
          <a:xfrm flipH="1">
            <a:off x="4138431" y="2247725"/>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59" name="Text Box 8"/>
          <p:cNvSpPr txBox="1">
            <a:spLocks noChangeArrowheads="1"/>
          </p:cNvSpPr>
          <p:nvPr/>
        </p:nvSpPr>
        <p:spPr bwMode="auto">
          <a:xfrm>
            <a:off x="4986016" y="3214792"/>
            <a:ext cx="722035" cy="33855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b="1">
                <a:solidFill>
                  <a:srgbClr val="000000"/>
                </a:solidFill>
                <a:latin typeface="Times New Roman" pitchFamily="18" charset="0"/>
              </a:rPr>
              <a:t>Crop</a:t>
            </a:r>
          </a:p>
        </p:txBody>
      </p:sp>
      <p:sp>
        <p:nvSpPr>
          <p:cNvPr id="55" name="Line 34"/>
          <p:cNvSpPr>
            <a:spLocks noChangeShapeType="1"/>
          </p:cNvSpPr>
          <p:nvPr/>
        </p:nvSpPr>
        <p:spPr bwMode="auto">
          <a:xfrm flipH="1">
            <a:off x="869498" y="5308600"/>
            <a:ext cx="0" cy="408943"/>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56" name="Line 35"/>
          <p:cNvSpPr>
            <a:spLocks noChangeShapeType="1"/>
          </p:cNvSpPr>
          <p:nvPr/>
        </p:nvSpPr>
        <p:spPr bwMode="auto">
          <a:xfrm flipH="1">
            <a:off x="3830094" y="5466521"/>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2050" name="Picture 2" descr="http://www.ens-newswire.com/ens/may2007/20070516_forestboreal.jpg"/>
          <p:cNvPicPr>
            <a:picLocks noChangeAspect="1" noChangeArrowheads="1"/>
          </p:cNvPicPr>
          <p:nvPr/>
        </p:nvPicPr>
        <p:blipFill>
          <a:blip r:embed="rId11" cstate="screen"/>
          <a:srcRect/>
          <a:stretch>
            <a:fillRect/>
          </a:stretch>
        </p:blipFill>
        <p:spPr bwMode="auto">
          <a:xfrm>
            <a:off x="389469" y="5731939"/>
            <a:ext cx="838248" cy="798513"/>
          </a:xfrm>
          <a:prstGeom prst="rect">
            <a:avLst/>
          </a:prstGeom>
          <a:noFill/>
          <a:ln w="19050">
            <a:solidFill>
              <a:schemeClr val="tx1"/>
            </a:solidFill>
          </a:ln>
        </p:spPr>
      </p:pic>
      <p:pic>
        <p:nvPicPr>
          <p:cNvPr id="2052" name="Picture 4" descr="http://upload.wikimedia.org/wikipedia/commons/a/a7/Medecine_Lake.jpg"/>
          <p:cNvPicPr>
            <a:picLocks noChangeAspect="1" noChangeArrowheads="1"/>
          </p:cNvPicPr>
          <p:nvPr/>
        </p:nvPicPr>
        <p:blipFill>
          <a:blip r:embed="rId12" cstate="screen"/>
          <a:srcRect/>
          <a:stretch>
            <a:fillRect/>
          </a:stretch>
        </p:blipFill>
        <p:spPr bwMode="auto">
          <a:xfrm>
            <a:off x="1417108" y="2446849"/>
            <a:ext cx="987424" cy="778934"/>
          </a:xfrm>
          <a:prstGeom prst="rect">
            <a:avLst/>
          </a:prstGeom>
          <a:noFill/>
          <a:ln w="19050">
            <a:solidFill>
              <a:schemeClr val="tx1"/>
            </a:solidFill>
          </a:ln>
        </p:spPr>
      </p:pic>
      <p:pic>
        <p:nvPicPr>
          <p:cNvPr id="2058" name="Picture 10" descr="http://www.skyboximaging.com/sites/default/files/styles/660px_wide/public/Agriculture.jpg"/>
          <p:cNvPicPr>
            <a:picLocks noChangeAspect="1" noChangeArrowheads="1"/>
          </p:cNvPicPr>
          <p:nvPr/>
        </p:nvPicPr>
        <p:blipFill>
          <a:blip r:embed="rId13" cstate="screen"/>
          <a:srcRect/>
          <a:stretch>
            <a:fillRect/>
          </a:stretch>
        </p:blipFill>
        <p:spPr bwMode="auto">
          <a:xfrm>
            <a:off x="4837641" y="2429915"/>
            <a:ext cx="978960" cy="804335"/>
          </a:xfrm>
          <a:prstGeom prst="rect">
            <a:avLst/>
          </a:prstGeom>
          <a:noFill/>
          <a:ln w="19050">
            <a:solidFill>
              <a:schemeClr val="tx1"/>
            </a:solidFill>
          </a:ln>
        </p:spPr>
      </p:pic>
      <p:sp>
        <p:nvSpPr>
          <p:cNvPr id="74" name="Text Box 37"/>
          <p:cNvSpPr txBox="1">
            <a:spLocks noChangeArrowheads="1"/>
          </p:cNvSpPr>
          <p:nvPr/>
        </p:nvSpPr>
        <p:spPr bwMode="auto">
          <a:xfrm>
            <a:off x="237880" y="649594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PFT1</a:t>
            </a:r>
          </a:p>
        </p:txBody>
      </p:sp>
      <p:sp>
        <p:nvSpPr>
          <p:cNvPr id="75" name="Text Box 37"/>
          <p:cNvSpPr txBox="1">
            <a:spLocks noChangeArrowheads="1"/>
          </p:cNvSpPr>
          <p:nvPr/>
        </p:nvSpPr>
        <p:spPr bwMode="auto">
          <a:xfrm>
            <a:off x="1228480" y="649594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PFT2</a:t>
            </a:r>
          </a:p>
        </p:txBody>
      </p:sp>
      <p:sp>
        <p:nvSpPr>
          <p:cNvPr id="76" name="Text Box 37"/>
          <p:cNvSpPr txBox="1">
            <a:spLocks noChangeArrowheads="1"/>
          </p:cNvSpPr>
          <p:nvPr/>
        </p:nvSpPr>
        <p:spPr bwMode="auto">
          <a:xfrm>
            <a:off x="2295280" y="649594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PFT3</a:t>
            </a:r>
          </a:p>
        </p:txBody>
      </p:sp>
      <p:sp>
        <p:nvSpPr>
          <p:cNvPr id="77" name="Text Box 37"/>
          <p:cNvSpPr txBox="1">
            <a:spLocks noChangeArrowheads="1"/>
          </p:cNvSpPr>
          <p:nvPr/>
        </p:nvSpPr>
        <p:spPr bwMode="auto">
          <a:xfrm>
            <a:off x="3345151" y="649594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PFT4 …</a:t>
            </a:r>
          </a:p>
        </p:txBody>
      </p:sp>
      <p:sp>
        <p:nvSpPr>
          <p:cNvPr id="81" name="Line 35"/>
          <p:cNvSpPr>
            <a:spLocks noChangeShapeType="1"/>
          </p:cNvSpPr>
          <p:nvPr/>
        </p:nvSpPr>
        <p:spPr bwMode="auto">
          <a:xfrm flipH="1">
            <a:off x="7314141" y="5334000"/>
            <a:ext cx="0" cy="430115"/>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2" name="Line 34"/>
          <p:cNvSpPr>
            <a:spLocks noChangeShapeType="1"/>
          </p:cNvSpPr>
          <p:nvPr/>
        </p:nvSpPr>
        <p:spPr bwMode="auto">
          <a:xfrm flipH="1">
            <a:off x="5331432" y="5325533"/>
            <a:ext cx="0" cy="41742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8" name="Line 29"/>
          <p:cNvSpPr>
            <a:spLocks noChangeShapeType="1"/>
          </p:cNvSpPr>
          <p:nvPr/>
        </p:nvSpPr>
        <p:spPr bwMode="auto">
          <a:xfrm>
            <a:off x="5310747" y="3581400"/>
            <a:ext cx="0" cy="461884"/>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9" name="Line 30"/>
          <p:cNvSpPr>
            <a:spLocks noChangeShapeType="1"/>
          </p:cNvSpPr>
          <p:nvPr/>
        </p:nvSpPr>
        <p:spPr bwMode="auto">
          <a:xfrm>
            <a:off x="5308605" y="4000498"/>
            <a:ext cx="2980262"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0" name="Line 34"/>
          <p:cNvSpPr>
            <a:spLocks noChangeShapeType="1"/>
          </p:cNvSpPr>
          <p:nvPr/>
        </p:nvSpPr>
        <p:spPr bwMode="auto">
          <a:xfrm flipH="1">
            <a:off x="6292398" y="4014480"/>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1" name="Line 35"/>
          <p:cNvSpPr>
            <a:spLocks noChangeShapeType="1"/>
          </p:cNvSpPr>
          <p:nvPr/>
        </p:nvSpPr>
        <p:spPr bwMode="auto">
          <a:xfrm flipH="1">
            <a:off x="7398808" y="4010246"/>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2" name="Line 34"/>
          <p:cNvSpPr>
            <a:spLocks noChangeShapeType="1"/>
          </p:cNvSpPr>
          <p:nvPr/>
        </p:nvSpPr>
        <p:spPr bwMode="auto">
          <a:xfrm flipH="1">
            <a:off x="5314503" y="3997547"/>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3" name="Line 35"/>
          <p:cNvSpPr>
            <a:spLocks noChangeShapeType="1"/>
          </p:cNvSpPr>
          <p:nvPr/>
        </p:nvSpPr>
        <p:spPr bwMode="auto">
          <a:xfrm flipH="1">
            <a:off x="8283566" y="4001780"/>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27703" name="Picture 40" descr="crops"/>
          <p:cNvPicPr>
            <a:picLocks noChangeAspect="1" noChangeArrowheads="1"/>
          </p:cNvPicPr>
          <p:nvPr/>
        </p:nvPicPr>
        <p:blipFill>
          <a:blip r:embed="rId14" cstate="screen">
            <a:lum bright="10000"/>
          </a:blip>
          <a:srcRect/>
          <a:stretch>
            <a:fillRect/>
          </a:stretch>
        </p:blipFill>
        <p:spPr bwMode="auto">
          <a:xfrm>
            <a:off x="4951151" y="4214708"/>
            <a:ext cx="858227" cy="810264"/>
          </a:xfrm>
          <a:prstGeom prst="rect">
            <a:avLst/>
          </a:prstGeom>
          <a:noFill/>
          <a:ln w="19050">
            <a:solidFill>
              <a:schemeClr val="tx1"/>
            </a:solidFill>
            <a:miter lim="800000"/>
            <a:headEnd/>
            <a:tailEnd/>
          </a:ln>
        </p:spPr>
      </p:pic>
      <p:pic>
        <p:nvPicPr>
          <p:cNvPr id="58" name="Picture 40" descr="crops"/>
          <p:cNvPicPr>
            <a:picLocks noChangeAspect="1" noChangeArrowheads="1"/>
          </p:cNvPicPr>
          <p:nvPr/>
        </p:nvPicPr>
        <p:blipFill>
          <a:blip r:embed="rId15" cstate="screen">
            <a:lum bright="10000"/>
          </a:blip>
          <a:srcRect/>
          <a:stretch>
            <a:fillRect/>
          </a:stretch>
        </p:blipFill>
        <p:spPr bwMode="auto">
          <a:xfrm>
            <a:off x="6912279" y="4209274"/>
            <a:ext cx="850531" cy="802999"/>
          </a:xfrm>
          <a:prstGeom prst="rect">
            <a:avLst/>
          </a:prstGeom>
          <a:noFill/>
          <a:ln w="19050">
            <a:solidFill>
              <a:schemeClr val="tx1"/>
            </a:solidFill>
            <a:miter lim="800000"/>
            <a:headEnd/>
            <a:tailEnd/>
          </a:ln>
        </p:spPr>
      </p:pic>
      <p:pic>
        <p:nvPicPr>
          <p:cNvPr id="2056" name="Picture 8" descr="http://ga.water.usgs.gov/edu/pictures/irrigation.jpg"/>
          <p:cNvPicPr>
            <a:picLocks noChangeAspect="1" noChangeArrowheads="1"/>
          </p:cNvPicPr>
          <p:nvPr/>
        </p:nvPicPr>
        <p:blipFill>
          <a:blip r:embed="rId16" cstate="screen"/>
          <a:srcRect/>
          <a:stretch>
            <a:fillRect/>
          </a:stretch>
        </p:blipFill>
        <p:spPr bwMode="auto">
          <a:xfrm>
            <a:off x="5921384" y="4216407"/>
            <a:ext cx="843491" cy="804333"/>
          </a:xfrm>
          <a:prstGeom prst="rect">
            <a:avLst/>
          </a:prstGeom>
          <a:noFill/>
          <a:ln w="19050">
            <a:solidFill>
              <a:schemeClr val="tx1"/>
            </a:solidFill>
          </a:ln>
        </p:spPr>
      </p:pic>
      <p:pic>
        <p:nvPicPr>
          <p:cNvPr id="73" name="Picture 8" descr="http://ga.water.usgs.gov/edu/pictures/irrigation.jpg"/>
          <p:cNvPicPr>
            <a:picLocks noChangeAspect="1" noChangeArrowheads="1"/>
          </p:cNvPicPr>
          <p:nvPr/>
        </p:nvPicPr>
        <p:blipFill>
          <a:blip r:embed="rId16" cstate="screen"/>
          <a:srcRect/>
          <a:stretch>
            <a:fillRect/>
          </a:stretch>
        </p:blipFill>
        <p:spPr bwMode="auto">
          <a:xfrm>
            <a:off x="7868709" y="4207941"/>
            <a:ext cx="843491" cy="804333"/>
          </a:xfrm>
          <a:prstGeom prst="rect">
            <a:avLst/>
          </a:prstGeom>
          <a:noFill/>
          <a:ln w="19050">
            <a:solidFill>
              <a:schemeClr val="tx1"/>
            </a:solidFill>
          </a:ln>
        </p:spPr>
      </p:pic>
      <p:pic>
        <p:nvPicPr>
          <p:cNvPr id="2060" name="Picture 12" descr="https://encrypted-tbn0.gstatic.com/images?q=tbn:ANd9GcQLKNwbSTOCmPg1ylATNj_A3u5eMTudkqcwPASwZc8q_oVMcFdGaQ"/>
          <p:cNvPicPr>
            <a:picLocks noChangeAspect="1" noChangeArrowheads="1"/>
          </p:cNvPicPr>
          <p:nvPr/>
        </p:nvPicPr>
        <p:blipFill>
          <a:blip r:embed="rId17" cstate="screen"/>
          <a:srcRect/>
          <a:stretch>
            <a:fillRect/>
          </a:stretch>
        </p:blipFill>
        <p:spPr bwMode="auto">
          <a:xfrm>
            <a:off x="4939243" y="5731944"/>
            <a:ext cx="851959" cy="787392"/>
          </a:xfrm>
          <a:prstGeom prst="rect">
            <a:avLst/>
          </a:prstGeom>
          <a:noFill/>
          <a:ln w="19050">
            <a:solidFill>
              <a:schemeClr val="tx1"/>
            </a:solidFill>
          </a:ln>
        </p:spPr>
      </p:pic>
      <p:pic>
        <p:nvPicPr>
          <p:cNvPr id="85" name="Picture 12" descr="https://encrypted-tbn0.gstatic.com/images?q=tbn:ANd9GcQLKNwbSTOCmPg1ylATNj_A3u5eMTudkqcwPASwZc8q_oVMcFdGaQ"/>
          <p:cNvPicPr>
            <a:picLocks noChangeAspect="1" noChangeArrowheads="1"/>
          </p:cNvPicPr>
          <p:nvPr/>
        </p:nvPicPr>
        <p:blipFill>
          <a:blip r:embed="rId17" cstate="screen"/>
          <a:srcRect/>
          <a:stretch>
            <a:fillRect/>
          </a:stretch>
        </p:blipFill>
        <p:spPr bwMode="auto">
          <a:xfrm>
            <a:off x="5921372" y="5723475"/>
            <a:ext cx="851959" cy="787392"/>
          </a:xfrm>
          <a:prstGeom prst="rect">
            <a:avLst/>
          </a:prstGeom>
          <a:noFill/>
          <a:ln w="19050">
            <a:solidFill>
              <a:schemeClr val="tx1"/>
            </a:solidFill>
          </a:ln>
        </p:spPr>
      </p:pic>
      <p:pic>
        <p:nvPicPr>
          <p:cNvPr id="2062" name="Picture 14" descr="http://static.guim.co.uk/sys-images/Guardian/Pix/pictures/2008/02/12/wheat10a.jpg"/>
          <p:cNvPicPr>
            <a:picLocks noChangeAspect="1" noChangeArrowheads="1"/>
          </p:cNvPicPr>
          <p:nvPr/>
        </p:nvPicPr>
        <p:blipFill>
          <a:blip r:embed="rId18" cstate="screen"/>
          <a:srcRect/>
          <a:stretch>
            <a:fillRect/>
          </a:stretch>
        </p:blipFill>
        <p:spPr bwMode="auto">
          <a:xfrm>
            <a:off x="6920182" y="5723476"/>
            <a:ext cx="835277" cy="778924"/>
          </a:xfrm>
          <a:prstGeom prst="rect">
            <a:avLst/>
          </a:prstGeom>
          <a:noFill/>
          <a:ln w="19050">
            <a:solidFill>
              <a:schemeClr val="tx1"/>
            </a:solidFill>
          </a:ln>
        </p:spPr>
      </p:pic>
      <p:pic>
        <p:nvPicPr>
          <p:cNvPr id="87" name="Picture 14" descr="http://static.guim.co.uk/sys-images/Guardian/Pix/pictures/2008/02/12/wheat10a.jpg"/>
          <p:cNvPicPr>
            <a:picLocks noChangeAspect="1" noChangeArrowheads="1"/>
          </p:cNvPicPr>
          <p:nvPr/>
        </p:nvPicPr>
        <p:blipFill>
          <a:blip r:embed="rId18" cstate="screen"/>
          <a:srcRect/>
          <a:stretch>
            <a:fillRect/>
          </a:stretch>
        </p:blipFill>
        <p:spPr bwMode="auto">
          <a:xfrm>
            <a:off x="7876924" y="5706543"/>
            <a:ext cx="835277" cy="778924"/>
          </a:xfrm>
          <a:prstGeom prst="rect">
            <a:avLst/>
          </a:prstGeom>
          <a:noFill/>
          <a:ln w="19050">
            <a:solidFill>
              <a:schemeClr val="tx1"/>
            </a:solidFill>
          </a:ln>
        </p:spPr>
      </p:pic>
      <p:sp>
        <p:nvSpPr>
          <p:cNvPr id="94" name="Text Box 37"/>
          <p:cNvSpPr txBox="1">
            <a:spLocks noChangeArrowheads="1"/>
          </p:cNvSpPr>
          <p:nvPr/>
        </p:nvSpPr>
        <p:spPr bwMode="auto">
          <a:xfrm>
            <a:off x="4776018" y="5005799"/>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Unirrig</a:t>
            </a:r>
          </a:p>
        </p:txBody>
      </p:sp>
      <p:sp>
        <p:nvSpPr>
          <p:cNvPr id="95" name="Text Box 37"/>
          <p:cNvSpPr txBox="1">
            <a:spLocks noChangeArrowheads="1"/>
          </p:cNvSpPr>
          <p:nvPr/>
        </p:nvSpPr>
        <p:spPr bwMode="auto">
          <a:xfrm>
            <a:off x="5775085" y="4997332"/>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6" name="Text Box 37"/>
          <p:cNvSpPr txBox="1">
            <a:spLocks noChangeArrowheads="1"/>
          </p:cNvSpPr>
          <p:nvPr/>
        </p:nvSpPr>
        <p:spPr bwMode="auto">
          <a:xfrm>
            <a:off x="6748748" y="4997332"/>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Unirrig</a:t>
            </a:r>
          </a:p>
        </p:txBody>
      </p:sp>
      <p:sp>
        <p:nvSpPr>
          <p:cNvPr id="97" name="Text Box 37"/>
          <p:cNvSpPr txBox="1">
            <a:spLocks noChangeArrowheads="1"/>
          </p:cNvSpPr>
          <p:nvPr/>
        </p:nvSpPr>
        <p:spPr bwMode="auto">
          <a:xfrm>
            <a:off x="7756284" y="4988865"/>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8" name="Text Box 37"/>
          <p:cNvSpPr txBox="1">
            <a:spLocks noChangeArrowheads="1"/>
          </p:cNvSpPr>
          <p:nvPr/>
        </p:nvSpPr>
        <p:spPr bwMode="auto">
          <a:xfrm>
            <a:off x="4776013" y="6499421"/>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99" name="Text Box 37"/>
          <p:cNvSpPr txBox="1">
            <a:spLocks noChangeArrowheads="1"/>
          </p:cNvSpPr>
          <p:nvPr/>
        </p:nvSpPr>
        <p:spPr bwMode="auto">
          <a:xfrm>
            <a:off x="5766613" y="6499421"/>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100" name="Text Box 37"/>
          <p:cNvSpPr txBox="1">
            <a:spLocks noChangeArrowheads="1"/>
          </p:cNvSpPr>
          <p:nvPr/>
        </p:nvSpPr>
        <p:spPr bwMode="auto">
          <a:xfrm>
            <a:off x="6833413" y="6499421"/>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a:t>
            </a:r>
          </a:p>
        </p:txBody>
      </p:sp>
      <p:sp>
        <p:nvSpPr>
          <p:cNvPr id="101" name="Text Box 37"/>
          <p:cNvSpPr txBox="1">
            <a:spLocks noChangeArrowheads="1"/>
          </p:cNvSpPr>
          <p:nvPr/>
        </p:nvSpPr>
        <p:spPr bwMode="auto">
          <a:xfrm>
            <a:off x="7883284" y="6490954"/>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 …</a:t>
            </a:r>
          </a:p>
        </p:txBody>
      </p:sp>
      <p:sp>
        <p:nvSpPr>
          <p:cNvPr id="102" name="Line 34"/>
          <p:cNvSpPr>
            <a:spLocks noChangeShapeType="1"/>
          </p:cNvSpPr>
          <p:nvPr/>
        </p:nvSpPr>
        <p:spPr bwMode="auto">
          <a:xfrm flipH="1">
            <a:off x="6330497" y="5317067"/>
            <a:ext cx="2569" cy="4258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03" name="Line 35"/>
          <p:cNvSpPr>
            <a:spLocks noChangeShapeType="1"/>
          </p:cNvSpPr>
          <p:nvPr/>
        </p:nvSpPr>
        <p:spPr bwMode="auto">
          <a:xfrm flipH="1">
            <a:off x="8304739" y="5325533"/>
            <a:ext cx="0" cy="413181"/>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grpSp>
        <p:nvGrpSpPr>
          <p:cNvPr id="2" name="Group 113"/>
          <p:cNvGrpSpPr/>
          <p:nvPr/>
        </p:nvGrpSpPr>
        <p:grpSpPr>
          <a:xfrm>
            <a:off x="6138326" y="1219200"/>
            <a:ext cx="2703922" cy="2469066"/>
            <a:chOff x="6138326" y="1219200"/>
            <a:chExt cx="2703922" cy="2469066"/>
          </a:xfrm>
        </p:grpSpPr>
        <p:sp>
          <p:nvSpPr>
            <p:cNvPr id="27651" name="Rectangle 41"/>
            <p:cNvSpPr>
              <a:spLocks noChangeArrowheads="1"/>
            </p:cNvSpPr>
            <p:nvPr/>
          </p:nvSpPr>
          <p:spPr bwMode="auto">
            <a:xfrm>
              <a:off x="6172200" y="1219200"/>
              <a:ext cx="2667000" cy="2438400"/>
            </a:xfrm>
            <a:prstGeom prst="rect">
              <a:avLst/>
            </a:prstGeom>
            <a:solidFill>
              <a:schemeClr val="bg1"/>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3" name="Rectangle 43"/>
            <p:cNvSpPr>
              <a:spLocks noChangeArrowheads="1"/>
            </p:cNvSpPr>
            <p:nvPr/>
          </p:nvSpPr>
          <p:spPr bwMode="auto">
            <a:xfrm>
              <a:off x="6172200" y="1834634"/>
              <a:ext cx="731520" cy="1645920"/>
            </a:xfrm>
            <a:prstGeom prst="rect">
              <a:avLst/>
            </a:prstGeom>
            <a:solidFill>
              <a:srgbClr val="00B0F0"/>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4" name="Rectangle 44"/>
            <p:cNvSpPr>
              <a:spLocks noChangeArrowheads="1"/>
            </p:cNvSpPr>
            <p:nvPr/>
          </p:nvSpPr>
          <p:spPr bwMode="auto">
            <a:xfrm>
              <a:off x="6172200" y="1219200"/>
              <a:ext cx="990600" cy="609600"/>
            </a:xfrm>
            <a:prstGeom prst="rect">
              <a:avLst/>
            </a:prstGeom>
            <a:solidFill>
              <a:schemeClr val="bg1"/>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5" name="Rectangle 45"/>
            <p:cNvSpPr>
              <a:spLocks noChangeArrowheads="1"/>
            </p:cNvSpPr>
            <p:nvPr/>
          </p:nvSpPr>
          <p:spPr bwMode="auto">
            <a:xfrm>
              <a:off x="6172200" y="3290900"/>
              <a:ext cx="990600" cy="369332"/>
            </a:xfrm>
            <a:prstGeom prst="rect">
              <a:avLst/>
            </a:prstGeom>
            <a:solidFill>
              <a:schemeClr val="hlink"/>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6" name="Rectangle 46"/>
            <p:cNvSpPr>
              <a:spLocks noChangeArrowheads="1"/>
            </p:cNvSpPr>
            <p:nvPr/>
          </p:nvSpPr>
          <p:spPr bwMode="auto">
            <a:xfrm>
              <a:off x="6858000" y="1219200"/>
              <a:ext cx="1981200" cy="2438400"/>
            </a:xfrm>
            <a:prstGeom prst="rect">
              <a:avLst/>
            </a:prstGeom>
            <a:solidFill>
              <a:srgbClr val="33CC33"/>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7" name="Rectangle 47"/>
            <p:cNvSpPr>
              <a:spLocks noChangeArrowheads="1"/>
            </p:cNvSpPr>
            <p:nvPr/>
          </p:nvSpPr>
          <p:spPr bwMode="auto">
            <a:xfrm>
              <a:off x="6858000" y="1219200"/>
              <a:ext cx="1219200" cy="1295400"/>
            </a:xfrm>
            <a:prstGeom prst="rect">
              <a:avLst/>
            </a:prstGeom>
            <a:solidFill>
              <a:srgbClr val="3366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8" name="Rectangle 48"/>
            <p:cNvSpPr>
              <a:spLocks noChangeArrowheads="1"/>
            </p:cNvSpPr>
            <p:nvPr/>
          </p:nvSpPr>
          <p:spPr bwMode="auto">
            <a:xfrm>
              <a:off x="8077200" y="1219200"/>
              <a:ext cx="762000" cy="1066800"/>
            </a:xfrm>
            <a:prstGeom prst="rect">
              <a:avLst/>
            </a:prstGeom>
            <a:solidFill>
              <a:srgbClr val="339933"/>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0" name="Rectangle 50"/>
            <p:cNvSpPr>
              <a:spLocks noChangeArrowheads="1"/>
            </p:cNvSpPr>
            <p:nvPr/>
          </p:nvSpPr>
          <p:spPr bwMode="auto">
            <a:xfrm>
              <a:off x="8077200" y="2286000"/>
              <a:ext cx="762000" cy="1371600"/>
            </a:xfrm>
            <a:prstGeom prst="rect">
              <a:avLst/>
            </a:prstGeom>
            <a:solidFill>
              <a:srgbClr val="0099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1" name="Line 51"/>
            <p:cNvSpPr>
              <a:spLocks noChangeShapeType="1"/>
            </p:cNvSpPr>
            <p:nvPr/>
          </p:nvSpPr>
          <p:spPr bwMode="auto">
            <a:xfrm>
              <a:off x="68580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3" name="Line 53"/>
            <p:cNvSpPr>
              <a:spLocks noChangeShapeType="1"/>
            </p:cNvSpPr>
            <p:nvPr/>
          </p:nvSpPr>
          <p:spPr bwMode="auto">
            <a:xfrm flipV="1">
              <a:off x="88392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4" name="Rectangle 54"/>
            <p:cNvSpPr>
              <a:spLocks noChangeArrowheads="1"/>
            </p:cNvSpPr>
            <p:nvPr/>
          </p:nvSpPr>
          <p:spPr bwMode="auto">
            <a:xfrm>
              <a:off x="7315200" y="1905000"/>
              <a:ext cx="762000" cy="609600"/>
            </a:xfrm>
            <a:prstGeom prst="rect">
              <a:avLst/>
            </a:prstGeom>
            <a:solidFill>
              <a:srgbClr val="008000"/>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59" name="Rectangle 49"/>
            <p:cNvSpPr>
              <a:spLocks noChangeArrowheads="1"/>
            </p:cNvSpPr>
            <p:nvPr/>
          </p:nvSpPr>
          <p:spPr bwMode="auto">
            <a:xfrm>
              <a:off x="6858000" y="2514600"/>
              <a:ext cx="1219200" cy="1143000"/>
            </a:xfrm>
            <a:prstGeom prst="rect">
              <a:avLst/>
            </a:prstGeom>
            <a:solidFill>
              <a:srgbClr val="99FF66"/>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3" name="TextBox 62"/>
            <p:cNvSpPr txBox="1"/>
            <p:nvPr/>
          </p:nvSpPr>
          <p:spPr>
            <a:xfrm>
              <a:off x="6333067" y="2302933"/>
              <a:ext cx="338554"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L</a:t>
              </a:r>
            </a:p>
          </p:txBody>
        </p:sp>
        <p:sp>
          <p:nvSpPr>
            <p:cNvPr id="64" name="TextBox 63"/>
            <p:cNvSpPr txBox="1"/>
            <p:nvPr/>
          </p:nvSpPr>
          <p:spPr>
            <a:xfrm>
              <a:off x="6324600" y="1337733"/>
              <a:ext cx="364202"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G</a:t>
              </a:r>
            </a:p>
          </p:txBody>
        </p:sp>
        <p:sp>
          <p:nvSpPr>
            <p:cNvPr id="65" name="TextBox 64"/>
            <p:cNvSpPr txBox="1"/>
            <p:nvPr/>
          </p:nvSpPr>
          <p:spPr>
            <a:xfrm>
              <a:off x="6138326" y="3318934"/>
              <a:ext cx="77963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U</a:t>
              </a:r>
              <a:r>
                <a:rPr lang="en-US" sz="1200" b="1">
                  <a:solidFill>
                    <a:srgbClr val="000000"/>
                  </a:solidFill>
                  <a:latin typeface="Times New Roman" pitchFamily="18" charset="0"/>
                  <a:cs typeface="Times New Roman" pitchFamily="18" charset="0"/>
                </a:rPr>
                <a:t>T,H,M</a:t>
              </a:r>
            </a:p>
          </p:txBody>
        </p:sp>
        <p:sp>
          <p:nvSpPr>
            <p:cNvPr id="66" name="TextBox 65"/>
            <p:cNvSpPr txBox="1"/>
            <p:nvPr/>
          </p:nvSpPr>
          <p:spPr>
            <a:xfrm>
              <a:off x="6857999" y="2607735"/>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C1I</a:t>
              </a:r>
            </a:p>
          </p:txBody>
        </p:sp>
        <p:sp>
          <p:nvSpPr>
            <p:cNvPr id="67" name="TextBox 66"/>
            <p:cNvSpPr txBox="1"/>
            <p:nvPr/>
          </p:nvSpPr>
          <p:spPr>
            <a:xfrm>
              <a:off x="8089215" y="2666996"/>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PFT4</a:t>
              </a:r>
            </a:p>
          </p:txBody>
        </p:sp>
        <p:sp>
          <p:nvSpPr>
            <p:cNvPr id="68" name="TextBox 67"/>
            <p:cNvSpPr txBox="1"/>
            <p:nvPr/>
          </p:nvSpPr>
          <p:spPr>
            <a:xfrm>
              <a:off x="8106149" y="1413924"/>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PFT3</a:t>
              </a:r>
            </a:p>
          </p:txBody>
        </p:sp>
        <p:sp>
          <p:nvSpPr>
            <p:cNvPr id="69" name="TextBox 68"/>
            <p:cNvSpPr txBox="1"/>
            <p:nvPr/>
          </p:nvSpPr>
          <p:spPr>
            <a:xfrm>
              <a:off x="7149415" y="1253057"/>
              <a:ext cx="736099" cy="646331"/>
            </a:xfrm>
            <a:prstGeom prst="rect">
              <a:avLst/>
            </a:prstGeom>
            <a:noFill/>
          </p:spPr>
          <p:txBody>
            <a:bodyPr wrap="none" rtlCol="0">
              <a:spAutoFit/>
            </a:bodyPr>
            <a:lstStyle/>
            <a:p>
              <a:pPr algn="ctr"/>
              <a:r>
                <a:rPr lang="en-US" b="1" dirty="0">
                  <a:solidFill>
                    <a:srgbClr val="000000"/>
                  </a:solidFill>
                  <a:latin typeface="Times New Roman" pitchFamily="18" charset="0"/>
                  <a:cs typeface="Times New Roman" pitchFamily="18" charset="0"/>
                </a:rPr>
                <a:t>V</a:t>
              </a:r>
            </a:p>
            <a:p>
              <a:pPr algn="ctr"/>
              <a:r>
                <a:rPr lang="en-US" b="1" dirty="0">
                  <a:solidFill>
                    <a:srgbClr val="000000"/>
                  </a:solidFill>
                  <a:latin typeface="Times New Roman" pitchFamily="18" charset="0"/>
                  <a:cs typeface="Times New Roman" pitchFamily="18" charset="0"/>
                </a:rPr>
                <a:t>PFT1</a:t>
              </a:r>
            </a:p>
          </p:txBody>
        </p:sp>
        <p:sp>
          <p:nvSpPr>
            <p:cNvPr id="70" name="TextBox 69"/>
            <p:cNvSpPr txBox="1"/>
            <p:nvPr/>
          </p:nvSpPr>
          <p:spPr>
            <a:xfrm>
              <a:off x="7344149" y="1904990"/>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PFT2</a:t>
              </a:r>
            </a:p>
          </p:txBody>
        </p:sp>
        <p:cxnSp>
          <p:nvCxnSpPr>
            <p:cNvPr id="117" name="Straight Connector 116"/>
            <p:cNvCxnSpPr/>
            <p:nvPr/>
          </p:nvCxnSpPr>
          <p:spPr bwMode="auto">
            <a:xfrm>
              <a:off x="6883400" y="3022605"/>
              <a:ext cx="121919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p:cNvSpPr/>
            <p:nvPr/>
          </p:nvSpPr>
          <p:spPr bwMode="auto">
            <a:xfrm>
              <a:off x="6883401" y="3022600"/>
              <a:ext cx="1161288" cy="6096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a:solidFill>
                  <a:srgbClr val="000000"/>
                </a:solidFill>
                <a:latin typeface="Tahoma" pitchFamily="34" charset="0"/>
              </a:endParaRPr>
            </a:p>
          </p:txBody>
        </p:sp>
        <p:cxnSp>
          <p:nvCxnSpPr>
            <p:cNvPr id="122" name="Straight Connector 121"/>
            <p:cNvCxnSpPr/>
            <p:nvPr/>
          </p:nvCxnSpPr>
          <p:spPr bwMode="auto">
            <a:xfrm flipV="1">
              <a:off x="7374467" y="2480733"/>
              <a:ext cx="0" cy="11768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TextBox 124"/>
            <p:cNvSpPr txBox="1"/>
            <p:nvPr/>
          </p:nvSpPr>
          <p:spPr>
            <a:xfrm>
              <a:off x="7349063" y="2607734"/>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C1U</a:t>
              </a:r>
            </a:p>
          </p:txBody>
        </p:sp>
        <p:sp>
          <p:nvSpPr>
            <p:cNvPr id="126" name="TextBox 125"/>
            <p:cNvSpPr txBox="1"/>
            <p:nvPr/>
          </p:nvSpPr>
          <p:spPr>
            <a:xfrm>
              <a:off x="7340593" y="3141136"/>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C2U</a:t>
              </a:r>
            </a:p>
          </p:txBody>
        </p:sp>
        <p:sp>
          <p:nvSpPr>
            <p:cNvPr id="127" name="TextBox 126"/>
            <p:cNvSpPr txBox="1"/>
            <p:nvPr/>
          </p:nvSpPr>
          <p:spPr>
            <a:xfrm>
              <a:off x="6857999" y="3141133"/>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C2I</a:t>
              </a:r>
            </a:p>
          </p:txBody>
        </p:sp>
      </p:grpSp>
      <p:sp>
        <p:nvSpPr>
          <p:cNvPr id="2068" name="AutoShape 20" descr="imap://dlawren@mailhub.cgd.ucar.edu:993/fetch%3EUID%3E/INBOX%3E13314?part=1.2&amp;type=image/jpeg&amp;filename=high_densit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30" name="Picture 129" descr="high_density.png"/>
          <p:cNvPicPr>
            <a:picLocks noChangeAspect="1"/>
          </p:cNvPicPr>
          <p:nvPr/>
        </p:nvPicPr>
        <p:blipFill>
          <a:blip r:embed="rId19" cstate="screen"/>
          <a:srcRect/>
          <a:stretch>
            <a:fillRect/>
          </a:stretch>
        </p:blipFill>
        <p:spPr>
          <a:xfrm>
            <a:off x="2666998" y="2827846"/>
            <a:ext cx="660402" cy="570247"/>
          </a:xfrm>
          <a:prstGeom prst="rect">
            <a:avLst/>
          </a:prstGeom>
          <a:ln w="19050">
            <a:solidFill>
              <a:schemeClr val="tx1"/>
            </a:solidFill>
          </a:ln>
        </p:spPr>
      </p:pic>
      <p:sp>
        <p:nvSpPr>
          <p:cNvPr id="131" name="Line 160"/>
          <p:cNvSpPr>
            <a:spLocks noChangeShapeType="1"/>
          </p:cNvSpPr>
          <p:nvPr/>
        </p:nvSpPr>
        <p:spPr bwMode="auto">
          <a:xfrm flipH="1">
            <a:off x="4667249" y="2997426"/>
            <a:ext cx="855" cy="235763"/>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2400">
              <a:solidFill>
                <a:prstClr val="black"/>
              </a:solidFill>
              <a:latin typeface="Times New Roman" pitchFamily="18" charset="0"/>
            </a:endParaRPr>
          </a:p>
        </p:txBody>
      </p:sp>
      <p:sp>
        <p:nvSpPr>
          <p:cNvPr id="133" name="Rectangle 154" descr="j0149075"/>
          <p:cNvSpPr>
            <a:spLocks noChangeArrowheads="1"/>
          </p:cNvSpPr>
          <p:nvPr/>
        </p:nvSpPr>
        <p:spPr bwMode="auto">
          <a:xfrm>
            <a:off x="3236381" y="4478862"/>
            <a:ext cx="584765" cy="525990"/>
          </a:xfrm>
          <a:prstGeom prst="rect">
            <a:avLst/>
          </a:prstGeom>
          <a:blipFill dpi="0" rotWithShape="0">
            <a:blip r:embed="rId20" cstate="screen"/>
            <a:srcRect/>
            <a:stretch>
              <a:fillRect/>
            </a:stretch>
          </a:blipFill>
          <a:ln w="19050">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Times New Roman" pitchFamily="18" charset="0"/>
            </a:endParaRPr>
          </a:p>
        </p:txBody>
      </p:sp>
      <p:sp>
        <p:nvSpPr>
          <p:cNvPr id="134" name="Rectangle 155" descr="PH03970I"/>
          <p:cNvSpPr>
            <a:spLocks noChangeArrowheads="1"/>
          </p:cNvSpPr>
          <p:nvPr/>
        </p:nvSpPr>
        <p:spPr bwMode="auto">
          <a:xfrm>
            <a:off x="2710385" y="4106327"/>
            <a:ext cx="584765" cy="525990"/>
          </a:xfrm>
          <a:prstGeom prst="rect">
            <a:avLst/>
          </a:prstGeom>
          <a:blipFill dpi="0" rotWithShape="0">
            <a:blip r:embed="rId21" cstate="screen"/>
            <a:srcRect/>
            <a:stretch>
              <a:fillRect/>
            </a:stretch>
          </a:blipFill>
          <a:ln w="19050">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Times New Roman" pitchFamily="18" charset="0"/>
            </a:endParaRPr>
          </a:p>
        </p:txBody>
      </p:sp>
      <p:sp>
        <p:nvSpPr>
          <p:cNvPr id="136" name="Rectangle 157" descr="PH02546J"/>
          <p:cNvSpPr>
            <a:spLocks noChangeArrowheads="1"/>
          </p:cNvSpPr>
          <p:nvPr/>
        </p:nvSpPr>
        <p:spPr bwMode="auto">
          <a:xfrm>
            <a:off x="2166395" y="4479920"/>
            <a:ext cx="584765" cy="525990"/>
          </a:xfrm>
          <a:prstGeom prst="rect">
            <a:avLst/>
          </a:prstGeom>
          <a:blipFill dpi="0" rotWithShape="0">
            <a:blip r:embed="rId22" cstate="screen"/>
            <a:srcRect/>
            <a:stretch>
              <a:fillRect/>
            </a:stretch>
          </a:blipFill>
          <a:ln w="19050">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Times New Roman" pitchFamily="18" charset="0"/>
            </a:endParaRPr>
          </a:p>
        </p:txBody>
      </p:sp>
      <p:sp>
        <p:nvSpPr>
          <p:cNvPr id="137" name="Rectangle 158" descr="j0182688"/>
          <p:cNvSpPr>
            <a:spLocks noChangeArrowheads="1"/>
          </p:cNvSpPr>
          <p:nvPr/>
        </p:nvSpPr>
        <p:spPr bwMode="auto">
          <a:xfrm>
            <a:off x="1757884" y="4114794"/>
            <a:ext cx="584765" cy="525990"/>
          </a:xfrm>
          <a:prstGeom prst="rect">
            <a:avLst/>
          </a:prstGeom>
          <a:blipFill dpi="0" rotWithShape="0">
            <a:blip r:embed="rId23" cstate="screen"/>
            <a:srcRect/>
            <a:stretch>
              <a:fillRect/>
            </a:stretch>
          </a:blipFill>
          <a:ln w="19050">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Times New Roman" pitchFamily="18" charset="0"/>
            </a:endParaRPr>
          </a:p>
        </p:txBody>
      </p:sp>
      <p:pic>
        <p:nvPicPr>
          <p:cNvPr id="2066" name="Picture 18" descr="http://images.fineartamerica.com/images-medium-large/san-francisco-tall-buildings-in-the-financial-district--5d17897-wingsdomain-art-and-photography.jpg"/>
          <p:cNvPicPr>
            <a:picLocks noChangeAspect="1" noChangeArrowheads="1"/>
          </p:cNvPicPr>
          <p:nvPr/>
        </p:nvPicPr>
        <p:blipFill>
          <a:blip r:embed="rId24" cstate="screen"/>
          <a:srcRect/>
          <a:stretch>
            <a:fillRect/>
          </a:stretch>
        </p:blipFill>
        <p:spPr bwMode="auto">
          <a:xfrm>
            <a:off x="2551642" y="2336783"/>
            <a:ext cx="564092" cy="635001"/>
          </a:xfrm>
          <a:prstGeom prst="rect">
            <a:avLst/>
          </a:prstGeom>
          <a:noFill/>
          <a:ln w="19050">
            <a:solidFill>
              <a:schemeClr val="tx1"/>
            </a:solidFill>
          </a:ln>
        </p:spPr>
      </p:pic>
      <p:sp>
        <p:nvSpPr>
          <p:cNvPr id="151" name="Text Box 37"/>
          <p:cNvSpPr txBox="1">
            <a:spLocks noChangeArrowheads="1"/>
          </p:cNvSpPr>
          <p:nvPr/>
        </p:nvSpPr>
        <p:spPr bwMode="auto">
          <a:xfrm>
            <a:off x="1397806" y="4599394"/>
            <a:ext cx="1115122" cy="276999"/>
          </a:xfrm>
          <a:prstGeom prst="rect">
            <a:avLst/>
          </a:prstGeom>
          <a:noFill/>
          <a:ln w="9525">
            <a:noFill/>
            <a:miter lim="800000"/>
            <a:headEnd/>
            <a:tailEnd/>
          </a:ln>
        </p:spPr>
        <p:txBody>
          <a:bodyPr>
            <a:spAutoFit/>
          </a:bodyPr>
          <a:lstStyle/>
          <a:p>
            <a:pPr algn="ctr" fontAlgn="base">
              <a:spcBef>
                <a:spcPct val="50000"/>
              </a:spcBef>
              <a:spcAft>
                <a:spcPct val="0"/>
              </a:spcAft>
            </a:pPr>
            <a:r>
              <a:rPr lang="en-US" sz="1200" b="1">
                <a:solidFill>
                  <a:srgbClr val="000000"/>
                </a:solidFill>
                <a:latin typeface="Times New Roman" pitchFamily="18" charset="0"/>
              </a:rPr>
              <a:t>Roof</a:t>
            </a:r>
          </a:p>
        </p:txBody>
      </p:sp>
      <p:sp>
        <p:nvSpPr>
          <p:cNvPr id="152" name="Text Box 37"/>
          <p:cNvSpPr txBox="1">
            <a:spLocks noChangeArrowheads="1"/>
          </p:cNvSpPr>
          <p:nvPr/>
        </p:nvSpPr>
        <p:spPr bwMode="auto">
          <a:xfrm>
            <a:off x="1931210" y="4938062"/>
            <a:ext cx="1115122" cy="276999"/>
          </a:xfrm>
          <a:prstGeom prst="rect">
            <a:avLst/>
          </a:prstGeom>
          <a:noFill/>
          <a:ln w="9525">
            <a:noFill/>
            <a:miter lim="800000"/>
            <a:headEnd/>
            <a:tailEnd/>
          </a:ln>
        </p:spPr>
        <p:txBody>
          <a:bodyPr>
            <a:spAutoFit/>
          </a:bodyPr>
          <a:lstStyle/>
          <a:p>
            <a:pPr algn="ctr" fontAlgn="base">
              <a:spcBef>
                <a:spcPct val="50000"/>
              </a:spcBef>
              <a:spcAft>
                <a:spcPct val="0"/>
              </a:spcAft>
            </a:pPr>
            <a:r>
              <a:rPr lang="en-US" sz="1200" b="1">
                <a:solidFill>
                  <a:srgbClr val="000000"/>
                </a:solidFill>
                <a:latin typeface="Times New Roman" pitchFamily="18" charset="0"/>
              </a:rPr>
              <a:t>Sun Wall</a:t>
            </a:r>
          </a:p>
        </p:txBody>
      </p:sp>
      <p:sp>
        <p:nvSpPr>
          <p:cNvPr id="153" name="Text Box 37"/>
          <p:cNvSpPr txBox="1">
            <a:spLocks noChangeArrowheads="1"/>
          </p:cNvSpPr>
          <p:nvPr/>
        </p:nvSpPr>
        <p:spPr bwMode="auto">
          <a:xfrm>
            <a:off x="2439213" y="4582460"/>
            <a:ext cx="1115122" cy="461665"/>
          </a:xfrm>
          <a:prstGeom prst="rect">
            <a:avLst/>
          </a:prstGeom>
          <a:noFill/>
          <a:ln w="9525">
            <a:noFill/>
            <a:miter lim="800000"/>
            <a:headEnd/>
            <a:tailEnd/>
          </a:ln>
        </p:spPr>
        <p:txBody>
          <a:bodyPr>
            <a:spAutoFit/>
          </a:bodyPr>
          <a:lstStyle/>
          <a:p>
            <a:pPr algn="ctr" fontAlgn="base">
              <a:spcAft>
                <a:spcPct val="0"/>
              </a:spcAft>
            </a:pPr>
            <a:r>
              <a:rPr lang="en-US" sz="1200" b="1">
                <a:solidFill>
                  <a:srgbClr val="000000"/>
                </a:solidFill>
                <a:latin typeface="Times New Roman" pitchFamily="18" charset="0"/>
              </a:rPr>
              <a:t>Shade</a:t>
            </a:r>
          </a:p>
          <a:p>
            <a:pPr algn="ctr" fontAlgn="base">
              <a:spcAft>
                <a:spcPct val="0"/>
              </a:spcAft>
            </a:pPr>
            <a:r>
              <a:rPr lang="en-US" sz="1200" b="1">
                <a:solidFill>
                  <a:srgbClr val="000000"/>
                </a:solidFill>
                <a:latin typeface="Times New Roman" pitchFamily="18" charset="0"/>
              </a:rPr>
              <a:t>Wall</a:t>
            </a:r>
          </a:p>
        </p:txBody>
      </p:sp>
      <p:sp>
        <p:nvSpPr>
          <p:cNvPr id="154" name="Text Box 37"/>
          <p:cNvSpPr txBox="1">
            <a:spLocks noChangeArrowheads="1"/>
          </p:cNvSpPr>
          <p:nvPr/>
        </p:nvSpPr>
        <p:spPr bwMode="auto">
          <a:xfrm>
            <a:off x="2955685" y="4938060"/>
            <a:ext cx="1115122" cy="276999"/>
          </a:xfrm>
          <a:prstGeom prst="rect">
            <a:avLst/>
          </a:prstGeom>
          <a:noFill/>
          <a:ln w="9525">
            <a:noFill/>
            <a:miter lim="800000"/>
            <a:headEnd/>
            <a:tailEnd/>
          </a:ln>
        </p:spPr>
        <p:txBody>
          <a:bodyPr>
            <a:spAutoFit/>
          </a:bodyPr>
          <a:lstStyle/>
          <a:p>
            <a:pPr algn="ctr" fontAlgn="base">
              <a:spcBef>
                <a:spcPct val="50000"/>
              </a:spcBef>
              <a:spcAft>
                <a:spcPct val="0"/>
              </a:spcAft>
            </a:pPr>
            <a:r>
              <a:rPr lang="en-US" sz="1200" b="1">
                <a:solidFill>
                  <a:srgbClr val="000000"/>
                </a:solidFill>
                <a:latin typeface="Times New Roman" pitchFamily="18" charset="0"/>
              </a:rPr>
              <a:t>Pervious</a:t>
            </a:r>
          </a:p>
        </p:txBody>
      </p:sp>
      <p:sp>
        <p:nvSpPr>
          <p:cNvPr id="155" name="Text Box 37"/>
          <p:cNvSpPr txBox="1">
            <a:spLocks noChangeArrowheads="1"/>
          </p:cNvSpPr>
          <p:nvPr/>
        </p:nvSpPr>
        <p:spPr bwMode="auto">
          <a:xfrm>
            <a:off x="3666895" y="4599395"/>
            <a:ext cx="1115122" cy="276999"/>
          </a:xfrm>
          <a:prstGeom prst="rect">
            <a:avLst/>
          </a:prstGeom>
          <a:noFill/>
          <a:ln w="9525">
            <a:noFill/>
            <a:miter lim="800000"/>
            <a:headEnd/>
            <a:tailEnd/>
          </a:ln>
        </p:spPr>
        <p:txBody>
          <a:bodyPr>
            <a:spAutoFit/>
          </a:bodyPr>
          <a:lstStyle/>
          <a:p>
            <a:pPr algn="ctr" fontAlgn="base">
              <a:spcBef>
                <a:spcPct val="50000"/>
              </a:spcBef>
              <a:spcAft>
                <a:spcPct val="0"/>
              </a:spcAft>
            </a:pPr>
            <a:r>
              <a:rPr lang="en-US" sz="1200" b="1">
                <a:solidFill>
                  <a:srgbClr val="000000"/>
                </a:solidFill>
                <a:latin typeface="Times New Roman" pitchFamily="18" charset="0"/>
              </a:rPr>
              <a:t>Impervious</a:t>
            </a:r>
          </a:p>
        </p:txBody>
      </p:sp>
      <p:sp>
        <p:nvSpPr>
          <p:cNvPr id="156" name="Line 30"/>
          <p:cNvSpPr>
            <a:spLocks noChangeShapeType="1"/>
          </p:cNvSpPr>
          <p:nvPr/>
        </p:nvSpPr>
        <p:spPr bwMode="auto">
          <a:xfrm flipV="1">
            <a:off x="2057404" y="3865028"/>
            <a:ext cx="1921929"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58" name="Line 35"/>
          <p:cNvSpPr>
            <a:spLocks noChangeShapeType="1"/>
          </p:cNvSpPr>
          <p:nvPr/>
        </p:nvSpPr>
        <p:spPr bwMode="auto">
          <a:xfrm flipH="1">
            <a:off x="3978268" y="3874776"/>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59" name="Line 34"/>
          <p:cNvSpPr>
            <a:spLocks noChangeShapeType="1"/>
          </p:cNvSpPr>
          <p:nvPr/>
        </p:nvSpPr>
        <p:spPr bwMode="auto">
          <a:xfrm flipH="1">
            <a:off x="2063303" y="3862077"/>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66" name="Rectangle 3" descr="gridcell"/>
          <p:cNvSpPr>
            <a:spLocks noChangeArrowheads="1"/>
          </p:cNvSpPr>
          <p:nvPr/>
        </p:nvSpPr>
        <p:spPr bwMode="auto">
          <a:xfrm>
            <a:off x="2456452" y="1023556"/>
            <a:ext cx="1152725" cy="966112"/>
          </a:xfrm>
          <a:prstGeom prst="rect">
            <a:avLst/>
          </a:prstGeom>
          <a:blipFill dpi="0" rotWithShape="0">
            <a:blip r:embed="rId2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161" name="Line 34"/>
          <p:cNvSpPr>
            <a:spLocks noChangeShapeType="1"/>
          </p:cNvSpPr>
          <p:nvPr/>
        </p:nvSpPr>
        <p:spPr bwMode="auto">
          <a:xfrm flipH="1">
            <a:off x="2986169" y="3708400"/>
            <a:ext cx="0" cy="40893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62" name="TextBox 161"/>
          <p:cNvSpPr txBox="1"/>
          <p:nvPr/>
        </p:nvSpPr>
        <p:spPr>
          <a:xfrm>
            <a:off x="2463797" y="2751669"/>
            <a:ext cx="50045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TBD</a:t>
            </a:r>
          </a:p>
        </p:txBody>
      </p:sp>
      <p:sp>
        <p:nvSpPr>
          <p:cNvPr id="163" name="TextBox 162"/>
          <p:cNvSpPr txBox="1"/>
          <p:nvPr/>
        </p:nvSpPr>
        <p:spPr>
          <a:xfrm>
            <a:off x="2590796" y="3175004"/>
            <a:ext cx="441146"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MD</a:t>
            </a:r>
          </a:p>
        </p:txBody>
      </p:sp>
      <p:sp>
        <p:nvSpPr>
          <p:cNvPr id="164" name="TextBox 163"/>
          <p:cNvSpPr txBox="1"/>
          <p:nvPr/>
        </p:nvSpPr>
        <p:spPr>
          <a:xfrm>
            <a:off x="3344330" y="2929471"/>
            <a:ext cx="41549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HD</a:t>
            </a:r>
          </a:p>
        </p:txBody>
      </p:sp>
    </p:spTree>
    <p:extLst>
      <p:ext uri="{BB962C8B-B14F-4D97-AF65-F5344CB8AC3E}">
        <p14:creationId xmlns:p14="http://schemas.microsoft.com/office/powerpoint/2010/main" val="2856164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6"/>
          <p:cNvGrpSpPr/>
          <p:nvPr/>
        </p:nvGrpSpPr>
        <p:grpSpPr>
          <a:xfrm>
            <a:off x="381000" y="304800"/>
            <a:ext cx="8448175" cy="3733800"/>
            <a:chOff x="368671" y="3664915"/>
            <a:chExt cx="8448175" cy="2877363"/>
          </a:xfrm>
        </p:grpSpPr>
        <p:grpSp>
          <p:nvGrpSpPr>
            <p:cNvPr id="3" name="Group 771"/>
            <p:cNvGrpSpPr/>
            <p:nvPr/>
          </p:nvGrpSpPr>
          <p:grpSpPr>
            <a:xfrm>
              <a:off x="368671" y="3664915"/>
              <a:ext cx="8432217" cy="2877363"/>
              <a:chOff x="1306029" y="3935578"/>
              <a:chExt cx="7019400" cy="2504287"/>
            </a:xfrm>
          </p:grpSpPr>
          <p:sp>
            <p:nvSpPr>
              <p:cNvPr id="700" name="Rectangle 699"/>
              <p:cNvSpPr/>
              <p:nvPr/>
            </p:nvSpPr>
            <p:spPr>
              <a:xfrm>
                <a:off x="1307039" y="3935578"/>
                <a:ext cx="6998194" cy="1585559"/>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1" name="Freeform 700"/>
              <p:cNvSpPr/>
              <p:nvPr/>
            </p:nvSpPr>
            <p:spPr>
              <a:xfrm>
                <a:off x="1307039" y="4992238"/>
                <a:ext cx="7018390" cy="1447627"/>
              </a:xfrm>
              <a:custGeom>
                <a:avLst/>
                <a:gdLst>
                  <a:gd name="connsiteX0" fmla="*/ 0 w 7904329"/>
                  <a:gd name="connsiteY0" fmla="*/ 2274627 h 2284862"/>
                  <a:gd name="connsiteX1" fmla="*/ 450376 w 7904329"/>
                  <a:gd name="connsiteY1" fmla="*/ 2274627 h 2284862"/>
                  <a:gd name="connsiteX2" fmla="*/ 1310185 w 7904329"/>
                  <a:gd name="connsiteY2" fmla="*/ 2267803 h 2284862"/>
                  <a:gd name="connsiteX3" fmla="*/ 2313296 w 7904329"/>
                  <a:gd name="connsiteY3" fmla="*/ 2281451 h 2284862"/>
                  <a:gd name="connsiteX4" fmla="*/ 3343702 w 7904329"/>
                  <a:gd name="connsiteY4" fmla="*/ 2274627 h 2284862"/>
                  <a:gd name="connsiteX5" fmla="*/ 4237630 w 7904329"/>
                  <a:gd name="connsiteY5" fmla="*/ 2281451 h 2284862"/>
                  <a:gd name="connsiteX6" fmla="*/ 5015552 w 7904329"/>
                  <a:gd name="connsiteY6" fmla="*/ 2274627 h 2284862"/>
                  <a:gd name="connsiteX7" fmla="*/ 5718412 w 7904329"/>
                  <a:gd name="connsiteY7" fmla="*/ 2274627 h 2284862"/>
                  <a:gd name="connsiteX8" fmla="*/ 6359857 w 7904329"/>
                  <a:gd name="connsiteY8" fmla="*/ 2274627 h 2284862"/>
                  <a:gd name="connsiteX9" fmla="*/ 6858000 w 7904329"/>
                  <a:gd name="connsiteY9" fmla="*/ 2274627 h 2284862"/>
                  <a:gd name="connsiteX10" fmla="*/ 7158251 w 7904329"/>
                  <a:gd name="connsiteY10" fmla="*/ 2274627 h 2284862"/>
                  <a:gd name="connsiteX11" fmla="*/ 7513093 w 7904329"/>
                  <a:gd name="connsiteY11" fmla="*/ 2274627 h 2284862"/>
                  <a:gd name="connsiteX12" fmla="*/ 7656394 w 7904329"/>
                  <a:gd name="connsiteY12" fmla="*/ 2274627 h 2284862"/>
                  <a:gd name="connsiteX13" fmla="*/ 7751929 w 7904329"/>
                  <a:gd name="connsiteY13" fmla="*/ 2274627 h 2284862"/>
                  <a:gd name="connsiteX14" fmla="*/ 7813343 w 7904329"/>
                  <a:gd name="connsiteY14" fmla="*/ 2274627 h 2284862"/>
                  <a:gd name="connsiteX15" fmla="*/ 7861111 w 7904329"/>
                  <a:gd name="connsiteY15" fmla="*/ 2274627 h 2284862"/>
                  <a:gd name="connsiteX16" fmla="*/ 7888406 w 7904329"/>
                  <a:gd name="connsiteY16" fmla="*/ 2274627 h 2284862"/>
                  <a:gd name="connsiteX17" fmla="*/ 7895230 w 7904329"/>
                  <a:gd name="connsiteY17" fmla="*/ 2274627 h 2284862"/>
                  <a:gd name="connsiteX18" fmla="*/ 7895230 w 7904329"/>
                  <a:gd name="connsiteY18" fmla="*/ 2240507 h 2284862"/>
                  <a:gd name="connsiteX19" fmla="*/ 7888406 w 7904329"/>
                  <a:gd name="connsiteY19" fmla="*/ 2008495 h 2284862"/>
                  <a:gd name="connsiteX20" fmla="*/ 7902054 w 7904329"/>
                  <a:gd name="connsiteY20" fmla="*/ 1715069 h 2284862"/>
                  <a:gd name="connsiteX21" fmla="*/ 7902054 w 7904329"/>
                  <a:gd name="connsiteY21" fmla="*/ 1155510 h 2284862"/>
                  <a:gd name="connsiteX22" fmla="*/ 7895230 w 7904329"/>
                  <a:gd name="connsiteY22" fmla="*/ 711958 h 2284862"/>
                  <a:gd name="connsiteX23" fmla="*/ 7895230 w 7904329"/>
                  <a:gd name="connsiteY23" fmla="*/ 384412 h 2284862"/>
                  <a:gd name="connsiteX24" fmla="*/ 7895230 w 7904329"/>
                  <a:gd name="connsiteY24" fmla="*/ 56866 h 2284862"/>
                  <a:gd name="connsiteX25" fmla="*/ 7854287 w 7904329"/>
                  <a:gd name="connsiteY25" fmla="*/ 43218 h 2284862"/>
                  <a:gd name="connsiteX26" fmla="*/ 7717809 w 7904329"/>
                  <a:gd name="connsiteY26" fmla="*/ 50042 h 2284862"/>
                  <a:gd name="connsiteX27" fmla="*/ 7560860 w 7904329"/>
                  <a:gd name="connsiteY27" fmla="*/ 77337 h 2284862"/>
                  <a:gd name="connsiteX28" fmla="*/ 7390263 w 7904329"/>
                  <a:gd name="connsiteY28" fmla="*/ 97809 h 2284862"/>
                  <a:gd name="connsiteX29" fmla="*/ 7281081 w 7904329"/>
                  <a:gd name="connsiteY29" fmla="*/ 104633 h 2284862"/>
                  <a:gd name="connsiteX30" fmla="*/ 7212842 w 7904329"/>
                  <a:gd name="connsiteY30" fmla="*/ 77337 h 2284862"/>
                  <a:gd name="connsiteX31" fmla="*/ 7185546 w 7904329"/>
                  <a:gd name="connsiteY31" fmla="*/ 43218 h 2284862"/>
                  <a:gd name="connsiteX32" fmla="*/ 7185546 w 7904329"/>
                  <a:gd name="connsiteY32" fmla="*/ 9098 h 2284862"/>
                  <a:gd name="connsiteX33" fmla="*/ 7137779 w 7904329"/>
                  <a:gd name="connsiteY33" fmla="*/ 9098 h 2284862"/>
                  <a:gd name="connsiteX34" fmla="*/ 6905767 w 7904329"/>
                  <a:gd name="connsiteY34" fmla="*/ 29570 h 2284862"/>
                  <a:gd name="connsiteX35" fmla="*/ 6776114 w 7904329"/>
                  <a:gd name="connsiteY35" fmla="*/ 43218 h 2284862"/>
                  <a:gd name="connsiteX36" fmla="*/ 6673755 w 7904329"/>
                  <a:gd name="connsiteY36" fmla="*/ 56866 h 2284862"/>
                  <a:gd name="connsiteX37" fmla="*/ 6434920 w 7904329"/>
                  <a:gd name="connsiteY37" fmla="*/ 56866 h 2284862"/>
                  <a:gd name="connsiteX38" fmla="*/ 5158854 w 7904329"/>
                  <a:gd name="connsiteY38" fmla="*/ 261582 h 2284862"/>
                  <a:gd name="connsiteX39" fmla="*/ 3500651 w 7904329"/>
                  <a:gd name="connsiteY39" fmla="*/ 664191 h 2284862"/>
                  <a:gd name="connsiteX40" fmla="*/ 1405720 w 7904329"/>
                  <a:gd name="connsiteY40" fmla="*/ 971266 h 2284862"/>
                  <a:gd name="connsiteX41" fmla="*/ 511791 w 7904329"/>
                  <a:gd name="connsiteY41" fmla="*/ 1203278 h 2284862"/>
                  <a:gd name="connsiteX42" fmla="*/ 116006 w 7904329"/>
                  <a:gd name="connsiteY42" fmla="*/ 1319284 h 2284862"/>
                  <a:gd name="connsiteX43" fmla="*/ 75063 w 7904329"/>
                  <a:gd name="connsiteY43" fmla="*/ 1360227 h 2284862"/>
                  <a:gd name="connsiteX44" fmla="*/ 34120 w 7904329"/>
                  <a:gd name="connsiteY44" fmla="*/ 1394346 h 2284862"/>
                  <a:gd name="connsiteX45" fmla="*/ 6824 w 7904329"/>
                  <a:gd name="connsiteY45" fmla="*/ 1421642 h 2284862"/>
                  <a:gd name="connsiteX46" fmla="*/ 6824 w 7904329"/>
                  <a:gd name="connsiteY46" fmla="*/ 1455761 h 2284862"/>
                  <a:gd name="connsiteX47" fmla="*/ 0 w 7904329"/>
                  <a:gd name="connsiteY47" fmla="*/ 1633182 h 2284862"/>
                  <a:gd name="connsiteX48" fmla="*/ 6824 w 7904329"/>
                  <a:gd name="connsiteY48" fmla="*/ 1844722 h 2284862"/>
                  <a:gd name="connsiteX49" fmla="*/ 6824 w 7904329"/>
                  <a:gd name="connsiteY49" fmla="*/ 2035791 h 2284862"/>
                  <a:gd name="connsiteX50" fmla="*/ 6824 w 7904329"/>
                  <a:gd name="connsiteY50" fmla="*/ 2144973 h 2284862"/>
                  <a:gd name="connsiteX51" fmla="*/ 6824 w 7904329"/>
                  <a:gd name="connsiteY51" fmla="*/ 2213212 h 2284862"/>
                  <a:gd name="connsiteX52" fmla="*/ 0 w 7904329"/>
                  <a:gd name="connsiteY52" fmla="*/ 2274627 h 228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904329" h="2284862">
                    <a:moveTo>
                      <a:pt x="0" y="2274627"/>
                    </a:moveTo>
                    <a:lnTo>
                      <a:pt x="450376" y="2274627"/>
                    </a:lnTo>
                    <a:lnTo>
                      <a:pt x="1310185" y="2267803"/>
                    </a:lnTo>
                    <a:lnTo>
                      <a:pt x="2313296" y="2281451"/>
                    </a:lnTo>
                    <a:lnTo>
                      <a:pt x="3343702" y="2274627"/>
                    </a:lnTo>
                    <a:lnTo>
                      <a:pt x="4237630" y="2281451"/>
                    </a:lnTo>
                    <a:lnTo>
                      <a:pt x="5015552" y="2274627"/>
                    </a:lnTo>
                    <a:lnTo>
                      <a:pt x="5718412" y="2274627"/>
                    </a:lnTo>
                    <a:lnTo>
                      <a:pt x="6359857" y="2274627"/>
                    </a:lnTo>
                    <a:lnTo>
                      <a:pt x="6858000" y="2274627"/>
                    </a:lnTo>
                    <a:lnTo>
                      <a:pt x="7158251" y="2274627"/>
                    </a:lnTo>
                    <a:lnTo>
                      <a:pt x="7513093" y="2274627"/>
                    </a:lnTo>
                    <a:lnTo>
                      <a:pt x="7656394" y="2274627"/>
                    </a:lnTo>
                    <a:lnTo>
                      <a:pt x="7751929" y="2274627"/>
                    </a:lnTo>
                    <a:lnTo>
                      <a:pt x="7813343" y="2274627"/>
                    </a:lnTo>
                    <a:lnTo>
                      <a:pt x="7861111" y="2274627"/>
                    </a:lnTo>
                    <a:lnTo>
                      <a:pt x="7888406" y="2274627"/>
                    </a:lnTo>
                    <a:cubicBezTo>
                      <a:pt x="7894092" y="2274627"/>
                      <a:pt x="7894093" y="2280314"/>
                      <a:pt x="7895230" y="2274627"/>
                    </a:cubicBezTo>
                    <a:cubicBezTo>
                      <a:pt x="7896367" y="2268940"/>
                      <a:pt x="7896367" y="2284862"/>
                      <a:pt x="7895230" y="2240507"/>
                    </a:cubicBezTo>
                    <a:cubicBezTo>
                      <a:pt x="7894093" y="2196152"/>
                      <a:pt x="7887269" y="2096068"/>
                      <a:pt x="7888406" y="2008495"/>
                    </a:cubicBezTo>
                    <a:cubicBezTo>
                      <a:pt x="7889543" y="1920922"/>
                      <a:pt x="7899779" y="1857233"/>
                      <a:pt x="7902054" y="1715069"/>
                    </a:cubicBezTo>
                    <a:cubicBezTo>
                      <a:pt x="7904329" y="1572905"/>
                      <a:pt x="7903191" y="1322695"/>
                      <a:pt x="7902054" y="1155510"/>
                    </a:cubicBezTo>
                    <a:cubicBezTo>
                      <a:pt x="7900917" y="988325"/>
                      <a:pt x="7896367" y="840474"/>
                      <a:pt x="7895230" y="711958"/>
                    </a:cubicBezTo>
                    <a:cubicBezTo>
                      <a:pt x="7894093" y="583442"/>
                      <a:pt x="7895230" y="384412"/>
                      <a:pt x="7895230" y="384412"/>
                    </a:cubicBezTo>
                    <a:cubicBezTo>
                      <a:pt x="7895230" y="275230"/>
                      <a:pt x="7902054" y="113732"/>
                      <a:pt x="7895230" y="56866"/>
                    </a:cubicBezTo>
                    <a:cubicBezTo>
                      <a:pt x="7888406" y="0"/>
                      <a:pt x="7883857" y="44355"/>
                      <a:pt x="7854287" y="43218"/>
                    </a:cubicBezTo>
                    <a:cubicBezTo>
                      <a:pt x="7824717" y="42081"/>
                      <a:pt x="7766713" y="44356"/>
                      <a:pt x="7717809" y="50042"/>
                    </a:cubicBezTo>
                    <a:cubicBezTo>
                      <a:pt x="7668905" y="55728"/>
                      <a:pt x="7615451" y="69376"/>
                      <a:pt x="7560860" y="77337"/>
                    </a:cubicBezTo>
                    <a:cubicBezTo>
                      <a:pt x="7506269" y="85298"/>
                      <a:pt x="7436893" y="93260"/>
                      <a:pt x="7390263" y="97809"/>
                    </a:cubicBezTo>
                    <a:cubicBezTo>
                      <a:pt x="7343633" y="102358"/>
                      <a:pt x="7310651" y="108045"/>
                      <a:pt x="7281081" y="104633"/>
                    </a:cubicBezTo>
                    <a:cubicBezTo>
                      <a:pt x="7251511" y="101221"/>
                      <a:pt x="7228765" y="87573"/>
                      <a:pt x="7212842" y="77337"/>
                    </a:cubicBezTo>
                    <a:cubicBezTo>
                      <a:pt x="7196920" y="67101"/>
                      <a:pt x="7190095" y="54591"/>
                      <a:pt x="7185546" y="43218"/>
                    </a:cubicBezTo>
                    <a:cubicBezTo>
                      <a:pt x="7180997" y="31845"/>
                      <a:pt x="7193507" y="14785"/>
                      <a:pt x="7185546" y="9098"/>
                    </a:cubicBezTo>
                    <a:cubicBezTo>
                      <a:pt x="7177585" y="3411"/>
                      <a:pt x="7184409" y="5686"/>
                      <a:pt x="7137779" y="9098"/>
                    </a:cubicBezTo>
                    <a:cubicBezTo>
                      <a:pt x="7091149" y="12510"/>
                      <a:pt x="6966045" y="23883"/>
                      <a:pt x="6905767" y="29570"/>
                    </a:cubicBezTo>
                    <a:cubicBezTo>
                      <a:pt x="6845490" y="35257"/>
                      <a:pt x="6814783" y="38669"/>
                      <a:pt x="6776114" y="43218"/>
                    </a:cubicBezTo>
                    <a:cubicBezTo>
                      <a:pt x="6737445" y="47767"/>
                      <a:pt x="6730620" y="54591"/>
                      <a:pt x="6673755" y="56866"/>
                    </a:cubicBezTo>
                    <a:cubicBezTo>
                      <a:pt x="6616890" y="59141"/>
                      <a:pt x="6687403" y="22747"/>
                      <a:pt x="6434920" y="56866"/>
                    </a:cubicBezTo>
                    <a:cubicBezTo>
                      <a:pt x="6182437" y="90985"/>
                      <a:pt x="5647899" y="160361"/>
                      <a:pt x="5158854" y="261582"/>
                    </a:cubicBezTo>
                    <a:cubicBezTo>
                      <a:pt x="4669809" y="362803"/>
                      <a:pt x="4126173" y="545910"/>
                      <a:pt x="3500651" y="664191"/>
                    </a:cubicBezTo>
                    <a:cubicBezTo>
                      <a:pt x="2875129" y="782472"/>
                      <a:pt x="1903863" y="881418"/>
                      <a:pt x="1405720" y="971266"/>
                    </a:cubicBezTo>
                    <a:cubicBezTo>
                      <a:pt x="907577" y="1061114"/>
                      <a:pt x="726743" y="1145275"/>
                      <a:pt x="511791" y="1203278"/>
                    </a:cubicBezTo>
                    <a:cubicBezTo>
                      <a:pt x="296839" y="1261281"/>
                      <a:pt x="188794" y="1293126"/>
                      <a:pt x="116006" y="1319284"/>
                    </a:cubicBezTo>
                    <a:cubicBezTo>
                      <a:pt x="43218" y="1345442"/>
                      <a:pt x="88710" y="1347717"/>
                      <a:pt x="75063" y="1360227"/>
                    </a:cubicBezTo>
                    <a:cubicBezTo>
                      <a:pt x="61416" y="1372737"/>
                      <a:pt x="45493" y="1384110"/>
                      <a:pt x="34120" y="1394346"/>
                    </a:cubicBezTo>
                    <a:cubicBezTo>
                      <a:pt x="22747" y="1404582"/>
                      <a:pt x="11373" y="1411406"/>
                      <a:pt x="6824" y="1421642"/>
                    </a:cubicBezTo>
                    <a:cubicBezTo>
                      <a:pt x="2275" y="1431878"/>
                      <a:pt x="7961" y="1420504"/>
                      <a:pt x="6824" y="1455761"/>
                    </a:cubicBezTo>
                    <a:cubicBezTo>
                      <a:pt x="5687" y="1491018"/>
                      <a:pt x="0" y="1568355"/>
                      <a:pt x="0" y="1633182"/>
                    </a:cubicBezTo>
                    <a:cubicBezTo>
                      <a:pt x="0" y="1698009"/>
                      <a:pt x="5687" y="1777621"/>
                      <a:pt x="6824" y="1844722"/>
                    </a:cubicBezTo>
                    <a:cubicBezTo>
                      <a:pt x="7961" y="1911824"/>
                      <a:pt x="6824" y="2035791"/>
                      <a:pt x="6824" y="2035791"/>
                    </a:cubicBezTo>
                    <a:lnTo>
                      <a:pt x="6824" y="2144973"/>
                    </a:lnTo>
                    <a:lnTo>
                      <a:pt x="6824" y="2213212"/>
                    </a:lnTo>
                    <a:lnTo>
                      <a:pt x="0" y="2274627"/>
                    </a:lnTo>
                    <a:close/>
                  </a:path>
                </a:pathLst>
              </a:custGeom>
              <a:solidFill>
                <a:srgbClr val="EEECE1">
                  <a:lumMod val="50000"/>
                </a:srgbClr>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2" name="Freeform 701"/>
              <p:cNvSpPr/>
              <p:nvPr/>
            </p:nvSpPr>
            <p:spPr>
              <a:xfrm>
                <a:off x="5255514" y="4340037"/>
                <a:ext cx="1968180" cy="773892"/>
              </a:xfrm>
              <a:custGeom>
                <a:avLst/>
                <a:gdLst>
                  <a:gd name="connsiteX0" fmla="*/ 1025857 w 2216625"/>
                  <a:gd name="connsiteY0" fmla="*/ 18197 h 1221474"/>
                  <a:gd name="connsiteX1" fmla="*/ 1135040 w 2216625"/>
                  <a:gd name="connsiteY1" fmla="*/ 31845 h 1221474"/>
                  <a:gd name="connsiteX2" fmla="*/ 1312460 w 2216625"/>
                  <a:gd name="connsiteY2" fmla="*/ 209265 h 1221474"/>
                  <a:gd name="connsiteX3" fmla="*/ 1380699 w 2216625"/>
                  <a:gd name="connsiteY3" fmla="*/ 338919 h 1221474"/>
                  <a:gd name="connsiteX4" fmla="*/ 1469410 w 2216625"/>
                  <a:gd name="connsiteY4" fmla="*/ 386686 h 1221474"/>
                  <a:gd name="connsiteX5" fmla="*/ 1585416 w 2216625"/>
                  <a:gd name="connsiteY5" fmla="*/ 448101 h 1221474"/>
                  <a:gd name="connsiteX6" fmla="*/ 1640007 w 2216625"/>
                  <a:gd name="connsiteY6" fmla="*/ 482221 h 1221474"/>
                  <a:gd name="connsiteX7" fmla="*/ 1715069 w 2216625"/>
                  <a:gd name="connsiteY7" fmla="*/ 618698 h 1221474"/>
                  <a:gd name="connsiteX8" fmla="*/ 1817428 w 2216625"/>
                  <a:gd name="connsiteY8" fmla="*/ 775647 h 1221474"/>
                  <a:gd name="connsiteX9" fmla="*/ 1919786 w 2216625"/>
                  <a:gd name="connsiteY9" fmla="*/ 871182 h 1221474"/>
                  <a:gd name="connsiteX10" fmla="*/ 2001672 w 2216625"/>
                  <a:gd name="connsiteY10" fmla="*/ 959892 h 1221474"/>
                  <a:gd name="connsiteX11" fmla="*/ 2097207 w 2216625"/>
                  <a:gd name="connsiteY11" fmla="*/ 1034955 h 1221474"/>
                  <a:gd name="connsiteX12" fmla="*/ 2185917 w 2216625"/>
                  <a:gd name="connsiteY12" fmla="*/ 1103194 h 1221474"/>
                  <a:gd name="connsiteX13" fmla="*/ 2213213 w 2216625"/>
                  <a:gd name="connsiteY13" fmla="*/ 1150961 h 1221474"/>
                  <a:gd name="connsiteX14" fmla="*/ 2206389 w 2216625"/>
                  <a:gd name="connsiteY14" fmla="*/ 1150961 h 1221474"/>
                  <a:gd name="connsiteX15" fmla="*/ 2035792 w 2216625"/>
                  <a:gd name="connsiteY15" fmla="*/ 1157785 h 1221474"/>
                  <a:gd name="connsiteX16" fmla="*/ 1899314 w 2216625"/>
                  <a:gd name="connsiteY16" fmla="*/ 1171433 h 1221474"/>
                  <a:gd name="connsiteX17" fmla="*/ 1796956 w 2216625"/>
                  <a:gd name="connsiteY17" fmla="*/ 1171433 h 1221474"/>
                  <a:gd name="connsiteX18" fmla="*/ 1742365 w 2216625"/>
                  <a:gd name="connsiteY18" fmla="*/ 1191904 h 1221474"/>
                  <a:gd name="connsiteX19" fmla="*/ 1701422 w 2216625"/>
                  <a:gd name="connsiteY19" fmla="*/ 1212376 h 1221474"/>
                  <a:gd name="connsiteX20" fmla="*/ 1660478 w 2216625"/>
                  <a:gd name="connsiteY20" fmla="*/ 1212376 h 1221474"/>
                  <a:gd name="connsiteX21" fmla="*/ 1585416 w 2216625"/>
                  <a:gd name="connsiteY21" fmla="*/ 1157785 h 1221474"/>
                  <a:gd name="connsiteX22" fmla="*/ 1510353 w 2216625"/>
                  <a:gd name="connsiteY22" fmla="*/ 1150961 h 1221474"/>
                  <a:gd name="connsiteX23" fmla="*/ 1373875 w 2216625"/>
                  <a:gd name="connsiteY23" fmla="*/ 1150961 h 1221474"/>
                  <a:gd name="connsiteX24" fmla="*/ 1244222 w 2216625"/>
                  <a:gd name="connsiteY24" fmla="*/ 1150961 h 1221474"/>
                  <a:gd name="connsiteX25" fmla="*/ 1128216 w 2216625"/>
                  <a:gd name="connsiteY25" fmla="*/ 1150961 h 1221474"/>
                  <a:gd name="connsiteX26" fmla="*/ 1066801 w 2216625"/>
                  <a:gd name="connsiteY26" fmla="*/ 1144137 h 1221474"/>
                  <a:gd name="connsiteX27" fmla="*/ 937147 w 2216625"/>
                  <a:gd name="connsiteY27" fmla="*/ 1089546 h 1221474"/>
                  <a:gd name="connsiteX28" fmla="*/ 814317 w 2216625"/>
                  <a:gd name="connsiteY28" fmla="*/ 1082722 h 1221474"/>
                  <a:gd name="connsiteX29" fmla="*/ 677840 w 2216625"/>
                  <a:gd name="connsiteY29" fmla="*/ 1089546 h 1221474"/>
                  <a:gd name="connsiteX30" fmla="*/ 541362 w 2216625"/>
                  <a:gd name="connsiteY30" fmla="*/ 1062250 h 1221474"/>
                  <a:gd name="connsiteX31" fmla="*/ 384413 w 2216625"/>
                  <a:gd name="connsiteY31" fmla="*/ 1028131 h 1221474"/>
                  <a:gd name="connsiteX32" fmla="*/ 206992 w 2216625"/>
                  <a:gd name="connsiteY32" fmla="*/ 987188 h 1221474"/>
                  <a:gd name="connsiteX33" fmla="*/ 63690 w 2216625"/>
                  <a:gd name="connsiteY33" fmla="*/ 939421 h 1221474"/>
                  <a:gd name="connsiteX34" fmla="*/ 15923 w 2216625"/>
                  <a:gd name="connsiteY34" fmla="*/ 912125 h 1221474"/>
                  <a:gd name="connsiteX35" fmla="*/ 2275 w 2216625"/>
                  <a:gd name="connsiteY35" fmla="*/ 891653 h 1221474"/>
                  <a:gd name="connsiteX36" fmla="*/ 29571 w 2216625"/>
                  <a:gd name="connsiteY36" fmla="*/ 823415 h 1221474"/>
                  <a:gd name="connsiteX37" fmla="*/ 125105 w 2216625"/>
                  <a:gd name="connsiteY37" fmla="*/ 741528 h 1221474"/>
                  <a:gd name="connsiteX38" fmla="*/ 268407 w 2216625"/>
                  <a:gd name="connsiteY38" fmla="*/ 652818 h 1221474"/>
                  <a:gd name="connsiteX39" fmla="*/ 391237 w 2216625"/>
                  <a:gd name="connsiteY39" fmla="*/ 564107 h 1221474"/>
                  <a:gd name="connsiteX40" fmla="*/ 514066 w 2216625"/>
                  <a:gd name="connsiteY40" fmla="*/ 454925 h 1221474"/>
                  <a:gd name="connsiteX41" fmla="*/ 589129 w 2216625"/>
                  <a:gd name="connsiteY41" fmla="*/ 373039 h 1221474"/>
                  <a:gd name="connsiteX42" fmla="*/ 643720 w 2216625"/>
                  <a:gd name="connsiteY42" fmla="*/ 297976 h 1221474"/>
                  <a:gd name="connsiteX43" fmla="*/ 698311 w 2216625"/>
                  <a:gd name="connsiteY43" fmla="*/ 229737 h 1221474"/>
                  <a:gd name="connsiteX44" fmla="*/ 711959 w 2216625"/>
                  <a:gd name="connsiteY44" fmla="*/ 175146 h 1221474"/>
                  <a:gd name="connsiteX45" fmla="*/ 746078 w 2216625"/>
                  <a:gd name="connsiteY45" fmla="*/ 147850 h 1221474"/>
                  <a:gd name="connsiteX46" fmla="*/ 834789 w 2216625"/>
                  <a:gd name="connsiteY46" fmla="*/ 127379 h 1221474"/>
                  <a:gd name="connsiteX47" fmla="*/ 889380 w 2216625"/>
                  <a:gd name="connsiteY47" fmla="*/ 113731 h 1221474"/>
                  <a:gd name="connsiteX48" fmla="*/ 950795 w 2216625"/>
                  <a:gd name="connsiteY48" fmla="*/ 72788 h 1221474"/>
                  <a:gd name="connsiteX49" fmla="*/ 1025857 w 2216625"/>
                  <a:gd name="connsiteY49" fmla="*/ 18197 h 122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16625" h="1221474">
                    <a:moveTo>
                      <a:pt x="1025857" y="18197"/>
                    </a:moveTo>
                    <a:cubicBezTo>
                      <a:pt x="1056564" y="11373"/>
                      <a:pt x="1087273" y="0"/>
                      <a:pt x="1135040" y="31845"/>
                    </a:cubicBezTo>
                    <a:cubicBezTo>
                      <a:pt x="1182807" y="63690"/>
                      <a:pt x="1271517" y="158086"/>
                      <a:pt x="1312460" y="209265"/>
                    </a:cubicBezTo>
                    <a:cubicBezTo>
                      <a:pt x="1353403" y="260444"/>
                      <a:pt x="1354541" y="309349"/>
                      <a:pt x="1380699" y="338919"/>
                    </a:cubicBezTo>
                    <a:cubicBezTo>
                      <a:pt x="1406857" y="368489"/>
                      <a:pt x="1469410" y="386686"/>
                      <a:pt x="1469410" y="386686"/>
                    </a:cubicBezTo>
                    <a:lnTo>
                      <a:pt x="1585416" y="448101"/>
                    </a:lnTo>
                    <a:cubicBezTo>
                      <a:pt x="1613849" y="464024"/>
                      <a:pt x="1618398" y="453788"/>
                      <a:pt x="1640007" y="482221"/>
                    </a:cubicBezTo>
                    <a:cubicBezTo>
                      <a:pt x="1661616" y="510654"/>
                      <a:pt x="1685499" y="569794"/>
                      <a:pt x="1715069" y="618698"/>
                    </a:cubicBezTo>
                    <a:cubicBezTo>
                      <a:pt x="1744639" y="667602"/>
                      <a:pt x="1783309" y="733566"/>
                      <a:pt x="1817428" y="775647"/>
                    </a:cubicBezTo>
                    <a:cubicBezTo>
                      <a:pt x="1851548" y="817728"/>
                      <a:pt x="1889079" y="840475"/>
                      <a:pt x="1919786" y="871182"/>
                    </a:cubicBezTo>
                    <a:cubicBezTo>
                      <a:pt x="1950493" y="901889"/>
                      <a:pt x="1972102" y="932597"/>
                      <a:pt x="2001672" y="959892"/>
                    </a:cubicBezTo>
                    <a:cubicBezTo>
                      <a:pt x="2031242" y="987187"/>
                      <a:pt x="2097207" y="1034955"/>
                      <a:pt x="2097207" y="1034955"/>
                    </a:cubicBezTo>
                    <a:cubicBezTo>
                      <a:pt x="2127914" y="1058839"/>
                      <a:pt x="2166583" y="1083860"/>
                      <a:pt x="2185917" y="1103194"/>
                    </a:cubicBezTo>
                    <a:cubicBezTo>
                      <a:pt x="2205251" y="1122528"/>
                      <a:pt x="2209801" y="1143000"/>
                      <a:pt x="2213213" y="1150961"/>
                    </a:cubicBezTo>
                    <a:cubicBezTo>
                      <a:pt x="2216625" y="1158922"/>
                      <a:pt x="2206389" y="1150961"/>
                      <a:pt x="2206389" y="1150961"/>
                    </a:cubicBezTo>
                    <a:cubicBezTo>
                      <a:pt x="2176819" y="1152098"/>
                      <a:pt x="2086971" y="1154373"/>
                      <a:pt x="2035792" y="1157785"/>
                    </a:cubicBezTo>
                    <a:cubicBezTo>
                      <a:pt x="1984613" y="1161197"/>
                      <a:pt x="1939120" y="1169158"/>
                      <a:pt x="1899314" y="1171433"/>
                    </a:cubicBezTo>
                    <a:cubicBezTo>
                      <a:pt x="1859508" y="1173708"/>
                      <a:pt x="1823114" y="1168021"/>
                      <a:pt x="1796956" y="1171433"/>
                    </a:cubicBezTo>
                    <a:cubicBezTo>
                      <a:pt x="1770798" y="1174845"/>
                      <a:pt x="1758287" y="1185080"/>
                      <a:pt x="1742365" y="1191904"/>
                    </a:cubicBezTo>
                    <a:cubicBezTo>
                      <a:pt x="1726443" y="1198728"/>
                      <a:pt x="1715070" y="1208964"/>
                      <a:pt x="1701422" y="1212376"/>
                    </a:cubicBezTo>
                    <a:cubicBezTo>
                      <a:pt x="1687774" y="1215788"/>
                      <a:pt x="1679812" y="1221474"/>
                      <a:pt x="1660478" y="1212376"/>
                    </a:cubicBezTo>
                    <a:cubicBezTo>
                      <a:pt x="1641144" y="1203278"/>
                      <a:pt x="1610437" y="1168021"/>
                      <a:pt x="1585416" y="1157785"/>
                    </a:cubicBezTo>
                    <a:cubicBezTo>
                      <a:pt x="1560395" y="1147549"/>
                      <a:pt x="1545610" y="1152098"/>
                      <a:pt x="1510353" y="1150961"/>
                    </a:cubicBezTo>
                    <a:cubicBezTo>
                      <a:pt x="1475096" y="1149824"/>
                      <a:pt x="1373875" y="1150961"/>
                      <a:pt x="1373875" y="1150961"/>
                    </a:cubicBezTo>
                    <a:lnTo>
                      <a:pt x="1244222" y="1150961"/>
                    </a:lnTo>
                    <a:cubicBezTo>
                      <a:pt x="1203279" y="1150961"/>
                      <a:pt x="1157786" y="1152098"/>
                      <a:pt x="1128216" y="1150961"/>
                    </a:cubicBezTo>
                    <a:cubicBezTo>
                      <a:pt x="1098646" y="1149824"/>
                      <a:pt x="1098646" y="1154373"/>
                      <a:pt x="1066801" y="1144137"/>
                    </a:cubicBezTo>
                    <a:cubicBezTo>
                      <a:pt x="1034956" y="1133901"/>
                      <a:pt x="979228" y="1099782"/>
                      <a:pt x="937147" y="1089546"/>
                    </a:cubicBezTo>
                    <a:cubicBezTo>
                      <a:pt x="895066" y="1079310"/>
                      <a:pt x="857535" y="1082722"/>
                      <a:pt x="814317" y="1082722"/>
                    </a:cubicBezTo>
                    <a:cubicBezTo>
                      <a:pt x="771099" y="1082722"/>
                      <a:pt x="723332" y="1092958"/>
                      <a:pt x="677840" y="1089546"/>
                    </a:cubicBezTo>
                    <a:cubicBezTo>
                      <a:pt x="632348" y="1086134"/>
                      <a:pt x="541362" y="1062250"/>
                      <a:pt x="541362" y="1062250"/>
                    </a:cubicBezTo>
                    <a:lnTo>
                      <a:pt x="384413" y="1028131"/>
                    </a:lnTo>
                    <a:cubicBezTo>
                      <a:pt x="328685" y="1015621"/>
                      <a:pt x="260446" y="1001973"/>
                      <a:pt x="206992" y="987188"/>
                    </a:cubicBezTo>
                    <a:cubicBezTo>
                      <a:pt x="153538" y="972403"/>
                      <a:pt x="95535" y="951932"/>
                      <a:pt x="63690" y="939421"/>
                    </a:cubicBezTo>
                    <a:cubicBezTo>
                      <a:pt x="31845" y="926911"/>
                      <a:pt x="26159" y="920086"/>
                      <a:pt x="15923" y="912125"/>
                    </a:cubicBezTo>
                    <a:cubicBezTo>
                      <a:pt x="5687" y="904164"/>
                      <a:pt x="0" y="906438"/>
                      <a:pt x="2275" y="891653"/>
                    </a:cubicBezTo>
                    <a:cubicBezTo>
                      <a:pt x="4550" y="876868"/>
                      <a:pt x="9099" y="848436"/>
                      <a:pt x="29571" y="823415"/>
                    </a:cubicBezTo>
                    <a:cubicBezTo>
                      <a:pt x="50043" y="798394"/>
                      <a:pt x="85299" y="769961"/>
                      <a:pt x="125105" y="741528"/>
                    </a:cubicBezTo>
                    <a:cubicBezTo>
                      <a:pt x="164911" y="713095"/>
                      <a:pt x="224052" y="682388"/>
                      <a:pt x="268407" y="652818"/>
                    </a:cubicBezTo>
                    <a:cubicBezTo>
                      <a:pt x="312762" y="623248"/>
                      <a:pt x="350294" y="597089"/>
                      <a:pt x="391237" y="564107"/>
                    </a:cubicBezTo>
                    <a:cubicBezTo>
                      <a:pt x="432180" y="531125"/>
                      <a:pt x="481084" y="486770"/>
                      <a:pt x="514066" y="454925"/>
                    </a:cubicBezTo>
                    <a:cubicBezTo>
                      <a:pt x="547048" y="423080"/>
                      <a:pt x="567520" y="399197"/>
                      <a:pt x="589129" y="373039"/>
                    </a:cubicBezTo>
                    <a:cubicBezTo>
                      <a:pt x="610738" y="346881"/>
                      <a:pt x="625523" y="321860"/>
                      <a:pt x="643720" y="297976"/>
                    </a:cubicBezTo>
                    <a:cubicBezTo>
                      <a:pt x="661917" y="274092"/>
                      <a:pt x="686938" y="250209"/>
                      <a:pt x="698311" y="229737"/>
                    </a:cubicBezTo>
                    <a:cubicBezTo>
                      <a:pt x="709684" y="209265"/>
                      <a:pt x="703998" y="188794"/>
                      <a:pt x="711959" y="175146"/>
                    </a:cubicBezTo>
                    <a:cubicBezTo>
                      <a:pt x="719920" y="161498"/>
                      <a:pt x="725606" y="155811"/>
                      <a:pt x="746078" y="147850"/>
                    </a:cubicBezTo>
                    <a:cubicBezTo>
                      <a:pt x="766550" y="139889"/>
                      <a:pt x="810905" y="133066"/>
                      <a:pt x="834789" y="127379"/>
                    </a:cubicBezTo>
                    <a:cubicBezTo>
                      <a:pt x="858673" y="121693"/>
                      <a:pt x="870046" y="122829"/>
                      <a:pt x="889380" y="113731"/>
                    </a:cubicBezTo>
                    <a:cubicBezTo>
                      <a:pt x="908714" y="104633"/>
                      <a:pt x="930323" y="87573"/>
                      <a:pt x="950795" y="72788"/>
                    </a:cubicBezTo>
                    <a:cubicBezTo>
                      <a:pt x="971267" y="58003"/>
                      <a:pt x="995150" y="25021"/>
                      <a:pt x="1025857" y="18197"/>
                    </a:cubicBezTo>
                    <a:close/>
                  </a:path>
                </a:pathLst>
              </a:custGeom>
              <a:solidFill>
                <a:srgbClr val="00B050"/>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3" name="Freeform 702"/>
              <p:cNvSpPr/>
              <p:nvPr/>
            </p:nvSpPr>
            <p:spPr>
              <a:xfrm>
                <a:off x="4557714" y="4432991"/>
                <a:ext cx="1063362" cy="549796"/>
              </a:xfrm>
              <a:custGeom>
                <a:avLst/>
                <a:gdLst>
                  <a:gd name="connsiteX0" fmla="*/ 30708 w 1197591"/>
                  <a:gd name="connsiteY0" fmla="*/ 533400 h 867771"/>
                  <a:gd name="connsiteX1" fmla="*/ 180833 w 1197591"/>
                  <a:gd name="connsiteY1" fmla="*/ 424218 h 867771"/>
                  <a:gd name="connsiteX2" fmla="*/ 317311 w 1197591"/>
                  <a:gd name="connsiteY2" fmla="*/ 233149 h 867771"/>
                  <a:gd name="connsiteX3" fmla="*/ 399197 w 1197591"/>
                  <a:gd name="connsiteY3" fmla="*/ 69376 h 867771"/>
                  <a:gd name="connsiteX4" fmla="*/ 467436 w 1197591"/>
                  <a:gd name="connsiteY4" fmla="*/ 7961 h 867771"/>
                  <a:gd name="connsiteX5" fmla="*/ 624385 w 1197591"/>
                  <a:gd name="connsiteY5" fmla="*/ 21609 h 867771"/>
                  <a:gd name="connsiteX6" fmla="*/ 767687 w 1197591"/>
                  <a:gd name="connsiteY6" fmla="*/ 123967 h 867771"/>
                  <a:gd name="connsiteX7" fmla="*/ 938284 w 1197591"/>
                  <a:gd name="connsiteY7" fmla="*/ 239973 h 867771"/>
                  <a:gd name="connsiteX8" fmla="*/ 1081585 w 1197591"/>
                  <a:gd name="connsiteY8" fmla="*/ 349155 h 867771"/>
                  <a:gd name="connsiteX9" fmla="*/ 1170296 w 1197591"/>
                  <a:gd name="connsiteY9" fmla="*/ 396923 h 867771"/>
                  <a:gd name="connsiteX10" fmla="*/ 1190767 w 1197591"/>
                  <a:gd name="connsiteY10" fmla="*/ 417394 h 867771"/>
                  <a:gd name="connsiteX11" fmla="*/ 1129352 w 1197591"/>
                  <a:gd name="connsiteY11" fmla="*/ 465161 h 867771"/>
                  <a:gd name="connsiteX12" fmla="*/ 992875 w 1197591"/>
                  <a:gd name="connsiteY12" fmla="*/ 553872 h 867771"/>
                  <a:gd name="connsiteX13" fmla="*/ 917812 w 1197591"/>
                  <a:gd name="connsiteY13" fmla="*/ 608463 h 867771"/>
                  <a:gd name="connsiteX14" fmla="*/ 842749 w 1197591"/>
                  <a:gd name="connsiteY14" fmla="*/ 669878 h 867771"/>
                  <a:gd name="connsiteX15" fmla="*/ 808630 w 1197591"/>
                  <a:gd name="connsiteY15" fmla="*/ 717645 h 867771"/>
                  <a:gd name="connsiteX16" fmla="*/ 801806 w 1197591"/>
                  <a:gd name="connsiteY16" fmla="*/ 765412 h 867771"/>
                  <a:gd name="connsiteX17" fmla="*/ 788158 w 1197591"/>
                  <a:gd name="connsiteY17" fmla="*/ 799532 h 867771"/>
                  <a:gd name="connsiteX18" fmla="*/ 774511 w 1197591"/>
                  <a:gd name="connsiteY18" fmla="*/ 813179 h 867771"/>
                  <a:gd name="connsiteX19" fmla="*/ 651681 w 1197591"/>
                  <a:gd name="connsiteY19" fmla="*/ 854123 h 867771"/>
                  <a:gd name="connsiteX20" fmla="*/ 201305 w 1197591"/>
                  <a:gd name="connsiteY20" fmla="*/ 840475 h 867771"/>
                  <a:gd name="connsiteX21" fmla="*/ 44355 w 1197591"/>
                  <a:gd name="connsiteY21" fmla="*/ 690349 h 867771"/>
                  <a:gd name="connsiteX22" fmla="*/ 3412 w 1197591"/>
                  <a:gd name="connsiteY22" fmla="*/ 594815 h 867771"/>
                  <a:gd name="connsiteX23" fmla="*/ 30708 w 1197591"/>
                  <a:gd name="connsiteY23" fmla="*/ 533400 h 86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591" h="867771">
                    <a:moveTo>
                      <a:pt x="30708" y="533400"/>
                    </a:moveTo>
                    <a:cubicBezTo>
                      <a:pt x="60278" y="504967"/>
                      <a:pt x="133066" y="474260"/>
                      <a:pt x="180833" y="424218"/>
                    </a:cubicBezTo>
                    <a:cubicBezTo>
                      <a:pt x="228600" y="374176"/>
                      <a:pt x="280917" y="292289"/>
                      <a:pt x="317311" y="233149"/>
                    </a:cubicBezTo>
                    <a:cubicBezTo>
                      <a:pt x="353705" y="174009"/>
                      <a:pt x="374176" y="106907"/>
                      <a:pt x="399197" y="69376"/>
                    </a:cubicBezTo>
                    <a:cubicBezTo>
                      <a:pt x="424218" y="31845"/>
                      <a:pt x="429905" y="15922"/>
                      <a:pt x="467436" y="7961"/>
                    </a:cubicBezTo>
                    <a:cubicBezTo>
                      <a:pt x="504967" y="0"/>
                      <a:pt x="574343" y="2275"/>
                      <a:pt x="624385" y="21609"/>
                    </a:cubicBezTo>
                    <a:cubicBezTo>
                      <a:pt x="674427" y="40943"/>
                      <a:pt x="715371" y="87573"/>
                      <a:pt x="767687" y="123967"/>
                    </a:cubicBezTo>
                    <a:cubicBezTo>
                      <a:pt x="820003" y="160361"/>
                      <a:pt x="885968" y="202442"/>
                      <a:pt x="938284" y="239973"/>
                    </a:cubicBezTo>
                    <a:cubicBezTo>
                      <a:pt x="990600" y="277504"/>
                      <a:pt x="1042916" y="322997"/>
                      <a:pt x="1081585" y="349155"/>
                    </a:cubicBezTo>
                    <a:cubicBezTo>
                      <a:pt x="1120254" y="375313"/>
                      <a:pt x="1152099" y="385550"/>
                      <a:pt x="1170296" y="396923"/>
                    </a:cubicBezTo>
                    <a:cubicBezTo>
                      <a:pt x="1188493" y="408296"/>
                      <a:pt x="1197591" y="406021"/>
                      <a:pt x="1190767" y="417394"/>
                    </a:cubicBezTo>
                    <a:cubicBezTo>
                      <a:pt x="1183943" y="428767"/>
                      <a:pt x="1162334" y="442415"/>
                      <a:pt x="1129352" y="465161"/>
                    </a:cubicBezTo>
                    <a:cubicBezTo>
                      <a:pt x="1096370" y="487907"/>
                      <a:pt x="1028132" y="529988"/>
                      <a:pt x="992875" y="553872"/>
                    </a:cubicBezTo>
                    <a:cubicBezTo>
                      <a:pt x="957618" y="577756"/>
                      <a:pt x="942833" y="589129"/>
                      <a:pt x="917812" y="608463"/>
                    </a:cubicBezTo>
                    <a:cubicBezTo>
                      <a:pt x="892791" y="627797"/>
                      <a:pt x="860946" y="651681"/>
                      <a:pt x="842749" y="669878"/>
                    </a:cubicBezTo>
                    <a:cubicBezTo>
                      <a:pt x="824552" y="688075"/>
                      <a:pt x="815454" y="701723"/>
                      <a:pt x="808630" y="717645"/>
                    </a:cubicBezTo>
                    <a:cubicBezTo>
                      <a:pt x="801806" y="733567"/>
                      <a:pt x="805218" y="751764"/>
                      <a:pt x="801806" y="765412"/>
                    </a:cubicBezTo>
                    <a:cubicBezTo>
                      <a:pt x="798394" y="779060"/>
                      <a:pt x="792707" y="791571"/>
                      <a:pt x="788158" y="799532"/>
                    </a:cubicBezTo>
                    <a:cubicBezTo>
                      <a:pt x="783609" y="807493"/>
                      <a:pt x="797257" y="804081"/>
                      <a:pt x="774511" y="813179"/>
                    </a:cubicBezTo>
                    <a:cubicBezTo>
                      <a:pt x="751765" y="822277"/>
                      <a:pt x="747215" y="849574"/>
                      <a:pt x="651681" y="854123"/>
                    </a:cubicBezTo>
                    <a:cubicBezTo>
                      <a:pt x="556147" y="858672"/>
                      <a:pt x="302526" y="867771"/>
                      <a:pt x="201305" y="840475"/>
                    </a:cubicBezTo>
                    <a:cubicBezTo>
                      <a:pt x="100084" y="813179"/>
                      <a:pt x="77337" y="731292"/>
                      <a:pt x="44355" y="690349"/>
                    </a:cubicBezTo>
                    <a:cubicBezTo>
                      <a:pt x="11373" y="649406"/>
                      <a:pt x="6824" y="620973"/>
                      <a:pt x="3412" y="594815"/>
                    </a:cubicBezTo>
                    <a:cubicBezTo>
                      <a:pt x="0" y="568657"/>
                      <a:pt x="1138" y="561833"/>
                      <a:pt x="30708" y="533400"/>
                    </a:cubicBezTo>
                    <a:close/>
                  </a:path>
                </a:pathLst>
              </a:custGeom>
              <a:solidFill>
                <a:sysClr val="window" lastClr="FFFFFF">
                  <a:lumMod val="50000"/>
                </a:sysClr>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4" name="Freeform 703"/>
              <p:cNvSpPr/>
              <p:nvPr/>
            </p:nvSpPr>
            <p:spPr>
              <a:xfrm>
                <a:off x="1306029" y="5047722"/>
                <a:ext cx="5402646" cy="929536"/>
              </a:xfrm>
              <a:custGeom>
                <a:avLst/>
                <a:gdLst>
                  <a:gd name="connsiteX0" fmla="*/ 1137 w 6084627"/>
                  <a:gd name="connsiteY0" fmla="*/ 1409131 h 1467134"/>
                  <a:gd name="connsiteX1" fmla="*/ 69376 w 6084627"/>
                  <a:gd name="connsiteY1" fmla="*/ 1429603 h 1467134"/>
                  <a:gd name="connsiteX2" fmla="*/ 164910 w 6084627"/>
                  <a:gd name="connsiteY2" fmla="*/ 1463722 h 1467134"/>
                  <a:gd name="connsiteX3" fmla="*/ 403746 w 6084627"/>
                  <a:gd name="connsiteY3" fmla="*/ 1450075 h 1467134"/>
                  <a:gd name="connsiteX4" fmla="*/ 622110 w 6084627"/>
                  <a:gd name="connsiteY4" fmla="*/ 1409131 h 1467134"/>
                  <a:gd name="connsiteX5" fmla="*/ 901889 w 6084627"/>
                  <a:gd name="connsiteY5" fmla="*/ 1334069 h 1467134"/>
                  <a:gd name="connsiteX6" fmla="*/ 1215788 w 6084627"/>
                  <a:gd name="connsiteY6" fmla="*/ 1197591 h 1467134"/>
                  <a:gd name="connsiteX7" fmla="*/ 1454624 w 6084627"/>
                  <a:gd name="connsiteY7" fmla="*/ 1081585 h 1467134"/>
                  <a:gd name="connsiteX8" fmla="*/ 1707107 w 6084627"/>
                  <a:gd name="connsiteY8" fmla="*/ 986051 h 1467134"/>
                  <a:gd name="connsiteX9" fmla="*/ 1973239 w 6084627"/>
                  <a:gd name="connsiteY9" fmla="*/ 958755 h 1467134"/>
                  <a:gd name="connsiteX10" fmla="*/ 2164307 w 6084627"/>
                  <a:gd name="connsiteY10" fmla="*/ 938284 h 1467134"/>
                  <a:gd name="connsiteX11" fmla="*/ 2328080 w 6084627"/>
                  <a:gd name="connsiteY11" fmla="*/ 965579 h 1467134"/>
                  <a:gd name="connsiteX12" fmla="*/ 2457734 w 6084627"/>
                  <a:gd name="connsiteY12" fmla="*/ 992875 h 1467134"/>
                  <a:gd name="connsiteX13" fmla="*/ 2744337 w 6084627"/>
                  <a:gd name="connsiteY13" fmla="*/ 965579 h 1467134"/>
                  <a:gd name="connsiteX14" fmla="*/ 3017292 w 6084627"/>
                  <a:gd name="connsiteY14" fmla="*/ 965579 h 1467134"/>
                  <a:gd name="connsiteX15" fmla="*/ 3256128 w 6084627"/>
                  <a:gd name="connsiteY15" fmla="*/ 999699 h 1467134"/>
                  <a:gd name="connsiteX16" fmla="*/ 3529083 w 6084627"/>
                  <a:gd name="connsiteY16" fmla="*/ 1040642 h 1467134"/>
                  <a:gd name="connsiteX17" fmla="*/ 3726976 w 6084627"/>
                  <a:gd name="connsiteY17" fmla="*/ 979227 h 1467134"/>
                  <a:gd name="connsiteX18" fmla="*/ 3849806 w 6084627"/>
                  <a:gd name="connsiteY18" fmla="*/ 917812 h 1467134"/>
                  <a:gd name="connsiteX19" fmla="*/ 4040875 w 6084627"/>
                  <a:gd name="connsiteY19" fmla="*/ 904164 h 1467134"/>
                  <a:gd name="connsiteX20" fmla="*/ 4341125 w 6084627"/>
                  <a:gd name="connsiteY20" fmla="*/ 890517 h 1467134"/>
                  <a:gd name="connsiteX21" fmla="*/ 4552666 w 6084627"/>
                  <a:gd name="connsiteY21" fmla="*/ 890517 h 1467134"/>
                  <a:gd name="connsiteX22" fmla="*/ 4607257 w 6084627"/>
                  <a:gd name="connsiteY22" fmla="*/ 842749 h 1467134"/>
                  <a:gd name="connsiteX23" fmla="*/ 4600433 w 6084627"/>
                  <a:gd name="connsiteY23" fmla="*/ 774511 h 1467134"/>
                  <a:gd name="connsiteX24" fmla="*/ 4552666 w 6084627"/>
                  <a:gd name="connsiteY24" fmla="*/ 719920 h 1467134"/>
                  <a:gd name="connsiteX25" fmla="*/ 4532194 w 6084627"/>
                  <a:gd name="connsiteY25" fmla="*/ 706272 h 1467134"/>
                  <a:gd name="connsiteX26" fmla="*/ 4532194 w 6084627"/>
                  <a:gd name="connsiteY26" fmla="*/ 678976 h 1467134"/>
                  <a:gd name="connsiteX27" fmla="*/ 4641376 w 6084627"/>
                  <a:gd name="connsiteY27" fmla="*/ 672152 h 1467134"/>
                  <a:gd name="connsiteX28" fmla="*/ 4832445 w 6084627"/>
                  <a:gd name="connsiteY28" fmla="*/ 672152 h 1467134"/>
                  <a:gd name="connsiteX29" fmla="*/ 5064457 w 6084627"/>
                  <a:gd name="connsiteY29" fmla="*/ 651681 h 1467134"/>
                  <a:gd name="connsiteX30" fmla="*/ 5248701 w 6084627"/>
                  <a:gd name="connsiteY30" fmla="*/ 610737 h 1467134"/>
                  <a:gd name="connsiteX31" fmla="*/ 5337412 w 6084627"/>
                  <a:gd name="connsiteY31" fmla="*/ 569794 h 1467134"/>
                  <a:gd name="connsiteX32" fmla="*/ 5337412 w 6084627"/>
                  <a:gd name="connsiteY32" fmla="*/ 522027 h 1467134"/>
                  <a:gd name="connsiteX33" fmla="*/ 5262349 w 6084627"/>
                  <a:gd name="connsiteY33" fmla="*/ 446964 h 1467134"/>
                  <a:gd name="connsiteX34" fmla="*/ 5159991 w 6084627"/>
                  <a:gd name="connsiteY34" fmla="*/ 392373 h 1467134"/>
                  <a:gd name="connsiteX35" fmla="*/ 5153167 w 6084627"/>
                  <a:gd name="connsiteY35" fmla="*/ 324134 h 1467134"/>
                  <a:gd name="connsiteX36" fmla="*/ 5187286 w 6084627"/>
                  <a:gd name="connsiteY36" fmla="*/ 303663 h 1467134"/>
                  <a:gd name="connsiteX37" fmla="*/ 5357883 w 6084627"/>
                  <a:gd name="connsiteY37" fmla="*/ 296839 h 1467134"/>
                  <a:gd name="connsiteX38" fmla="*/ 5508009 w 6084627"/>
                  <a:gd name="connsiteY38" fmla="*/ 296839 h 1467134"/>
                  <a:gd name="connsiteX39" fmla="*/ 5589895 w 6084627"/>
                  <a:gd name="connsiteY39" fmla="*/ 290015 h 1467134"/>
                  <a:gd name="connsiteX40" fmla="*/ 5644486 w 6084627"/>
                  <a:gd name="connsiteY40" fmla="*/ 221776 h 1467134"/>
                  <a:gd name="connsiteX41" fmla="*/ 5740021 w 6084627"/>
                  <a:gd name="connsiteY41" fmla="*/ 167185 h 1467134"/>
                  <a:gd name="connsiteX42" fmla="*/ 5876498 w 6084627"/>
                  <a:gd name="connsiteY42" fmla="*/ 133066 h 1467134"/>
                  <a:gd name="connsiteX43" fmla="*/ 5999328 w 6084627"/>
                  <a:gd name="connsiteY43" fmla="*/ 119418 h 1467134"/>
                  <a:gd name="connsiteX44" fmla="*/ 6060743 w 6084627"/>
                  <a:gd name="connsiteY44" fmla="*/ 85299 h 1467134"/>
                  <a:gd name="connsiteX45" fmla="*/ 6074391 w 6084627"/>
                  <a:gd name="connsiteY45" fmla="*/ 51179 h 1467134"/>
                  <a:gd name="connsiteX46" fmla="*/ 5999328 w 6084627"/>
                  <a:gd name="connsiteY46" fmla="*/ 23884 h 1467134"/>
                  <a:gd name="connsiteX47" fmla="*/ 5978857 w 6084627"/>
                  <a:gd name="connsiteY47" fmla="*/ 3412 h 1467134"/>
                  <a:gd name="connsiteX48" fmla="*/ 5849203 w 6084627"/>
                  <a:gd name="connsiteY48" fmla="*/ 3412 h 1467134"/>
                  <a:gd name="connsiteX49" fmla="*/ 5705901 w 6084627"/>
                  <a:gd name="connsiteY49" fmla="*/ 17060 h 1467134"/>
                  <a:gd name="connsiteX50" fmla="*/ 5548952 w 6084627"/>
                  <a:gd name="connsiteY50" fmla="*/ 10236 h 1467134"/>
                  <a:gd name="connsiteX51" fmla="*/ 5473889 w 6084627"/>
                  <a:gd name="connsiteY51" fmla="*/ 17060 h 1467134"/>
                  <a:gd name="connsiteX52" fmla="*/ 5432946 w 6084627"/>
                  <a:gd name="connsiteY52" fmla="*/ 44355 h 1467134"/>
                  <a:gd name="connsiteX53" fmla="*/ 5426122 w 6084627"/>
                  <a:gd name="connsiteY53" fmla="*/ 92122 h 1467134"/>
                  <a:gd name="connsiteX54" fmla="*/ 5439770 w 6084627"/>
                  <a:gd name="connsiteY54" fmla="*/ 139890 h 1467134"/>
                  <a:gd name="connsiteX55" fmla="*/ 5473889 w 6084627"/>
                  <a:gd name="connsiteY55" fmla="*/ 167185 h 1467134"/>
                  <a:gd name="connsiteX56" fmla="*/ 5528480 w 6084627"/>
                  <a:gd name="connsiteY56" fmla="*/ 187657 h 1467134"/>
                  <a:gd name="connsiteX57" fmla="*/ 5562600 w 6084627"/>
                  <a:gd name="connsiteY57" fmla="*/ 208128 h 1467134"/>
                  <a:gd name="connsiteX58" fmla="*/ 5569424 w 6084627"/>
                  <a:gd name="connsiteY58" fmla="*/ 242248 h 1467134"/>
                  <a:gd name="connsiteX59" fmla="*/ 5439770 w 6084627"/>
                  <a:gd name="connsiteY59" fmla="*/ 249072 h 1467134"/>
                  <a:gd name="connsiteX60" fmla="*/ 5269173 w 6084627"/>
                  <a:gd name="connsiteY60" fmla="*/ 255896 h 1467134"/>
                  <a:gd name="connsiteX61" fmla="*/ 5146343 w 6084627"/>
                  <a:gd name="connsiteY61" fmla="*/ 283191 h 1467134"/>
                  <a:gd name="connsiteX62" fmla="*/ 5091752 w 6084627"/>
                  <a:gd name="connsiteY62" fmla="*/ 317311 h 1467134"/>
                  <a:gd name="connsiteX63" fmla="*/ 5112224 w 6084627"/>
                  <a:gd name="connsiteY63" fmla="*/ 378725 h 1467134"/>
                  <a:gd name="connsiteX64" fmla="*/ 5153167 w 6084627"/>
                  <a:gd name="connsiteY64" fmla="*/ 446964 h 1467134"/>
                  <a:gd name="connsiteX65" fmla="*/ 5235054 w 6084627"/>
                  <a:gd name="connsiteY65" fmla="*/ 487908 h 1467134"/>
                  <a:gd name="connsiteX66" fmla="*/ 5282821 w 6084627"/>
                  <a:gd name="connsiteY66" fmla="*/ 522027 h 1467134"/>
                  <a:gd name="connsiteX67" fmla="*/ 5289645 w 6084627"/>
                  <a:gd name="connsiteY67" fmla="*/ 549322 h 1467134"/>
                  <a:gd name="connsiteX68" fmla="*/ 5200934 w 6084627"/>
                  <a:gd name="connsiteY68" fmla="*/ 597090 h 1467134"/>
                  <a:gd name="connsiteX69" fmla="*/ 4948451 w 6084627"/>
                  <a:gd name="connsiteY69" fmla="*/ 624385 h 1467134"/>
                  <a:gd name="connsiteX70" fmla="*/ 4757382 w 6084627"/>
                  <a:gd name="connsiteY70" fmla="*/ 631209 h 1467134"/>
                  <a:gd name="connsiteX71" fmla="*/ 4579961 w 6084627"/>
                  <a:gd name="connsiteY71" fmla="*/ 631209 h 1467134"/>
                  <a:gd name="connsiteX72" fmla="*/ 4525370 w 6084627"/>
                  <a:gd name="connsiteY72" fmla="*/ 631209 h 1467134"/>
                  <a:gd name="connsiteX73" fmla="*/ 4491251 w 6084627"/>
                  <a:gd name="connsiteY73" fmla="*/ 672152 h 1467134"/>
                  <a:gd name="connsiteX74" fmla="*/ 4491251 w 6084627"/>
                  <a:gd name="connsiteY74" fmla="*/ 706272 h 1467134"/>
                  <a:gd name="connsiteX75" fmla="*/ 4532194 w 6084627"/>
                  <a:gd name="connsiteY75" fmla="*/ 760863 h 1467134"/>
                  <a:gd name="connsiteX76" fmla="*/ 4573137 w 6084627"/>
                  <a:gd name="connsiteY76" fmla="*/ 788158 h 1467134"/>
                  <a:gd name="connsiteX77" fmla="*/ 4559489 w 6084627"/>
                  <a:gd name="connsiteY77" fmla="*/ 815454 h 1467134"/>
                  <a:gd name="connsiteX78" fmla="*/ 4504898 w 6084627"/>
                  <a:gd name="connsiteY78" fmla="*/ 829102 h 1467134"/>
                  <a:gd name="connsiteX79" fmla="*/ 4341125 w 6084627"/>
                  <a:gd name="connsiteY79" fmla="*/ 856397 h 1467134"/>
                  <a:gd name="connsiteX80" fmla="*/ 4081818 w 6084627"/>
                  <a:gd name="connsiteY80" fmla="*/ 863221 h 1467134"/>
                  <a:gd name="connsiteX81" fmla="*/ 3952164 w 6084627"/>
                  <a:gd name="connsiteY81" fmla="*/ 863221 h 1467134"/>
                  <a:gd name="connsiteX82" fmla="*/ 3849806 w 6084627"/>
                  <a:gd name="connsiteY82" fmla="*/ 876869 h 1467134"/>
                  <a:gd name="connsiteX83" fmla="*/ 3761095 w 6084627"/>
                  <a:gd name="connsiteY83" fmla="*/ 917812 h 1467134"/>
                  <a:gd name="connsiteX84" fmla="*/ 3651913 w 6084627"/>
                  <a:gd name="connsiteY84" fmla="*/ 958755 h 1467134"/>
                  <a:gd name="connsiteX85" fmla="*/ 3576851 w 6084627"/>
                  <a:gd name="connsiteY85" fmla="*/ 979227 h 1467134"/>
                  <a:gd name="connsiteX86" fmla="*/ 3460845 w 6084627"/>
                  <a:gd name="connsiteY86" fmla="*/ 979227 h 1467134"/>
                  <a:gd name="connsiteX87" fmla="*/ 3262952 w 6084627"/>
                  <a:gd name="connsiteY87" fmla="*/ 958755 h 1467134"/>
                  <a:gd name="connsiteX88" fmla="*/ 3106003 w 6084627"/>
                  <a:gd name="connsiteY88" fmla="*/ 924636 h 1467134"/>
                  <a:gd name="connsiteX89" fmla="*/ 2942230 w 6084627"/>
                  <a:gd name="connsiteY89" fmla="*/ 904164 h 1467134"/>
                  <a:gd name="connsiteX90" fmla="*/ 2792104 w 6084627"/>
                  <a:gd name="connsiteY90" fmla="*/ 910988 h 1467134"/>
                  <a:gd name="connsiteX91" fmla="*/ 2594212 w 6084627"/>
                  <a:gd name="connsiteY91" fmla="*/ 931460 h 1467134"/>
                  <a:gd name="connsiteX92" fmla="*/ 2450910 w 6084627"/>
                  <a:gd name="connsiteY92" fmla="*/ 931460 h 1467134"/>
                  <a:gd name="connsiteX93" fmla="*/ 2369024 w 6084627"/>
                  <a:gd name="connsiteY93" fmla="*/ 917812 h 1467134"/>
                  <a:gd name="connsiteX94" fmla="*/ 2287137 w 6084627"/>
                  <a:gd name="connsiteY94" fmla="*/ 890517 h 1467134"/>
                  <a:gd name="connsiteX95" fmla="*/ 2225722 w 6084627"/>
                  <a:gd name="connsiteY95" fmla="*/ 883693 h 1467134"/>
                  <a:gd name="connsiteX96" fmla="*/ 2164307 w 6084627"/>
                  <a:gd name="connsiteY96" fmla="*/ 883693 h 1467134"/>
                  <a:gd name="connsiteX97" fmla="*/ 2116540 w 6084627"/>
                  <a:gd name="connsiteY97" fmla="*/ 863221 h 1467134"/>
                  <a:gd name="connsiteX98" fmla="*/ 2109716 w 6084627"/>
                  <a:gd name="connsiteY98" fmla="*/ 829102 h 1467134"/>
                  <a:gd name="connsiteX99" fmla="*/ 2137012 w 6084627"/>
                  <a:gd name="connsiteY99" fmla="*/ 781334 h 1467134"/>
                  <a:gd name="connsiteX100" fmla="*/ 2068773 w 6084627"/>
                  <a:gd name="connsiteY100" fmla="*/ 760863 h 1467134"/>
                  <a:gd name="connsiteX101" fmla="*/ 1952767 w 6084627"/>
                  <a:gd name="connsiteY101" fmla="*/ 747215 h 1467134"/>
                  <a:gd name="connsiteX102" fmla="*/ 1843585 w 6084627"/>
                  <a:gd name="connsiteY102" fmla="*/ 699448 h 1467134"/>
                  <a:gd name="connsiteX103" fmla="*/ 1768522 w 6084627"/>
                  <a:gd name="connsiteY103" fmla="*/ 658505 h 1467134"/>
                  <a:gd name="connsiteX104" fmla="*/ 1707107 w 6084627"/>
                  <a:gd name="connsiteY104" fmla="*/ 617561 h 1467134"/>
                  <a:gd name="connsiteX105" fmla="*/ 1686636 w 6084627"/>
                  <a:gd name="connsiteY105" fmla="*/ 617561 h 1467134"/>
                  <a:gd name="connsiteX106" fmla="*/ 1352266 w 6084627"/>
                  <a:gd name="connsiteY106" fmla="*/ 617561 h 1467134"/>
                  <a:gd name="connsiteX107" fmla="*/ 1181669 w 6084627"/>
                  <a:gd name="connsiteY107" fmla="*/ 617561 h 1467134"/>
                  <a:gd name="connsiteX108" fmla="*/ 1017895 w 6084627"/>
                  <a:gd name="connsiteY108" fmla="*/ 617561 h 1467134"/>
                  <a:gd name="connsiteX109" fmla="*/ 867770 w 6084627"/>
                  <a:gd name="connsiteY109" fmla="*/ 617561 h 1467134"/>
                  <a:gd name="connsiteX110" fmla="*/ 765412 w 6084627"/>
                  <a:gd name="connsiteY110" fmla="*/ 617561 h 1467134"/>
                  <a:gd name="connsiteX111" fmla="*/ 724469 w 6084627"/>
                  <a:gd name="connsiteY111" fmla="*/ 617561 h 1467134"/>
                  <a:gd name="connsiteX112" fmla="*/ 690349 w 6084627"/>
                  <a:gd name="connsiteY112" fmla="*/ 638033 h 1467134"/>
                  <a:gd name="connsiteX113" fmla="*/ 615286 w 6084627"/>
                  <a:gd name="connsiteY113" fmla="*/ 644857 h 1467134"/>
                  <a:gd name="connsiteX114" fmla="*/ 519752 w 6084627"/>
                  <a:gd name="connsiteY114" fmla="*/ 644857 h 1467134"/>
                  <a:gd name="connsiteX115" fmla="*/ 451513 w 6084627"/>
                  <a:gd name="connsiteY115" fmla="*/ 651681 h 1467134"/>
                  <a:gd name="connsiteX116" fmla="*/ 410570 w 6084627"/>
                  <a:gd name="connsiteY116" fmla="*/ 672152 h 1467134"/>
                  <a:gd name="connsiteX117" fmla="*/ 349155 w 6084627"/>
                  <a:gd name="connsiteY117" fmla="*/ 685800 h 1467134"/>
                  <a:gd name="connsiteX118" fmla="*/ 246797 w 6084627"/>
                  <a:gd name="connsiteY118" fmla="*/ 685800 h 1467134"/>
                  <a:gd name="connsiteX119" fmla="*/ 137615 w 6084627"/>
                  <a:gd name="connsiteY119" fmla="*/ 678976 h 1467134"/>
                  <a:gd name="connsiteX120" fmla="*/ 103495 w 6084627"/>
                  <a:gd name="connsiteY120" fmla="*/ 685800 h 1467134"/>
                  <a:gd name="connsiteX121" fmla="*/ 69376 w 6084627"/>
                  <a:gd name="connsiteY121" fmla="*/ 685800 h 1467134"/>
                  <a:gd name="connsiteX122" fmla="*/ 42080 w 6084627"/>
                  <a:gd name="connsiteY122" fmla="*/ 692624 h 1467134"/>
                  <a:gd name="connsiteX123" fmla="*/ 21609 w 6084627"/>
                  <a:gd name="connsiteY123" fmla="*/ 692624 h 1467134"/>
                  <a:gd name="connsiteX124" fmla="*/ 7961 w 6084627"/>
                  <a:gd name="connsiteY124" fmla="*/ 747215 h 1467134"/>
                  <a:gd name="connsiteX125" fmla="*/ 1137 w 6084627"/>
                  <a:gd name="connsiteY125" fmla="*/ 822278 h 1467134"/>
                  <a:gd name="connsiteX126" fmla="*/ 14785 w 6084627"/>
                  <a:gd name="connsiteY126" fmla="*/ 979227 h 1467134"/>
                  <a:gd name="connsiteX127" fmla="*/ 7961 w 6084627"/>
                  <a:gd name="connsiteY127" fmla="*/ 1156648 h 1467134"/>
                  <a:gd name="connsiteX128" fmla="*/ 7961 w 6084627"/>
                  <a:gd name="connsiteY128" fmla="*/ 1293125 h 1467134"/>
                  <a:gd name="connsiteX129" fmla="*/ 7961 w 6084627"/>
                  <a:gd name="connsiteY129" fmla="*/ 1327245 h 1467134"/>
                  <a:gd name="connsiteX130" fmla="*/ 1137 w 6084627"/>
                  <a:gd name="connsiteY130" fmla="*/ 1409131 h 146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084627" h="1467134">
                    <a:moveTo>
                      <a:pt x="1137" y="1409131"/>
                    </a:moveTo>
                    <a:cubicBezTo>
                      <a:pt x="21609" y="1414818"/>
                      <a:pt x="42081" y="1420505"/>
                      <a:pt x="69376" y="1429603"/>
                    </a:cubicBezTo>
                    <a:cubicBezTo>
                      <a:pt x="96671" y="1438701"/>
                      <a:pt x="109182" y="1460310"/>
                      <a:pt x="164910" y="1463722"/>
                    </a:cubicBezTo>
                    <a:cubicBezTo>
                      <a:pt x="220638" y="1467134"/>
                      <a:pt x="327546" y="1459173"/>
                      <a:pt x="403746" y="1450075"/>
                    </a:cubicBezTo>
                    <a:cubicBezTo>
                      <a:pt x="479946" y="1440977"/>
                      <a:pt x="539086" y="1428465"/>
                      <a:pt x="622110" y="1409131"/>
                    </a:cubicBezTo>
                    <a:cubicBezTo>
                      <a:pt x="705134" y="1389797"/>
                      <a:pt x="802943" y="1369326"/>
                      <a:pt x="901889" y="1334069"/>
                    </a:cubicBezTo>
                    <a:cubicBezTo>
                      <a:pt x="1000835" y="1298812"/>
                      <a:pt x="1123666" y="1239672"/>
                      <a:pt x="1215788" y="1197591"/>
                    </a:cubicBezTo>
                    <a:cubicBezTo>
                      <a:pt x="1307911" y="1155510"/>
                      <a:pt x="1372738" y="1116842"/>
                      <a:pt x="1454624" y="1081585"/>
                    </a:cubicBezTo>
                    <a:cubicBezTo>
                      <a:pt x="1536511" y="1046328"/>
                      <a:pt x="1620671" y="1006523"/>
                      <a:pt x="1707107" y="986051"/>
                    </a:cubicBezTo>
                    <a:cubicBezTo>
                      <a:pt x="1793543" y="965579"/>
                      <a:pt x="1973239" y="958755"/>
                      <a:pt x="1973239" y="958755"/>
                    </a:cubicBezTo>
                    <a:cubicBezTo>
                      <a:pt x="2049439" y="950794"/>
                      <a:pt x="2105167" y="937147"/>
                      <a:pt x="2164307" y="938284"/>
                    </a:cubicBezTo>
                    <a:cubicBezTo>
                      <a:pt x="2223447" y="939421"/>
                      <a:pt x="2279175" y="956480"/>
                      <a:pt x="2328080" y="965579"/>
                    </a:cubicBezTo>
                    <a:cubicBezTo>
                      <a:pt x="2376985" y="974678"/>
                      <a:pt x="2388358" y="992875"/>
                      <a:pt x="2457734" y="992875"/>
                    </a:cubicBezTo>
                    <a:cubicBezTo>
                      <a:pt x="2527110" y="992875"/>
                      <a:pt x="2651077" y="970128"/>
                      <a:pt x="2744337" y="965579"/>
                    </a:cubicBezTo>
                    <a:cubicBezTo>
                      <a:pt x="2837597" y="961030"/>
                      <a:pt x="2931993" y="959892"/>
                      <a:pt x="3017292" y="965579"/>
                    </a:cubicBezTo>
                    <a:cubicBezTo>
                      <a:pt x="3102591" y="971266"/>
                      <a:pt x="3256128" y="999699"/>
                      <a:pt x="3256128" y="999699"/>
                    </a:cubicBezTo>
                    <a:cubicBezTo>
                      <a:pt x="3341427" y="1012210"/>
                      <a:pt x="3450609" y="1044054"/>
                      <a:pt x="3529083" y="1040642"/>
                    </a:cubicBezTo>
                    <a:cubicBezTo>
                      <a:pt x="3607557" y="1037230"/>
                      <a:pt x="3673522" y="999699"/>
                      <a:pt x="3726976" y="979227"/>
                    </a:cubicBezTo>
                    <a:cubicBezTo>
                      <a:pt x="3780430" y="958755"/>
                      <a:pt x="3797490" y="930322"/>
                      <a:pt x="3849806" y="917812"/>
                    </a:cubicBezTo>
                    <a:cubicBezTo>
                      <a:pt x="3902122" y="905302"/>
                      <a:pt x="3958989" y="908713"/>
                      <a:pt x="4040875" y="904164"/>
                    </a:cubicBezTo>
                    <a:cubicBezTo>
                      <a:pt x="4122761" y="899615"/>
                      <a:pt x="4255827" y="892791"/>
                      <a:pt x="4341125" y="890517"/>
                    </a:cubicBezTo>
                    <a:cubicBezTo>
                      <a:pt x="4426423" y="888243"/>
                      <a:pt x="4508311" y="898478"/>
                      <a:pt x="4552666" y="890517"/>
                    </a:cubicBezTo>
                    <a:cubicBezTo>
                      <a:pt x="4597021" y="882556"/>
                      <a:pt x="4599296" y="862083"/>
                      <a:pt x="4607257" y="842749"/>
                    </a:cubicBezTo>
                    <a:cubicBezTo>
                      <a:pt x="4615218" y="823415"/>
                      <a:pt x="4609531" y="794982"/>
                      <a:pt x="4600433" y="774511"/>
                    </a:cubicBezTo>
                    <a:cubicBezTo>
                      <a:pt x="4591335" y="754040"/>
                      <a:pt x="4564039" y="731293"/>
                      <a:pt x="4552666" y="719920"/>
                    </a:cubicBezTo>
                    <a:cubicBezTo>
                      <a:pt x="4541293" y="708547"/>
                      <a:pt x="4535606" y="713096"/>
                      <a:pt x="4532194" y="706272"/>
                    </a:cubicBezTo>
                    <a:cubicBezTo>
                      <a:pt x="4528782" y="699448"/>
                      <a:pt x="4513997" y="684663"/>
                      <a:pt x="4532194" y="678976"/>
                    </a:cubicBezTo>
                    <a:cubicBezTo>
                      <a:pt x="4550391" y="673289"/>
                      <a:pt x="4591334" y="673289"/>
                      <a:pt x="4641376" y="672152"/>
                    </a:cubicBezTo>
                    <a:cubicBezTo>
                      <a:pt x="4691418" y="671015"/>
                      <a:pt x="4761932" y="675564"/>
                      <a:pt x="4832445" y="672152"/>
                    </a:cubicBezTo>
                    <a:cubicBezTo>
                      <a:pt x="4902958" y="668740"/>
                      <a:pt x="4995081" y="661917"/>
                      <a:pt x="5064457" y="651681"/>
                    </a:cubicBezTo>
                    <a:cubicBezTo>
                      <a:pt x="5133833" y="641445"/>
                      <a:pt x="5203209" y="624385"/>
                      <a:pt x="5248701" y="610737"/>
                    </a:cubicBezTo>
                    <a:cubicBezTo>
                      <a:pt x="5294193" y="597089"/>
                      <a:pt x="5322627" y="584579"/>
                      <a:pt x="5337412" y="569794"/>
                    </a:cubicBezTo>
                    <a:cubicBezTo>
                      <a:pt x="5352197" y="555009"/>
                      <a:pt x="5349922" y="542499"/>
                      <a:pt x="5337412" y="522027"/>
                    </a:cubicBezTo>
                    <a:cubicBezTo>
                      <a:pt x="5324902" y="501555"/>
                      <a:pt x="5291919" y="468573"/>
                      <a:pt x="5262349" y="446964"/>
                    </a:cubicBezTo>
                    <a:cubicBezTo>
                      <a:pt x="5232779" y="425355"/>
                      <a:pt x="5178188" y="412845"/>
                      <a:pt x="5159991" y="392373"/>
                    </a:cubicBezTo>
                    <a:cubicBezTo>
                      <a:pt x="5141794" y="371901"/>
                      <a:pt x="5148618" y="338919"/>
                      <a:pt x="5153167" y="324134"/>
                    </a:cubicBezTo>
                    <a:cubicBezTo>
                      <a:pt x="5157716" y="309349"/>
                      <a:pt x="5153167" y="308212"/>
                      <a:pt x="5187286" y="303663"/>
                    </a:cubicBezTo>
                    <a:cubicBezTo>
                      <a:pt x="5221405" y="299114"/>
                      <a:pt x="5304429" y="297976"/>
                      <a:pt x="5357883" y="296839"/>
                    </a:cubicBezTo>
                    <a:cubicBezTo>
                      <a:pt x="5411337" y="295702"/>
                      <a:pt x="5469340" y="297976"/>
                      <a:pt x="5508009" y="296839"/>
                    </a:cubicBezTo>
                    <a:cubicBezTo>
                      <a:pt x="5546678" y="295702"/>
                      <a:pt x="5567149" y="302526"/>
                      <a:pt x="5589895" y="290015"/>
                    </a:cubicBezTo>
                    <a:cubicBezTo>
                      <a:pt x="5612641" y="277505"/>
                      <a:pt x="5619465" y="242248"/>
                      <a:pt x="5644486" y="221776"/>
                    </a:cubicBezTo>
                    <a:cubicBezTo>
                      <a:pt x="5669507" y="201304"/>
                      <a:pt x="5701352" y="181970"/>
                      <a:pt x="5740021" y="167185"/>
                    </a:cubicBezTo>
                    <a:cubicBezTo>
                      <a:pt x="5778690" y="152400"/>
                      <a:pt x="5833280" y="141027"/>
                      <a:pt x="5876498" y="133066"/>
                    </a:cubicBezTo>
                    <a:cubicBezTo>
                      <a:pt x="5919716" y="125105"/>
                      <a:pt x="5968621" y="127379"/>
                      <a:pt x="5999328" y="119418"/>
                    </a:cubicBezTo>
                    <a:cubicBezTo>
                      <a:pt x="6030035" y="111457"/>
                      <a:pt x="6048233" y="96672"/>
                      <a:pt x="6060743" y="85299"/>
                    </a:cubicBezTo>
                    <a:cubicBezTo>
                      <a:pt x="6073253" y="73926"/>
                      <a:pt x="6084627" y="61415"/>
                      <a:pt x="6074391" y="51179"/>
                    </a:cubicBezTo>
                    <a:cubicBezTo>
                      <a:pt x="6064155" y="40943"/>
                      <a:pt x="6015250" y="31845"/>
                      <a:pt x="5999328" y="23884"/>
                    </a:cubicBezTo>
                    <a:cubicBezTo>
                      <a:pt x="5983406" y="15923"/>
                      <a:pt x="6003878" y="6824"/>
                      <a:pt x="5978857" y="3412"/>
                    </a:cubicBezTo>
                    <a:cubicBezTo>
                      <a:pt x="5953836" y="0"/>
                      <a:pt x="5894696" y="1137"/>
                      <a:pt x="5849203" y="3412"/>
                    </a:cubicBezTo>
                    <a:cubicBezTo>
                      <a:pt x="5803710" y="5687"/>
                      <a:pt x="5755943" y="15923"/>
                      <a:pt x="5705901" y="17060"/>
                    </a:cubicBezTo>
                    <a:cubicBezTo>
                      <a:pt x="5655859" y="18197"/>
                      <a:pt x="5587621" y="10236"/>
                      <a:pt x="5548952" y="10236"/>
                    </a:cubicBezTo>
                    <a:cubicBezTo>
                      <a:pt x="5510283" y="10236"/>
                      <a:pt x="5493223" y="11374"/>
                      <a:pt x="5473889" y="17060"/>
                    </a:cubicBezTo>
                    <a:cubicBezTo>
                      <a:pt x="5454555" y="22746"/>
                      <a:pt x="5440907" y="31845"/>
                      <a:pt x="5432946" y="44355"/>
                    </a:cubicBezTo>
                    <a:cubicBezTo>
                      <a:pt x="5424985" y="56865"/>
                      <a:pt x="5424985" y="76200"/>
                      <a:pt x="5426122" y="92122"/>
                    </a:cubicBezTo>
                    <a:cubicBezTo>
                      <a:pt x="5427259" y="108045"/>
                      <a:pt x="5431809" y="127380"/>
                      <a:pt x="5439770" y="139890"/>
                    </a:cubicBezTo>
                    <a:cubicBezTo>
                      <a:pt x="5447731" y="152401"/>
                      <a:pt x="5459104" y="159224"/>
                      <a:pt x="5473889" y="167185"/>
                    </a:cubicBezTo>
                    <a:cubicBezTo>
                      <a:pt x="5488674" y="175146"/>
                      <a:pt x="5513695" y="180833"/>
                      <a:pt x="5528480" y="187657"/>
                    </a:cubicBezTo>
                    <a:cubicBezTo>
                      <a:pt x="5543265" y="194481"/>
                      <a:pt x="5555776" y="199029"/>
                      <a:pt x="5562600" y="208128"/>
                    </a:cubicBezTo>
                    <a:cubicBezTo>
                      <a:pt x="5569424" y="217227"/>
                      <a:pt x="5589896" y="235424"/>
                      <a:pt x="5569424" y="242248"/>
                    </a:cubicBezTo>
                    <a:cubicBezTo>
                      <a:pt x="5548952" y="249072"/>
                      <a:pt x="5439770" y="249072"/>
                      <a:pt x="5439770" y="249072"/>
                    </a:cubicBezTo>
                    <a:cubicBezTo>
                      <a:pt x="5389728" y="251347"/>
                      <a:pt x="5318077" y="250210"/>
                      <a:pt x="5269173" y="255896"/>
                    </a:cubicBezTo>
                    <a:cubicBezTo>
                      <a:pt x="5220269" y="261582"/>
                      <a:pt x="5175913" y="272955"/>
                      <a:pt x="5146343" y="283191"/>
                    </a:cubicBezTo>
                    <a:cubicBezTo>
                      <a:pt x="5116773" y="293427"/>
                      <a:pt x="5097438" y="301389"/>
                      <a:pt x="5091752" y="317311"/>
                    </a:cubicBezTo>
                    <a:cubicBezTo>
                      <a:pt x="5086066" y="333233"/>
                      <a:pt x="5101988" y="357116"/>
                      <a:pt x="5112224" y="378725"/>
                    </a:cubicBezTo>
                    <a:cubicBezTo>
                      <a:pt x="5122460" y="400334"/>
                      <a:pt x="5132695" y="428767"/>
                      <a:pt x="5153167" y="446964"/>
                    </a:cubicBezTo>
                    <a:cubicBezTo>
                      <a:pt x="5173639" y="465161"/>
                      <a:pt x="5213445" y="475398"/>
                      <a:pt x="5235054" y="487908"/>
                    </a:cubicBezTo>
                    <a:cubicBezTo>
                      <a:pt x="5256663" y="500419"/>
                      <a:pt x="5273723" y="511791"/>
                      <a:pt x="5282821" y="522027"/>
                    </a:cubicBezTo>
                    <a:cubicBezTo>
                      <a:pt x="5291919" y="532263"/>
                      <a:pt x="5303293" y="536811"/>
                      <a:pt x="5289645" y="549322"/>
                    </a:cubicBezTo>
                    <a:cubicBezTo>
                      <a:pt x="5275997" y="561833"/>
                      <a:pt x="5257800" y="584580"/>
                      <a:pt x="5200934" y="597090"/>
                    </a:cubicBezTo>
                    <a:cubicBezTo>
                      <a:pt x="5144068" y="609601"/>
                      <a:pt x="5022376" y="618699"/>
                      <a:pt x="4948451" y="624385"/>
                    </a:cubicBezTo>
                    <a:cubicBezTo>
                      <a:pt x="4874526" y="630071"/>
                      <a:pt x="4818797" y="630072"/>
                      <a:pt x="4757382" y="631209"/>
                    </a:cubicBezTo>
                    <a:cubicBezTo>
                      <a:pt x="4695967" y="632346"/>
                      <a:pt x="4579961" y="631209"/>
                      <a:pt x="4579961" y="631209"/>
                    </a:cubicBezTo>
                    <a:cubicBezTo>
                      <a:pt x="4541292" y="631209"/>
                      <a:pt x="4540155" y="624385"/>
                      <a:pt x="4525370" y="631209"/>
                    </a:cubicBezTo>
                    <a:cubicBezTo>
                      <a:pt x="4510585" y="638033"/>
                      <a:pt x="4496938" y="659642"/>
                      <a:pt x="4491251" y="672152"/>
                    </a:cubicBezTo>
                    <a:cubicBezTo>
                      <a:pt x="4485565" y="684663"/>
                      <a:pt x="4484427" y="691487"/>
                      <a:pt x="4491251" y="706272"/>
                    </a:cubicBezTo>
                    <a:cubicBezTo>
                      <a:pt x="4498075" y="721057"/>
                      <a:pt x="4518546" y="747215"/>
                      <a:pt x="4532194" y="760863"/>
                    </a:cubicBezTo>
                    <a:cubicBezTo>
                      <a:pt x="4545842" y="774511"/>
                      <a:pt x="4568588" y="779060"/>
                      <a:pt x="4573137" y="788158"/>
                    </a:cubicBezTo>
                    <a:cubicBezTo>
                      <a:pt x="4577686" y="797256"/>
                      <a:pt x="4570862" y="808630"/>
                      <a:pt x="4559489" y="815454"/>
                    </a:cubicBezTo>
                    <a:cubicBezTo>
                      <a:pt x="4548116" y="822278"/>
                      <a:pt x="4541292" y="822278"/>
                      <a:pt x="4504898" y="829102"/>
                    </a:cubicBezTo>
                    <a:cubicBezTo>
                      <a:pt x="4468504" y="835926"/>
                      <a:pt x="4411638" y="850711"/>
                      <a:pt x="4341125" y="856397"/>
                    </a:cubicBezTo>
                    <a:cubicBezTo>
                      <a:pt x="4270612" y="862084"/>
                      <a:pt x="4146645" y="862084"/>
                      <a:pt x="4081818" y="863221"/>
                    </a:cubicBezTo>
                    <a:cubicBezTo>
                      <a:pt x="4016991" y="864358"/>
                      <a:pt x="3990833" y="860946"/>
                      <a:pt x="3952164" y="863221"/>
                    </a:cubicBezTo>
                    <a:cubicBezTo>
                      <a:pt x="3913495" y="865496"/>
                      <a:pt x="3881651" y="867770"/>
                      <a:pt x="3849806" y="876869"/>
                    </a:cubicBezTo>
                    <a:cubicBezTo>
                      <a:pt x="3817961" y="885968"/>
                      <a:pt x="3794077" y="904164"/>
                      <a:pt x="3761095" y="917812"/>
                    </a:cubicBezTo>
                    <a:cubicBezTo>
                      <a:pt x="3728113" y="931460"/>
                      <a:pt x="3682620" y="948519"/>
                      <a:pt x="3651913" y="958755"/>
                    </a:cubicBezTo>
                    <a:cubicBezTo>
                      <a:pt x="3621206" y="968991"/>
                      <a:pt x="3608696" y="975815"/>
                      <a:pt x="3576851" y="979227"/>
                    </a:cubicBezTo>
                    <a:cubicBezTo>
                      <a:pt x="3545006" y="982639"/>
                      <a:pt x="3513161" y="982639"/>
                      <a:pt x="3460845" y="979227"/>
                    </a:cubicBezTo>
                    <a:cubicBezTo>
                      <a:pt x="3408529" y="975815"/>
                      <a:pt x="3322092" y="967853"/>
                      <a:pt x="3262952" y="958755"/>
                    </a:cubicBezTo>
                    <a:cubicBezTo>
                      <a:pt x="3203812" y="949657"/>
                      <a:pt x="3159457" y="933734"/>
                      <a:pt x="3106003" y="924636"/>
                    </a:cubicBezTo>
                    <a:cubicBezTo>
                      <a:pt x="3052549" y="915538"/>
                      <a:pt x="2994546" y="906439"/>
                      <a:pt x="2942230" y="904164"/>
                    </a:cubicBezTo>
                    <a:cubicBezTo>
                      <a:pt x="2889914" y="901889"/>
                      <a:pt x="2850107" y="906439"/>
                      <a:pt x="2792104" y="910988"/>
                    </a:cubicBezTo>
                    <a:cubicBezTo>
                      <a:pt x="2734101" y="915537"/>
                      <a:pt x="2651078" y="928048"/>
                      <a:pt x="2594212" y="931460"/>
                    </a:cubicBezTo>
                    <a:cubicBezTo>
                      <a:pt x="2537346" y="934872"/>
                      <a:pt x="2488441" y="933735"/>
                      <a:pt x="2450910" y="931460"/>
                    </a:cubicBezTo>
                    <a:cubicBezTo>
                      <a:pt x="2413379" y="929185"/>
                      <a:pt x="2396320" y="924636"/>
                      <a:pt x="2369024" y="917812"/>
                    </a:cubicBezTo>
                    <a:cubicBezTo>
                      <a:pt x="2341728" y="910988"/>
                      <a:pt x="2311021" y="896204"/>
                      <a:pt x="2287137" y="890517"/>
                    </a:cubicBezTo>
                    <a:cubicBezTo>
                      <a:pt x="2263253" y="884831"/>
                      <a:pt x="2246194" y="884830"/>
                      <a:pt x="2225722" y="883693"/>
                    </a:cubicBezTo>
                    <a:cubicBezTo>
                      <a:pt x="2205250" y="882556"/>
                      <a:pt x="2182504" y="887105"/>
                      <a:pt x="2164307" y="883693"/>
                    </a:cubicBezTo>
                    <a:cubicBezTo>
                      <a:pt x="2146110" y="880281"/>
                      <a:pt x="2125638" y="872319"/>
                      <a:pt x="2116540" y="863221"/>
                    </a:cubicBezTo>
                    <a:cubicBezTo>
                      <a:pt x="2107442" y="854123"/>
                      <a:pt x="2106304" y="842750"/>
                      <a:pt x="2109716" y="829102"/>
                    </a:cubicBezTo>
                    <a:cubicBezTo>
                      <a:pt x="2113128" y="815454"/>
                      <a:pt x="2143836" y="792707"/>
                      <a:pt x="2137012" y="781334"/>
                    </a:cubicBezTo>
                    <a:cubicBezTo>
                      <a:pt x="2130188" y="769961"/>
                      <a:pt x="2099481" y="766550"/>
                      <a:pt x="2068773" y="760863"/>
                    </a:cubicBezTo>
                    <a:cubicBezTo>
                      <a:pt x="2038066" y="755177"/>
                      <a:pt x="1990298" y="757451"/>
                      <a:pt x="1952767" y="747215"/>
                    </a:cubicBezTo>
                    <a:cubicBezTo>
                      <a:pt x="1915236" y="736979"/>
                      <a:pt x="1874293" y="714233"/>
                      <a:pt x="1843585" y="699448"/>
                    </a:cubicBezTo>
                    <a:cubicBezTo>
                      <a:pt x="1812877" y="684663"/>
                      <a:pt x="1791268" y="672153"/>
                      <a:pt x="1768522" y="658505"/>
                    </a:cubicBezTo>
                    <a:cubicBezTo>
                      <a:pt x="1745776" y="644857"/>
                      <a:pt x="1720755" y="624385"/>
                      <a:pt x="1707107" y="617561"/>
                    </a:cubicBezTo>
                    <a:cubicBezTo>
                      <a:pt x="1693459" y="610737"/>
                      <a:pt x="1686636" y="617561"/>
                      <a:pt x="1686636" y="617561"/>
                    </a:cubicBezTo>
                    <a:lnTo>
                      <a:pt x="1352266" y="617561"/>
                    </a:lnTo>
                    <a:lnTo>
                      <a:pt x="1181669" y="617561"/>
                    </a:lnTo>
                    <a:lnTo>
                      <a:pt x="1017895" y="617561"/>
                    </a:lnTo>
                    <a:lnTo>
                      <a:pt x="867770" y="617561"/>
                    </a:lnTo>
                    <a:lnTo>
                      <a:pt x="765412" y="617561"/>
                    </a:lnTo>
                    <a:cubicBezTo>
                      <a:pt x="741529" y="617561"/>
                      <a:pt x="736979" y="614149"/>
                      <a:pt x="724469" y="617561"/>
                    </a:cubicBezTo>
                    <a:cubicBezTo>
                      <a:pt x="711959" y="620973"/>
                      <a:pt x="708546" y="633484"/>
                      <a:pt x="690349" y="638033"/>
                    </a:cubicBezTo>
                    <a:cubicBezTo>
                      <a:pt x="672152" y="642582"/>
                      <a:pt x="643719" y="643720"/>
                      <a:pt x="615286" y="644857"/>
                    </a:cubicBezTo>
                    <a:cubicBezTo>
                      <a:pt x="586853" y="645994"/>
                      <a:pt x="547047" y="643720"/>
                      <a:pt x="519752" y="644857"/>
                    </a:cubicBezTo>
                    <a:cubicBezTo>
                      <a:pt x="492457" y="645994"/>
                      <a:pt x="469710" y="647132"/>
                      <a:pt x="451513" y="651681"/>
                    </a:cubicBezTo>
                    <a:cubicBezTo>
                      <a:pt x="433316" y="656230"/>
                      <a:pt x="427630" y="666466"/>
                      <a:pt x="410570" y="672152"/>
                    </a:cubicBezTo>
                    <a:cubicBezTo>
                      <a:pt x="393510" y="677838"/>
                      <a:pt x="376451" y="683525"/>
                      <a:pt x="349155" y="685800"/>
                    </a:cubicBezTo>
                    <a:cubicBezTo>
                      <a:pt x="321860" y="688075"/>
                      <a:pt x="282054" y="686937"/>
                      <a:pt x="246797" y="685800"/>
                    </a:cubicBezTo>
                    <a:cubicBezTo>
                      <a:pt x="211540" y="684663"/>
                      <a:pt x="161499" y="678976"/>
                      <a:pt x="137615" y="678976"/>
                    </a:cubicBezTo>
                    <a:cubicBezTo>
                      <a:pt x="113731" y="678976"/>
                      <a:pt x="114868" y="684663"/>
                      <a:pt x="103495" y="685800"/>
                    </a:cubicBezTo>
                    <a:cubicBezTo>
                      <a:pt x="92122" y="686937"/>
                      <a:pt x="79612" y="684663"/>
                      <a:pt x="69376" y="685800"/>
                    </a:cubicBezTo>
                    <a:cubicBezTo>
                      <a:pt x="59140" y="686937"/>
                      <a:pt x="50041" y="691487"/>
                      <a:pt x="42080" y="692624"/>
                    </a:cubicBezTo>
                    <a:cubicBezTo>
                      <a:pt x="34119" y="693761"/>
                      <a:pt x="27296" y="683526"/>
                      <a:pt x="21609" y="692624"/>
                    </a:cubicBezTo>
                    <a:cubicBezTo>
                      <a:pt x="15923" y="701723"/>
                      <a:pt x="11373" y="725606"/>
                      <a:pt x="7961" y="747215"/>
                    </a:cubicBezTo>
                    <a:cubicBezTo>
                      <a:pt x="4549" y="768824"/>
                      <a:pt x="0" y="783609"/>
                      <a:pt x="1137" y="822278"/>
                    </a:cubicBezTo>
                    <a:cubicBezTo>
                      <a:pt x="2274" y="860947"/>
                      <a:pt x="13648" y="923499"/>
                      <a:pt x="14785" y="979227"/>
                    </a:cubicBezTo>
                    <a:cubicBezTo>
                      <a:pt x="15922" y="1034955"/>
                      <a:pt x="9098" y="1104332"/>
                      <a:pt x="7961" y="1156648"/>
                    </a:cubicBezTo>
                    <a:cubicBezTo>
                      <a:pt x="6824" y="1208964"/>
                      <a:pt x="7961" y="1293125"/>
                      <a:pt x="7961" y="1293125"/>
                    </a:cubicBezTo>
                    <a:lnTo>
                      <a:pt x="7961" y="1327245"/>
                    </a:lnTo>
                    <a:lnTo>
                      <a:pt x="1137" y="1409131"/>
                    </a:lnTo>
                    <a:close/>
                  </a:path>
                </a:pathLst>
              </a:custGeom>
              <a:solidFill>
                <a:srgbClr val="4F81BD">
                  <a:lumMod val="75000"/>
                </a:srgbClr>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5" name="Freeform 704"/>
              <p:cNvSpPr/>
              <p:nvPr/>
            </p:nvSpPr>
            <p:spPr>
              <a:xfrm>
                <a:off x="1312088" y="5380626"/>
                <a:ext cx="594796" cy="106644"/>
              </a:xfrm>
              <a:custGeom>
                <a:avLst/>
                <a:gdLst>
                  <a:gd name="connsiteX0" fmla="*/ 1137 w 669878"/>
                  <a:gd name="connsiteY0" fmla="*/ 17060 h 168322"/>
                  <a:gd name="connsiteX1" fmla="*/ 76200 w 669878"/>
                  <a:gd name="connsiteY1" fmla="*/ 3412 h 168322"/>
                  <a:gd name="connsiteX2" fmla="*/ 164910 w 669878"/>
                  <a:gd name="connsiteY2" fmla="*/ 3412 h 168322"/>
                  <a:gd name="connsiteX3" fmla="*/ 260445 w 669878"/>
                  <a:gd name="connsiteY3" fmla="*/ 23883 h 168322"/>
                  <a:gd name="connsiteX4" fmla="*/ 403746 w 669878"/>
                  <a:gd name="connsiteY4" fmla="*/ 30707 h 168322"/>
                  <a:gd name="connsiteX5" fmla="*/ 540224 w 669878"/>
                  <a:gd name="connsiteY5" fmla="*/ 44355 h 168322"/>
                  <a:gd name="connsiteX6" fmla="*/ 615286 w 669878"/>
                  <a:gd name="connsiteY6" fmla="*/ 51179 h 168322"/>
                  <a:gd name="connsiteX7" fmla="*/ 628934 w 669878"/>
                  <a:gd name="connsiteY7" fmla="*/ 71651 h 168322"/>
                  <a:gd name="connsiteX8" fmla="*/ 601639 w 669878"/>
                  <a:gd name="connsiteY8" fmla="*/ 85298 h 168322"/>
                  <a:gd name="connsiteX9" fmla="*/ 642582 w 669878"/>
                  <a:gd name="connsiteY9" fmla="*/ 98946 h 168322"/>
                  <a:gd name="connsiteX10" fmla="*/ 656230 w 669878"/>
                  <a:gd name="connsiteY10" fmla="*/ 112594 h 168322"/>
                  <a:gd name="connsiteX11" fmla="*/ 560695 w 669878"/>
                  <a:gd name="connsiteY11" fmla="*/ 119418 h 168322"/>
                  <a:gd name="connsiteX12" fmla="*/ 431042 w 669878"/>
                  <a:gd name="connsiteY12" fmla="*/ 126242 h 168322"/>
                  <a:gd name="connsiteX13" fmla="*/ 362803 w 669878"/>
                  <a:gd name="connsiteY13" fmla="*/ 153537 h 168322"/>
                  <a:gd name="connsiteX14" fmla="*/ 239973 w 669878"/>
                  <a:gd name="connsiteY14" fmla="*/ 153537 h 168322"/>
                  <a:gd name="connsiteX15" fmla="*/ 137615 w 669878"/>
                  <a:gd name="connsiteY15" fmla="*/ 146713 h 168322"/>
                  <a:gd name="connsiteX16" fmla="*/ 76200 w 669878"/>
                  <a:gd name="connsiteY16" fmla="*/ 146713 h 168322"/>
                  <a:gd name="connsiteX17" fmla="*/ 28433 w 669878"/>
                  <a:gd name="connsiteY17" fmla="*/ 160361 h 168322"/>
                  <a:gd name="connsiteX18" fmla="*/ 7961 w 669878"/>
                  <a:gd name="connsiteY18" fmla="*/ 160361 h 168322"/>
                  <a:gd name="connsiteX19" fmla="*/ 1137 w 669878"/>
                  <a:gd name="connsiteY19" fmla="*/ 160361 h 168322"/>
                  <a:gd name="connsiteX20" fmla="*/ 1137 w 669878"/>
                  <a:gd name="connsiteY20" fmla="*/ 112594 h 168322"/>
                  <a:gd name="connsiteX21" fmla="*/ 1137 w 669878"/>
                  <a:gd name="connsiteY21" fmla="*/ 17060 h 1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878" h="168322">
                    <a:moveTo>
                      <a:pt x="1137" y="17060"/>
                    </a:moveTo>
                    <a:cubicBezTo>
                      <a:pt x="25021" y="11373"/>
                      <a:pt x="48905" y="5687"/>
                      <a:pt x="76200" y="3412"/>
                    </a:cubicBezTo>
                    <a:cubicBezTo>
                      <a:pt x="103496" y="1137"/>
                      <a:pt x="134203" y="0"/>
                      <a:pt x="164910" y="3412"/>
                    </a:cubicBezTo>
                    <a:cubicBezTo>
                      <a:pt x="195617" y="6824"/>
                      <a:pt x="220639" y="19334"/>
                      <a:pt x="260445" y="23883"/>
                    </a:cubicBezTo>
                    <a:cubicBezTo>
                      <a:pt x="300251" y="28432"/>
                      <a:pt x="357116" y="27295"/>
                      <a:pt x="403746" y="30707"/>
                    </a:cubicBezTo>
                    <a:cubicBezTo>
                      <a:pt x="450376" y="34119"/>
                      <a:pt x="540224" y="44355"/>
                      <a:pt x="540224" y="44355"/>
                    </a:cubicBezTo>
                    <a:cubicBezTo>
                      <a:pt x="575481" y="47767"/>
                      <a:pt x="600501" y="46630"/>
                      <a:pt x="615286" y="51179"/>
                    </a:cubicBezTo>
                    <a:cubicBezTo>
                      <a:pt x="630071" y="55728"/>
                      <a:pt x="631208" y="65965"/>
                      <a:pt x="628934" y="71651"/>
                    </a:cubicBezTo>
                    <a:cubicBezTo>
                      <a:pt x="626660" y="77337"/>
                      <a:pt x="599364" y="80749"/>
                      <a:pt x="601639" y="85298"/>
                    </a:cubicBezTo>
                    <a:cubicBezTo>
                      <a:pt x="603914" y="89847"/>
                      <a:pt x="633484" y="94397"/>
                      <a:pt x="642582" y="98946"/>
                    </a:cubicBezTo>
                    <a:cubicBezTo>
                      <a:pt x="651681" y="103495"/>
                      <a:pt x="669878" y="109182"/>
                      <a:pt x="656230" y="112594"/>
                    </a:cubicBezTo>
                    <a:cubicBezTo>
                      <a:pt x="642582" y="116006"/>
                      <a:pt x="560695" y="119418"/>
                      <a:pt x="560695" y="119418"/>
                    </a:cubicBezTo>
                    <a:cubicBezTo>
                      <a:pt x="523164" y="121693"/>
                      <a:pt x="464024" y="120556"/>
                      <a:pt x="431042" y="126242"/>
                    </a:cubicBezTo>
                    <a:cubicBezTo>
                      <a:pt x="398060" y="131928"/>
                      <a:pt x="394648" y="148988"/>
                      <a:pt x="362803" y="153537"/>
                    </a:cubicBezTo>
                    <a:cubicBezTo>
                      <a:pt x="330958" y="158086"/>
                      <a:pt x="277504" y="154674"/>
                      <a:pt x="239973" y="153537"/>
                    </a:cubicBezTo>
                    <a:cubicBezTo>
                      <a:pt x="202442" y="152400"/>
                      <a:pt x="164910" y="147850"/>
                      <a:pt x="137615" y="146713"/>
                    </a:cubicBezTo>
                    <a:cubicBezTo>
                      <a:pt x="110320" y="145576"/>
                      <a:pt x="94397" y="144438"/>
                      <a:pt x="76200" y="146713"/>
                    </a:cubicBezTo>
                    <a:cubicBezTo>
                      <a:pt x="58003" y="148988"/>
                      <a:pt x="39806" y="158086"/>
                      <a:pt x="28433" y="160361"/>
                    </a:cubicBezTo>
                    <a:cubicBezTo>
                      <a:pt x="17060" y="162636"/>
                      <a:pt x="7961" y="160361"/>
                      <a:pt x="7961" y="160361"/>
                    </a:cubicBezTo>
                    <a:cubicBezTo>
                      <a:pt x="3412" y="160361"/>
                      <a:pt x="2274" y="168322"/>
                      <a:pt x="1137" y="160361"/>
                    </a:cubicBezTo>
                    <a:cubicBezTo>
                      <a:pt x="0" y="152400"/>
                      <a:pt x="1137" y="112594"/>
                      <a:pt x="1137" y="112594"/>
                    </a:cubicBezTo>
                    <a:lnTo>
                      <a:pt x="1137" y="17060"/>
                    </a:lnTo>
                    <a:close/>
                  </a:path>
                </a:pathLst>
              </a:custGeom>
              <a:solidFill>
                <a:sysClr val="window" lastClr="FFFFFF"/>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6" name="Freeform 705"/>
              <p:cNvSpPr/>
              <p:nvPr/>
            </p:nvSpPr>
            <p:spPr>
              <a:xfrm>
                <a:off x="2825838" y="4745082"/>
                <a:ext cx="3446586" cy="922331"/>
              </a:xfrm>
              <a:custGeom>
                <a:avLst/>
                <a:gdLst>
                  <a:gd name="connsiteX0" fmla="*/ 1674126 w 3881652"/>
                  <a:gd name="connsiteY0" fmla="*/ 10236 h 1455761"/>
                  <a:gd name="connsiteX1" fmla="*/ 1810604 w 3881652"/>
                  <a:gd name="connsiteY1" fmla="*/ 10236 h 1455761"/>
                  <a:gd name="connsiteX2" fmla="*/ 1947081 w 3881652"/>
                  <a:gd name="connsiteY2" fmla="*/ 23884 h 1455761"/>
                  <a:gd name="connsiteX3" fmla="*/ 2117678 w 3881652"/>
                  <a:gd name="connsiteY3" fmla="*/ 92123 h 1455761"/>
                  <a:gd name="connsiteX4" fmla="*/ 2260980 w 3881652"/>
                  <a:gd name="connsiteY4" fmla="*/ 180833 h 1455761"/>
                  <a:gd name="connsiteX5" fmla="*/ 2390633 w 3881652"/>
                  <a:gd name="connsiteY5" fmla="*/ 194481 h 1455761"/>
                  <a:gd name="connsiteX6" fmla="*/ 2452048 w 3881652"/>
                  <a:gd name="connsiteY6" fmla="*/ 201305 h 1455761"/>
                  <a:gd name="connsiteX7" fmla="*/ 2677236 w 3881652"/>
                  <a:gd name="connsiteY7" fmla="*/ 283192 h 1455761"/>
                  <a:gd name="connsiteX8" fmla="*/ 2977487 w 3881652"/>
                  <a:gd name="connsiteY8" fmla="*/ 385550 h 1455761"/>
                  <a:gd name="connsiteX9" fmla="*/ 3195851 w 3881652"/>
                  <a:gd name="connsiteY9" fmla="*/ 460612 h 1455761"/>
                  <a:gd name="connsiteX10" fmla="*/ 3345977 w 3881652"/>
                  <a:gd name="connsiteY10" fmla="*/ 515203 h 1455761"/>
                  <a:gd name="connsiteX11" fmla="*/ 3496102 w 3881652"/>
                  <a:gd name="connsiteY11" fmla="*/ 535675 h 1455761"/>
                  <a:gd name="connsiteX12" fmla="*/ 3605284 w 3881652"/>
                  <a:gd name="connsiteY12" fmla="*/ 556147 h 1455761"/>
                  <a:gd name="connsiteX13" fmla="*/ 3693995 w 3881652"/>
                  <a:gd name="connsiteY13" fmla="*/ 562971 h 1455761"/>
                  <a:gd name="connsiteX14" fmla="*/ 3721290 w 3881652"/>
                  <a:gd name="connsiteY14" fmla="*/ 569794 h 1455761"/>
                  <a:gd name="connsiteX15" fmla="*/ 3728114 w 3881652"/>
                  <a:gd name="connsiteY15" fmla="*/ 610738 h 1455761"/>
                  <a:gd name="connsiteX16" fmla="*/ 3789529 w 3881652"/>
                  <a:gd name="connsiteY16" fmla="*/ 651681 h 1455761"/>
                  <a:gd name="connsiteX17" fmla="*/ 3857768 w 3881652"/>
                  <a:gd name="connsiteY17" fmla="*/ 678977 h 1455761"/>
                  <a:gd name="connsiteX18" fmla="*/ 3857768 w 3881652"/>
                  <a:gd name="connsiteY18" fmla="*/ 706272 h 1455761"/>
                  <a:gd name="connsiteX19" fmla="*/ 3714466 w 3881652"/>
                  <a:gd name="connsiteY19" fmla="*/ 726744 h 1455761"/>
                  <a:gd name="connsiteX20" fmla="*/ 3482454 w 3881652"/>
                  <a:gd name="connsiteY20" fmla="*/ 733568 h 1455761"/>
                  <a:gd name="connsiteX21" fmla="*/ 3386920 w 3881652"/>
                  <a:gd name="connsiteY21" fmla="*/ 774511 h 1455761"/>
                  <a:gd name="connsiteX22" fmla="*/ 3386920 w 3881652"/>
                  <a:gd name="connsiteY22" fmla="*/ 863221 h 1455761"/>
                  <a:gd name="connsiteX23" fmla="*/ 3482454 w 3881652"/>
                  <a:gd name="connsiteY23" fmla="*/ 951932 h 1455761"/>
                  <a:gd name="connsiteX24" fmla="*/ 3584813 w 3881652"/>
                  <a:gd name="connsiteY24" fmla="*/ 992875 h 1455761"/>
                  <a:gd name="connsiteX25" fmla="*/ 3591636 w 3881652"/>
                  <a:gd name="connsiteY25" fmla="*/ 1026994 h 1455761"/>
                  <a:gd name="connsiteX26" fmla="*/ 3509750 w 3881652"/>
                  <a:gd name="connsiteY26" fmla="*/ 1061114 h 1455761"/>
                  <a:gd name="connsiteX27" fmla="*/ 3318681 w 3881652"/>
                  <a:gd name="connsiteY27" fmla="*/ 1095233 h 1455761"/>
                  <a:gd name="connsiteX28" fmla="*/ 3120789 w 3881652"/>
                  <a:gd name="connsiteY28" fmla="*/ 1108881 h 1455761"/>
                  <a:gd name="connsiteX29" fmla="*/ 2963839 w 3881652"/>
                  <a:gd name="connsiteY29" fmla="*/ 1102057 h 1455761"/>
                  <a:gd name="connsiteX30" fmla="*/ 2847833 w 3881652"/>
                  <a:gd name="connsiteY30" fmla="*/ 1102057 h 1455761"/>
                  <a:gd name="connsiteX31" fmla="*/ 2800066 w 3881652"/>
                  <a:gd name="connsiteY31" fmla="*/ 1115705 h 1455761"/>
                  <a:gd name="connsiteX32" fmla="*/ 2786419 w 3881652"/>
                  <a:gd name="connsiteY32" fmla="*/ 1197592 h 1455761"/>
                  <a:gd name="connsiteX33" fmla="*/ 2841010 w 3881652"/>
                  <a:gd name="connsiteY33" fmla="*/ 1238535 h 1455761"/>
                  <a:gd name="connsiteX34" fmla="*/ 2854657 w 3881652"/>
                  <a:gd name="connsiteY34" fmla="*/ 1279478 h 1455761"/>
                  <a:gd name="connsiteX35" fmla="*/ 2786419 w 3881652"/>
                  <a:gd name="connsiteY35" fmla="*/ 1306774 h 1455761"/>
                  <a:gd name="connsiteX36" fmla="*/ 2629469 w 3881652"/>
                  <a:gd name="connsiteY36" fmla="*/ 1327245 h 1455761"/>
                  <a:gd name="connsiteX37" fmla="*/ 2397457 w 3881652"/>
                  <a:gd name="connsiteY37" fmla="*/ 1334069 h 1455761"/>
                  <a:gd name="connsiteX38" fmla="*/ 2240508 w 3881652"/>
                  <a:gd name="connsiteY38" fmla="*/ 1334069 h 1455761"/>
                  <a:gd name="connsiteX39" fmla="*/ 2185917 w 3881652"/>
                  <a:gd name="connsiteY39" fmla="*/ 1340893 h 1455761"/>
                  <a:gd name="connsiteX40" fmla="*/ 2069911 w 3881652"/>
                  <a:gd name="connsiteY40" fmla="*/ 1381836 h 1455761"/>
                  <a:gd name="connsiteX41" fmla="*/ 1953905 w 3881652"/>
                  <a:gd name="connsiteY41" fmla="*/ 1436427 h 1455761"/>
                  <a:gd name="connsiteX42" fmla="*/ 1851547 w 3881652"/>
                  <a:gd name="connsiteY42" fmla="*/ 1450075 h 1455761"/>
                  <a:gd name="connsiteX43" fmla="*/ 1728717 w 3881652"/>
                  <a:gd name="connsiteY43" fmla="*/ 1450075 h 1455761"/>
                  <a:gd name="connsiteX44" fmla="*/ 1524001 w 3881652"/>
                  <a:gd name="connsiteY44" fmla="*/ 1415956 h 1455761"/>
                  <a:gd name="connsiteX45" fmla="*/ 1332932 w 3881652"/>
                  <a:gd name="connsiteY45" fmla="*/ 1381836 h 1455761"/>
                  <a:gd name="connsiteX46" fmla="*/ 1182807 w 3881652"/>
                  <a:gd name="connsiteY46" fmla="*/ 1375012 h 1455761"/>
                  <a:gd name="connsiteX47" fmla="*/ 998562 w 3881652"/>
                  <a:gd name="connsiteY47" fmla="*/ 1388660 h 1455761"/>
                  <a:gd name="connsiteX48" fmla="*/ 855260 w 3881652"/>
                  <a:gd name="connsiteY48" fmla="*/ 1409132 h 1455761"/>
                  <a:gd name="connsiteX49" fmla="*/ 746078 w 3881652"/>
                  <a:gd name="connsiteY49" fmla="*/ 1402308 h 1455761"/>
                  <a:gd name="connsiteX50" fmla="*/ 657368 w 3881652"/>
                  <a:gd name="connsiteY50" fmla="*/ 1375012 h 1455761"/>
                  <a:gd name="connsiteX51" fmla="*/ 575481 w 3881652"/>
                  <a:gd name="connsiteY51" fmla="*/ 1361365 h 1455761"/>
                  <a:gd name="connsiteX52" fmla="*/ 493595 w 3881652"/>
                  <a:gd name="connsiteY52" fmla="*/ 1361365 h 1455761"/>
                  <a:gd name="connsiteX53" fmla="*/ 439004 w 3881652"/>
                  <a:gd name="connsiteY53" fmla="*/ 1361365 h 1455761"/>
                  <a:gd name="connsiteX54" fmla="*/ 404884 w 3881652"/>
                  <a:gd name="connsiteY54" fmla="*/ 1334069 h 1455761"/>
                  <a:gd name="connsiteX55" fmla="*/ 425356 w 3881652"/>
                  <a:gd name="connsiteY55" fmla="*/ 1265830 h 1455761"/>
                  <a:gd name="connsiteX56" fmla="*/ 398060 w 3881652"/>
                  <a:gd name="connsiteY56" fmla="*/ 1238535 h 1455761"/>
                  <a:gd name="connsiteX57" fmla="*/ 288878 w 3881652"/>
                  <a:gd name="connsiteY57" fmla="*/ 1231711 h 1455761"/>
                  <a:gd name="connsiteX58" fmla="*/ 193344 w 3881652"/>
                  <a:gd name="connsiteY58" fmla="*/ 1197592 h 1455761"/>
                  <a:gd name="connsiteX59" fmla="*/ 97810 w 3881652"/>
                  <a:gd name="connsiteY59" fmla="*/ 1149824 h 1455761"/>
                  <a:gd name="connsiteX60" fmla="*/ 22747 w 3881652"/>
                  <a:gd name="connsiteY60" fmla="*/ 1122529 h 1455761"/>
                  <a:gd name="connsiteX61" fmla="*/ 2275 w 3881652"/>
                  <a:gd name="connsiteY61" fmla="*/ 1095233 h 1455761"/>
                  <a:gd name="connsiteX62" fmla="*/ 9099 w 3881652"/>
                  <a:gd name="connsiteY62" fmla="*/ 1095233 h 1455761"/>
                  <a:gd name="connsiteX63" fmla="*/ 125105 w 3881652"/>
                  <a:gd name="connsiteY63" fmla="*/ 1081586 h 1455761"/>
                  <a:gd name="connsiteX64" fmla="*/ 302526 w 3881652"/>
                  <a:gd name="connsiteY64" fmla="*/ 1054290 h 1455761"/>
                  <a:gd name="connsiteX65" fmla="*/ 459475 w 3881652"/>
                  <a:gd name="connsiteY65" fmla="*/ 1013347 h 1455761"/>
                  <a:gd name="connsiteX66" fmla="*/ 657368 w 3881652"/>
                  <a:gd name="connsiteY66" fmla="*/ 924636 h 1455761"/>
                  <a:gd name="connsiteX67" fmla="*/ 827965 w 3881652"/>
                  <a:gd name="connsiteY67" fmla="*/ 774511 h 1455761"/>
                  <a:gd name="connsiteX68" fmla="*/ 909851 w 3881652"/>
                  <a:gd name="connsiteY68" fmla="*/ 583442 h 1455761"/>
                  <a:gd name="connsiteX69" fmla="*/ 1025857 w 3881652"/>
                  <a:gd name="connsiteY69" fmla="*/ 481084 h 1455761"/>
                  <a:gd name="connsiteX70" fmla="*/ 1210102 w 3881652"/>
                  <a:gd name="connsiteY70" fmla="*/ 378726 h 1455761"/>
                  <a:gd name="connsiteX71" fmla="*/ 1312460 w 3881652"/>
                  <a:gd name="connsiteY71" fmla="*/ 303663 h 1455761"/>
                  <a:gd name="connsiteX72" fmla="*/ 1421642 w 3881652"/>
                  <a:gd name="connsiteY72" fmla="*/ 180833 h 1455761"/>
                  <a:gd name="connsiteX73" fmla="*/ 1524001 w 3881652"/>
                  <a:gd name="connsiteY73" fmla="*/ 112594 h 1455761"/>
                  <a:gd name="connsiteX74" fmla="*/ 1605887 w 3881652"/>
                  <a:gd name="connsiteY74" fmla="*/ 71651 h 1455761"/>
                  <a:gd name="connsiteX75" fmla="*/ 1674126 w 3881652"/>
                  <a:gd name="connsiteY75" fmla="*/ 10236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881652" h="1455761">
                    <a:moveTo>
                      <a:pt x="1674126" y="10236"/>
                    </a:moveTo>
                    <a:cubicBezTo>
                      <a:pt x="1708245" y="0"/>
                      <a:pt x="1765112" y="7961"/>
                      <a:pt x="1810604" y="10236"/>
                    </a:cubicBezTo>
                    <a:cubicBezTo>
                      <a:pt x="1856096" y="12511"/>
                      <a:pt x="1895902" y="10236"/>
                      <a:pt x="1947081" y="23884"/>
                    </a:cubicBezTo>
                    <a:cubicBezTo>
                      <a:pt x="1998260" y="37532"/>
                      <a:pt x="2065362" y="65965"/>
                      <a:pt x="2117678" y="92123"/>
                    </a:cubicBezTo>
                    <a:cubicBezTo>
                      <a:pt x="2169994" y="118281"/>
                      <a:pt x="2215488" y="163773"/>
                      <a:pt x="2260980" y="180833"/>
                    </a:cubicBezTo>
                    <a:cubicBezTo>
                      <a:pt x="2306472" y="197893"/>
                      <a:pt x="2390633" y="194481"/>
                      <a:pt x="2390633" y="194481"/>
                    </a:cubicBezTo>
                    <a:cubicBezTo>
                      <a:pt x="2422478" y="197893"/>
                      <a:pt x="2404281" y="186520"/>
                      <a:pt x="2452048" y="201305"/>
                    </a:cubicBezTo>
                    <a:cubicBezTo>
                      <a:pt x="2499815" y="216090"/>
                      <a:pt x="2677236" y="283192"/>
                      <a:pt x="2677236" y="283192"/>
                    </a:cubicBezTo>
                    <a:lnTo>
                      <a:pt x="2977487" y="385550"/>
                    </a:lnTo>
                    <a:lnTo>
                      <a:pt x="3195851" y="460612"/>
                    </a:lnTo>
                    <a:cubicBezTo>
                      <a:pt x="3257266" y="482221"/>
                      <a:pt x="3295935" y="502693"/>
                      <a:pt x="3345977" y="515203"/>
                    </a:cubicBezTo>
                    <a:cubicBezTo>
                      <a:pt x="3396019" y="527713"/>
                      <a:pt x="3452884" y="528851"/>
                      <a:pt x="3496102" y="535675"/>
                    </a:cubicBezTo>
                    <a:cubicBezTo>
                      <a:pt x="3539320" y="542499"/>
                      <a:pt x="3572302" y="551598"/>
                      <a:pt x="3605284" y="556147"/>
                    </a:cubicBezTo>
                    <a:cubicBezTo>
                      <a:pt x="3638266" y="560696"/>
                      <a:pt x="3674661" y="560696"/>
                      <a:pt x="3693995" y="562971"/>
                    </a:cubicBezTo>
                    <a:cubicBezTo>
                      <a:pt x="3713329" y="565246"/>
                      <a:pt x="3715604" y="561833"/>
                      <a:pt x="3721290" y="569794"/>
                    </a:cubicBezTo>
                    <a:cubicBezTo>
                      <a:pt x="3726976" y="577755"/>
                      <a:pt x="3716741" y="597090"/>
                      <a:pt x="3728114" y="610738"/>
                    </a:cubicBezTo>
                    <a:cubicBezTo>
                      <a:pt x="3739487" y="624386"/>
                      <a:pt x="3767920" y="640308"/>
                      <a:pt x="3789529" y="651681"/>
                    </a:cubicBezTo>
                    <a:cubicBezTo>
                      <a:pt x="3811138" y="663054"/>
                      <a:pt x="3846395" y="669879"/>
                      <a:pt x="3857768" y="678977"/>
                    </a:cubicBezTo>
                    <a:cubicBezTo>
                      <a:pt x="3869141" y="688076"/>
                      <a:pt x="3881652" y="698311"/>
                      <a:pt x="3857768" y="706272"/>
                    </a:cubicBezTo>
                    <a:cubicBezTo>
                      <a:pt x="3833884" y="714233"/>
                      <a:pt x="3777018" y="722195"/>
                      <a:pt x="3714466" y="726744"/>
                    </a:cubicBezTo>
                    <a:cubicBezTo>
                      <a:pt x="3651914" y="731293"/>
                      <a:pt x="3537045" y="725607"/>
                      <a:pt x="3482454" y="733568"/>
                    </a:cubicBezTo>
                    <a:cubicBezTo>
                      <a:pt x="3427863" y="741529"/>
                      <a:pt x="3402842" y="752902"/>
                      <a:pt x="3386920" y="774511"/>
                    </a:cubicBezTo>
                    <a:cubicBezTo>
                      <a:pt x="3370998" y="796120"/>
                      <a:pt x="3370998" y="833651"/>
                      <a:pt x="3386920" y="863221"/>
                    </a:cubicBezTo>
                    <a:cubicBezTo>
                      <a:pt x="3402842" y="892791"/>
                      <a:pt x="3449472" y="930323"/>
                      <a:pt x="3482454" y="951932"/>
                    </a:cubicBezTo>
                    <a:cubicBezTo>
                      <a:pt x="3515436" y="973541"/>
                      <a:pt x="3566616" y="980365"/>
                      <a:pt x="3584813" y="992875"/>
                    </a:cubicBezTo>
                    <a:cubicBezTo>
                      <a:pt x="3603010" y="1005385"/>
                      <a:pt x="3604146" y="1015621"/>
                      <a:pt x="3591636" y="1026994"/>
                    </a:cubicBezTo>
                    <a:cubicBezTo>
                      <a:pt x="3579126" y="1038367"/>
                      <a:pt x="3555242" y="1049741"/>
                      <a:pt x="3509750" y="1061114"/>
                    </a:cubicBezTo>
                    <a:cubicBezTo>
                      <a:pt x="3464258" y="1072487"/>
                      <a:pt x="3383508" y="1087272"/>
                      <a:pt x="3318681" y="1095233"/>
                    </a:cubicBezTo>
                    <a:cubicBezTo>
                      <a:pt x="3253854" y="1103194"/>
                      <a:pt x="3179929" y="1107744"/>
                      <a:pt x="3120789" y="1108881"/>
                    </a:cubicBezTo>
                    <a:cubicBezTo>
                      <a:pt x="3061649" y="1110018"/>
                      <a:pt x="3009332" y="1103194"/>
                      <a:pt x="2963839" y="1102057"/>
                    </a:cubicBezTo>
                    <a:cubicBezTo>
                      <a:pt x="2918346" y="1100920"/>
                      <a:pt x="2875129" y="1099782"/>
                      <a:pt x="2847833" y="1102057"/>
                    </a:cubicBezTo>
                    <a:cubicBezTo>
                      <a:pt x="2820538" y="1104332"/>
                      <a:pt x="2810302" y="1099783"/>
                      <a:pt x="2800066" y="1115705"/>
                    </a:cubicBezTo>
                    <a:cubicBezTo>
                      <a:pt x="2789830" y="1131628"/>
                      <a:pt x="2779595" y="1177120"/>
                      <a:pt x="2786419" y="1197592"/>
                    </a:cubicBezTo>
                    <a:cubicBezTo>
                      <a:pt x="2793243" y="1218064"/>
                      <a:pt x="2829637" y="1224887"/>
                      <a:pt x="2841010" y="1238535"/>
                    </a:cubicBezTo>
                    <a:cubicBezTo>
                      <a:pt x="2852383" y="1252183"/>
                      <a:pt x="2863756" y="1268105"/>
                      <a:pt x="2854657" y="1279478"/>
                    </a:cubicBezTo>
                    <a:cubicBezTo>
                      <a:pt x="2845559" y="1290851"/>
                      <a:pt x="2823950" y="1298813"/>
                      <a:pt x="2786419" y="1306774"/>
                    </a:cubicBezTo>
                    <a:cubicBezTo>
                      <a:pt x="2748888" y="1314735"/>
                      <a:pt x="2694296" y="1322696"/>
                      <a:pt x="2629469" y="1327245"/>
                    </a:cubicBezTo>
                    <a:cubicBezTo>
                      <a:pt x="2564642" y="1331794"/>
                      <a:pt x="2462284" y="1332932"/>
                      <a:pt x="2397457" y="1334069"/>
                    </a:cubicBezTo>
                    <a:cubicBezTo>
                      <a:pt x="2332630" y="1335206"/>
                      <a:pt x="2275765" y="1332932"/>
                      <a:pt x="2240508" y="1334069"/>
                    </a:cubicBezTo>
                    <a:cubicBezTo>
                      <a:pt x="2205251" y="1335206"/>
                      <a:pt x="2214350" y="1332932"/>
                      <a:pt x="2185917" y="1340893"/>
                    </a:cubicBezTo>
                    <a:cubicBezTo>
                      <a:pt x="2157484" y="1348854"/>
                      <a:pt x="2108580" y="1365914"/>
                      <a:pt x="2069911" y="1381836"/>
                    </a:cubicBezTo>
                    <a:cubicBezTo>
                      <a:pt x="2031242" y="1397758"/>
                      <a:pt x="1990299" y="1425054"/>
                      <a:pt x="1953905" y="1436427"/>
                    </a:cubicBezTo>
                    <a:cubicBezTo>
                      <a:pt x="1917511" y="1447800"/>
                      <a:pt x="1889078" y="1447800"/>
                      <a:pt x="1851547" y="1450075"/>
                    </a:cubicBezTo>
                    <a:cubicBezTo>
                      <a:pt x="1814016" y="1452350"/>
                      <a:pt x="1783308" y="1455761"/>
                      <a:pt x="1728717" y="1450075"/>
                    </a:cubicBezTo>
                    <a:cubicBezTo>
                      <a:pt x="1674126" y="1444389"/>
                      <a:pt x="1524001" y="1415956"/>
                      <a:pt x="1524001" y="1415956"/>
                    </a:cubicBezTo>
                    <a:cubicBezTo>
                      <a:pt x="1458037" y="1404583"/>
                      <a:pt x="1389798" y="1388660"/>
                      <a:pt x="1332932" y="1381836"/>
                    </a:cubicBezTo>
                    <a:cubicBezTo>
                      <a:pt x="1276066" y="1375012"/>
                      <a:pt x="1238535" y="1373875"/>
                      <a:pt x="1182807" y="1375012"/>
                    </a:cubicBezTo>
                    <a:cubicBezTo>
                      <a:pt x="1127079" y="1376149"/>
                      <a:pt x="1053153" y="1382973"/>
                      <a:pt x="998562" y="1388660"/>
                    </a:cubicBezTo>
                    <a:cubicBezTo>
                      <a:pt x="943971" y="1394347"/>
                      <a:pt x="897341" y="1406857"/>
                      <a:pt x="855260" y="1409132"/>
                    </a:cubicBezTo>
                    <a:cubicBezTo>
                      <a:pt x="813179" y="1411407"/>
                      <a:pt x="779060" y="1407995"/>
                      <a:pt x="746078" y="1402308"/>
                    </a:cubicBezTo>
                    <a:cubicBezTo>
                      <a:pt x="713096" y="1396621"/>
                      <a:pt x="685801" y="1381836"/>
                      <a:pt x="657368" y="1375012"/>
                    </a:cubicBezTo>
                    <a:cubicBezTo>
                      <a:pt x="628935" y="1368188"/>
                      <a:pt x="602777" y="1363640"/>
                      <a:pt x="575481" y="1361365"/>
                    </a:cubicBezTo>
                    <a:cubicBezTo>
                      <a:pt x="548186" y="1359091"/>
                      <a:pt x="493595" y="1361365"/>
                      <a:pt x="493595" y="1361365"/>
                    </a:cubicBezTo>
                    <a:cubicBezTo>
                      <a:pt x="470849" y="1361365"/>
                      <a:pt x="453789" y="1365914"/>
                      <a:pt x="439004" y="1361365"/>
                    </a:cubicBezTo>
                    <a:cubicBezTo>
                      <a:pt x="424219" y="1356816"/>
                      <a:pt x="407159" y="1349991"/>
                      <a:pt x="404884" y="1334069"/>
                    </a:cubicBezTo>
                    <a:cubicBezTo>
                      <a:pt x="402609" y="1318147"/>
                      <a:pt x="426493" y="1281752"/>
                      <a:pt x="425356" y="1265830"/>
                    </a:cubicBezTo>
                    <a:cubicBezTo>
                      <a:pt x="424219" y="1249908"/>
                      <a:pt x="420806" y="1244221"/>
                      <a:pt x="398060" y="1238535"/>
                    </a:cubicBezTo>
                    <a:cubicBezTo>
                      <a:pt x="375314" y="1232849"/>
                      <a:pt x="322997" y="1238535"/>
                      <a:pt x="288878" y="1231711"/>
                    </a:cubicBezTo>
                    <a:cubicBezTo>
                      <a:pt x="254759" y="1224887"/>
                      <a:pt x="225188" y="1211240"/>
                      <a:pt x="193344" y="1197592"/>
                    </a:cubicBezTo>
                    <a:cubicBezTo>
                      <a:pt x="161500" y="1183944"/>
                      <a:pt x="126243" y="1162334"/>
                      <a:pt x="97810" y="1149824"/>
                    </a:cubicBezTo>
                    <a:cubicBezTo>
                      <a:pt x="69377" y="1137314"/>
                      <a:pt x="38669" y="1131627"/>
                      <a:pt x="22747" y="1122529"/>
                    </a:cubicBezTo>
                    <a:cubicBezTo>
                      <a:pt x="6825" y="1113431"/>
                      <a:pt x="4550" y="1099782"/>
                      <a:pt x="2275" y="1095233"/>
                    </a:cubicBezTo>
                    <a:cubicBezTo>
                      <a:pt x="0" y="1090684"/>
                      <a:pt x="9099" y="1095233"/>
                      <a:pt x="9099" y="1095233"/>
                    </a:cubicBezTo>
                    <a:cubicBezTo>
                      <a:pt x="29571" y="1092959"/>
                      <a:pt x="76200" y="1088410"/>
                      <a:pt x="125105" y="1081586"/>
                    </a:cubicBezTo>
                    <a:cubicBezTo>
                      <a:pt x="174010" y="1074762"/>
                      <a:pt x="246798" y="1065663"/>
                      <a:pt x="302526" y="1054290"/>
                    </a:cubicBezTo>
                    <a:cubicBezTo>
                      <a:pt x="358254" y="1042917"/>
                      <a:pt x="400335" y="1034956"/>
                      <a:pt x="459475" y="1013347"/>
                    </a:cubicBezTo>
                    <a:cubicBezTo>
                      <a:pt x="518615" y="991738"/>
                      <a:pt x="595953" y="964442"/>
                      <a:pt x="657368" y="924636"/>
                    </a:cubicBezTo>
                    <a:cubicBezTo>
                      <a:pt x="718783" y="884830"/>
                      <a:pt x="785885" y="831377"/>
                      <a:pt x="827965" y="774511"/>
                    </a:cubicBezTo>
                    <a:cubicBezTo>
                      <a:pt x="870046" y="717645"/>
                      <a:pt x="876869" y="632347"/>
                      <a:pt x="909851" y="583442"/>
                    </a:cubicBezTo>
                    <a:cubicBezTo>
                      <a:pt x="942833" y="534538"/>
                      <a:pt x="975815" y="515203"/>
                      <a:pt x="1025857" y="481084"/>
                    </a:cubicBezTo>
                    <a:cubicBezTo>
                      <a:pt x="1075899" y="446965"/>
                      <a:pt x="1162335" y="408296"/>
                      <a:pt x="1210102" y="378726"/>
                    </a:cubicBezTo>
                    <a:cubicBezTo>
                      <a:pt x="1257869" y="349156"/>
                      <a:pt x="1277203" y="336645"/>
                      <a:pt x="1312460" y="303663"/>
                    </a:cubicBezTo>
                    <a:cubicBezTo>
                      <a:pt x="1347717" y="270681"/>
                      <a:pt x="1386385" y="212678"/>
                      <a:pt x="1421642" y="180833"/>
                    </a:cubicBezTo>
                    <a:cubicBezTo>
                      <a:pt x="1456899" y="148988"/>
                      <a:pt x="1493294" y="130791"/>
                      <a:pt x="1524001" y="112594"/>
                    </a:cubicBezTo>
                    <a:cubicBezTo>
                      <a:pt x="1554708" y="94397"/>
                      <a:pt x="1582004" y="87573"/>
                      <a:pt x="1605887" y="71651"/>
                    </a:cubicBezTo>
                    <a:cubicBezTo>
                      <a:pt x="1629771" y="55729"/>
                      <a:pt x="1640007" y="20472"/>
                      <a:pt x="1674126" y="10236"/>
                    </a:cubicBezTo>
                    <a:close/>
                  </a:path>
                </a:pathLst>
              </a:custGeom>
              <a:solidFill>
                <a:srgbClr val="92D050"/>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07" name="Freeform 706"/>
              <p:cNvSpPr/>
              <p:nvPr/>
            </p:nvSpPr>
            <p:spPr>
              <a:xfrm>
                <a:off x="5801116" y="4313545"/>
                <a:ext cx="652356" cy="246435"/>
              </a:xfrm>
              <a:custGeom>
                <a:avLst/>
                <a:gdLst>
                  <a:gd name="connsiteX0" fmla="*/ 20472 w 734704"/>
                  <a:gd name="connsiteY0" fmla="*/ 326408 h 388960"/>
                  <a:gd name="connsiteX1" fmla="*/ 170597 w 734704"/>
                  <a:gd name="connsiteY1" fmla="*/ 299113 h 388960"/>
                  <a:gd name="connsiteX2" fmla="*/ 300251 w 734704"/>
                  <a:gd name="connsiteY2" fmla="*/ 271817 h 388960"/>
                  <a:gd name="connsiteX3" fmla="*/ 436728 w 734704"/>
                  <a:gd name="connsiteY3" fmla="*/ 264993 h 388960"/>
                  <a:gd name="connsiteX4" fmla="*/ 504967 w 734704"/>
                  <a:gd name="connsiteY4" fmla="*/ 285465 h 388960"/>
                  <a:gd name="connsiteX5" fmla="*/ 600501 w 734704"/>
                  <a:gd name="connsiteY5" fmla="*/ 340056 h 388960"/>
                  <a:gd name="connsiteX6" fmla="*/ 661916 w 734704"/>
                  <a:gd name="connsiteY6" fmla="*/ 380999 h 388960"/>
                  <a:gd name="connsiteX7" fmla="*/ 696036 w 734704"/>
                  <a:gd name="connsiteY7" fmla="*/ 380999 h 388960"/>
                  <a:gd name="connsiteX8" fmla="*/ 709684 w 734704"/>
                  <a:gd name="connsiteY8" fmla="*/ 333232 h 388960"/>
                  <a:gd name="connsiteX9" fmla="*/ 723331 w 734704"/>
                  <a:gd name="connsiteY9" fmla="*/ 285465 h 388960"/>
                  <a:gd name="connsiteX10" fmla="*/ 730155 w 734704"/>
                  <a:gd name="connsiteY10" fmla="*/ 237698 h 388960"/>
                  <a:gd name="connsiteX11" fmla="*/ 696036 w 734704"/>
                  <a:gd name="connsiteY11" fmla="*/ 176283 h 388960"/>
                  <a:gd name="connsiteX12" fmla="*/ 607325 w 734704"/>
                  <a:gd name="connsiteY12" fmla="*/ 87572 h 388960"/>
                  <a:gd name="connsiteX13" fmla="*/ 559558 w 734704"/>
                  <a:gd name="connsiteY13" fmla="*/ 39805 h 388960"/>
                  <a:gd name="connsiteX14" fmla="*/ 504967 w 734704"/>
                  <a:gd name="connsiteY14" fmla="*/ 5686 h 388960"/>
                  <a:gd name="connsiteX15" fmla="*/ 443552 w 734704"/>
                  <a:gd name="connsiteY15" fmla="*/ 5686 h 388960"/>
                  <a:gd name="connsiteX16" fmla="*/ 388961 w 734704"/>
                  <a:gd name="connsiteY16" fmla="*/ 19334 h 388960"/>
                  <a:gd name="connsiteX17" fmla="*/ 341194 w 734704"/>
                  <a:gd name="connsiteY17" fmla="*/ 67101 h 388960"/>
                  <a:gd name="connsiteX18" fmla="*/ 320722 w 734704"/>
                  <a:gd name="connsiteY18" fmla="*/ 94396 h 388960"/>
                  <a:gd name="connsiteX19" fmla="*/ 300251 w 734704"/>
                  <a:gd name="connsiteY19" fmla="*/ 121692 h 388960"/>
                  <a:gd name="connsiteX20" fmla="*/ 225188 w 734704"/>
                  <a:gd name="connsiteY20" fmla="*/ 135340 h 388960"/>
                  <a:gd name="connsiteX21" fmla="*/ 170597 w 734704"/>
                  <a:gd name="connsiteY21" fmla="*/ 142163 h 388960"/>
                  <a:gd name="connsiteX22" fmla="*/ 129654 w 734704"/>
                  <a:gd name="connsiteY22" fmla="*/ 169459 h 388960"/>
                  <a:gd name="connsiteX23" fmla="*/ 81887 w 734704"/>
                  <a:gd name="connsiteY23" fmla="*/ 230874 h 388960"/>
                  <a:gd name="connsiteX24" fmla="*/ 47767 w 734704"/>
                  <a:gd name="connsiteY24" fmla="*/ 278641 h 388960"/>
                  <a:gd name="connsiteX25" fmla="*/ 20472 w 734704"/>
                  <a:gd name="connsiteY25" fmla="*/ 326408 h 38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4704" h="388960">
                    <a:moveTo>
                      <a:pt x="20472" y="326408"/>
                    </a:moveTo>
                    <a:cubicBezTo>
                      <a:pt x="40944" y="329820"/>
                      <a:pt x="123967" y="308211"/>
                      <a:pt x="170597" y="299113"/>
                    </a:cubicBezTo>
                    <a:cubicBezTo>
                      <a:pt x="217227" y="290015"/>
                      <a:pt x="255896" y="277504"/>
                      <a:pt x="300251" y="271817"/>
                    </a:cubicBezTo>
                    <a:cubicBezTo>
                      <a:pt x="344606" y="266130"/>
                      <a:pt x="402609" y="262718"/>
                      <a:pt x="436728" y="264993"/>
                    </a:cubicBezTo>
                    <a:cubicBezTo>
                      <a:pt x="470847" y="267268"/>
                      <a:pt x="477672" y="272955"/>
                      <a:pt x="504967" y="285465"/>
                    </a:cubicBezTo>
                    <a:cubicBezTo>
                      <a:pt x="532262" y="297975"/>
                      <a:pt x="574343" y="324134"/>
                      <a:pt x="600501" y="340056"/>
                    </a:cubicBezTo>
                    <a:cubicBezTo>
                      <a:pt x="626659" y="355978"/>
                      <a:pt x="645994" y="374175"/>
                      <a:pt x="661916" y="380999"/>
                    </a:cubicBezTo>
                    <a:cubicBezTo>
                      <a:pt x="677838" y="387823"/>
                      <a:pt x="688075" y="388960"/>
                      <a:pt x="696036" y="380999"/>
                    </a:cubicBezTo>
                    <a:cubicBezTo>
                      <a:pt x="703997" y="373038"/>
                      <a:pt x="709684" y="333232"/>
                      <a:pt x="709684" y="333232"/>
                    </a:cubicBezTo>
                    <a:cubicBezTo>
                      <a:pt x="714233" y="317310"/>
                      <a:pt x="719919" y="301387"/>
                      <a:pt x="723331" y="285465"/>
                    </a:cubicBezTo>
                    <a:cubicBezTo>
                      <a:pt x="726743" y="269543"/>
                      <a:pt x="734704" y="255895"/>
                      <a:pt x="730155" y="237698"/>
                    </a:cubicBezTo>
                    <a:cubicBezTo>
                      <a:pt x="725606" y="219501"/>
                      <a:pt x="716508" y="201304"/>
                      <a:pt x="696036" y="176283"/>
                    </a:cubicBezTo>
                    <a:cubicBezTo>
                      <a:pt x="675564" y="151262"/>
                      <a:pt x="607325" y="87572"/>
                      <a:pt x="607325" y="87572"/>
                    </a:cubicBezTo>
                    <a:cubicBezTo>
                      <a:pt x="584579" y="64826"/>
                      <a:pt x="576618" y="53453"/>
                      <a:pt x="559558" y="39805"/>
                    </a:cubicBezTo>
                    <a:cubicBezTo>
                      <a:pt x="542498" y="26157"/>
                      <a:pt x="524301" y="11372"/>
                      <a:pt x="504967" y="5686"/>
                    </a:cubicBezTo>
                    <a:cubicBezTo>
                      <a:pt x="485633" y="0"/>
                      <a:pt x="462886" y="3411"/>
                      <a:pt x="443552" y="5686"/>
                    </a:cubicBezTo>
                    <a:cubicBezTo>
                      <a:pt x="424218" y="7961"/>
                      <a:pt x="406021" y="9098"/>
                      <a:pt x="388961" y="19334"/>
                    </a:cubicBezTo>
                    <a:cubicBezTo>
                      <a:pt x="371901" y="29570"/>
                      <a:pt x="352567" y="54591"/>
                      <a:pt x="341194" y="67101"/>
                    </a:cubicBezTo>
                    <a:cubicBezTo>
                      <a:pt x="329821" y="79611"/>
                      <a:pt x="320722" y="94396"/>
                      <a:pt x="320722" y="94396"/>
                    </a:cubicBezTo>
                    <a:cubicBezTo>
                      <a:pt x="313898" y="103494"/>
                      <a:pt x="316173" y="114868"/>
                      <a:pt x="300251" y="121692"/>
                    </a:cubicBezTo>
                    <a:cubicBezTo>
                      <a:pt x="284329" y="128516"/>
                      <a:pt x="246797" y="131928"/>
                      <a:pt x="225188" y="135340"/>
                    </a:cubicBezTo>
                    <a:cubicBezTo>
                      <a:pt x="203579" y="138752"/>
                      <a:pt x="186519" y="136477"/>
                      <a:pt x="170597" y="142163"/>
                    </a:cubicBezTo>
                    <a:cubicBezTo>
                      <a:pt x="154675" y="147849"/>
                      <a:pt x="144439" y="154674"/>
                      <a:pt x="129654" y="169459"/>
                    </a:cubicBezTo>
                    <a:cubicBezTo>
                      <a:pt x="114869" y="184244"/>
                      <a:pt x="95535" y="212677"/>
                      <a:pt x="81887" y="230874"/>
                    </a:cubicBezTo>
                    <a:cubicBezTo>
                      <a:pt x="68239" y="249071"/>
                      <a:pt x="56866" y="266130"/>
                      <a:pt x="47767" y="278641"/>
                    </a:cubicBezTo>
                    <a:cubicBezTo>
                      <a:pt x="38668" y="291152"/>
                      <a:pt x="0" y="322996"/>
                      <a:pt x="20472" y="326408"/>
                    </a:cubicBezTo>
                    <a:close/>
                  </a:path>
                </a:pathLst>
              </a:custGeom>
              <a:solidFill>
                <a:sysClr val="window" lastClr="FFFFFF"/>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grpSp>
            <p:nvGrpSpPr>
              <p:cNvPr id="4" name="Group 207"/>
              <p:cNvGrpSpPr>
                <a:grpSpLocks/>
              </p:cNvGrpSpPr>
              <p:nvPr/>
            </p:nvGrpSpPr>
            <p:grpSpPr bwMode="auto">
              <a:xfrm>
                <a:off x="6761439" y="4003140"/>
                <a:ext cx="913402" cy="478761"/>
                <a:chOff x="2143" y="808"/>
                <a:chExt cx="648" cy="476"/>
              </a:xfrm>
              <a:solidFill>
                <a:sysClr val="window" lastClr="FFFFFF">
                  <a:lumMod val="85000"/>
                </a:sysClr>
              </a:solidFill>
            </p:grpSpPr>
            <p:sp>
              <p:nvSpPr>
                <p:cNvPr id="749" name="Line 208"/>
                <p:cNvSpPr>
                  <a:spLocks noChangeShapeType="1"/>
                </p:cNvSpPr>
                <p:nvPr/>
              </p:nvSpPr>
              <p:spPr bwMode="auto">
                <a:xfrm flipH="1">
                  <a:off x="2392" y="1063"/>
                  <a:ext cx="104" cy="221"/>
                </a:xfrm>
                <a:prstGeom prst="line">
                  <a:avLst/>
                </a:prstGeom>
                <a:grpFill/>
                <a:ln w="12700">
                  <a:solidFill>
                    <a:sysClr val="windowText" lastClr="000000"/>
                  </a:solidFill>
                  <a:round/>
                  <a:headEnd type="none" w="sm" len="sm"/>
                  <a:tailEnd type="none" w="sm" len="sm"/>
                </a:ln>
                <a:effectLst/>
              </p:spPr>
              <p:txBody>
                <a:bodyPr wrap="none" anchor="ctr"/>
                <a:lstStyle/>
                <a:p>
                  <a:pPr>
                    <a:defRPr/>
                  </a:pPr>
                  <a:endParaRPr lang="en-US" sz="1000" kern="0">
                    <a:solidFill>
                      <a:srgbClr val="000000"/>
                    </a:solidFill>
                  </a:endParaRPr>
                </a:p>
              </p:txBody>
            </p:sp>
            <p:sp>
              <p:nvSpPr>
                <p:cNvPr id="750" name="Line 209"/>
                <p:cNvSpPr>
                  <a:spLocks noChangeShapeType="1"/>
                </p:cNvSpPr>
                <p:nvPr/>
              </p:nvSpPr>
              <p:spPr bwMode="auto">
                <a:xfrm flipH="1">
                  <a:off x="2498" y="1063"/>
                  <a:ext cx="105" cy="221"/>
                </a:xfrm>
                <a:prstGeom prst="line">
                  <a:avLst/>
                </a:prstGeom>
                <a:grpFill/>
                <a:ln w="12700">
                  <a:solidFill>
                    <a:sysClr val="windowText" lastClr="000000"/>
                  </a:solidFill>
                  <a:round/>
                  <a:headEnd type="none" w="sm" len="sm"/>
                  <a:tailEnd type="none" w="sm" len="sm"/>
                </a:ln>
                <a:effectLst/>
              </p:spPr>
              <p:txBody>
                <a:bodyPr wrap="none" anchor="ctr"/>
                <a:lstStyle/>
                <a:p>
                  <a:pPr>
                    <a:defRPr/>
                  </a:pPr>
                  <a:endParaRPr lang="en-US" sz="1000" kern="0">
                    <a:solidFill>
                      <a:srgbClr val="000000"/>
                    </a:solidFill>
                  </a:endParaRPr>
                </a:p>
              </p:txBody>
            </p:sp>
            <p:sp>
              <p:nvSpPr>
                <p:cNvPr id="751" name="Line 210"/>
                <p:cNvSpPr>
                  <a:spLocks noChangeShapeType="1"/>
                </p:cNvSpPr>
                <p:nvPr/>
              </p:nvSpPr>
              <p:spPr bwMode="auto">
                <a:xfrm flipH="1">
                  <a:off x="2179" y="1063"/>
                  <a:ext cx="105" cy="221"/>
                </a:xfrm>
                <a:prstGeom prst="line">
                  <a:avLst/>
                </a:prstGeom>
                <a:grpFill/>
                <a:ln w="12700">
                  <a:solidFill>
                    <a:sysClr val="windowText" lastClr="000000"/>
                  </a:solidFill>
                  <a:round/>
                  <a:headEnd type="none" w="sm" len="sm"/>
                  <a:tailEnd type="none" w="sm" len="sm"/>
                </a:ln>
                <a:effectLst/>
              </p:spPr>
              <p:txBody>
                <a:bodyPr wrap="none" anchor="ctr"/>
                <a:lstStyle/>
                <a:p>
                  <a:pPr>
                    <a:defRPr/>
                  </a:pPr>
                  <a:endParaRPr lang="en-US" sz="1000" kern="0">
                    <a:solidFill>
                      <a:srgbClr val="000000"/>
                    </a:solidFill>
                  </a:endParaRPr>
                </a:p>
              </p:txBody>
            </p:sp>
            <p:sp>
              <p:nvSpPr>
                <p:cNvPr id="752" name="Line 211"/>
                <p:cNvSpPr>
                  <a:spLocks noChangeShapeType="1"/>
                </p:cNvSpPr>
                <p:nvPr/>
              </p:nvSpPr>
              <p:spPr bwMode="auto">
                <a:xfrm flipH="1">
                  <a:off x="2286" y="1063"/>
                  <a:ext cx="104" cy="221"/>
                </a:xfrm>
                <a:prstGeom prst="line">
                  <a:avLst/>
                </a:prstGeom>
                <a:grpFill/>
                <a:ln w="12700">
                  <a:solidFill>
                    <a:sysClr val="windowText" lastClr="000000"/>
                  </a:solidFill>
                  <a:round/>
                  <a:headEnd type="none" w="sm" len="sm"/>
                  <a:tailEnd type="none" w="sm" len="sm"/>
                </a:ln>
                <a:effectLst/>
              </p:spPr>
              <p:txBody>
                <a:bodyPr wrap="none" anchor="ctr"/>
                <a:lstStyle/>
                <a:p>
                  <a:pPr>
                    <a:defRPr/>
                  </a:pPr>
                  <a:endParaRPr lang="en-US" sz="1000" kern="0">
                    <a:solidFill>
                      <a:srgbClr val="000000"/>
                    </a:solidFill>
                  </a:endParaRPr>
                </a:p>
              </p:txBody>
            </p:sp>
            <p:grpSp>
              <p:nvGrpSpPr>
                <p:cNvPr id="5" name="Group 212"/>
                <p:cNvGrpSpPr>
                  <a:grpSpLocks/>
                </p:cNvGrpSpPr>
                <p:nvPr/>
              </p:nvGrpSpPr>
              <p:grpSpPr bwMode="auto">
                <a:xfrm>
                  <a:off x="2143" y="808"/>
                  <a:ext cx="648" cy="324"/>
                  <a:chOff x="2527" y="550"/>
                  <a:chExt cx="648" cy="324"/>
                </a:xfrm>
                <a:grpFill/>
              </p:grpSpPr>
              <p:sp>
                <p:nvSpPr>
                  <p:cNvPr id="754" name="Freeform 213"/>
                  <p:cNvSpPr>
                    <a:spLocks/>
                  </p:cNvSpPr>
                  <p:nvPr/>
                </p:nvSpPr>
                <p:spPr bwMode="auto">
                  <a:xfrm>
                    <a:off x="2527" y="550"/>
                    <a:ext cx="642" cy="324"/>
                  </a:xfrm>
                  <a:custGeom>
                    <a:avLst/>
                    <a:gdLst/>
                    <a:ahLst/>
                    <a:cxnLst>
                      <a:cxn ang="0">
                        <a:pos x="35" y="113"/>
                      </a:cxn>
                      <a:cxn ang="0">
                        <a:pos x="10" y="129"/>
                      </a:cxn>
                      <a:cxn ang="0">
                        <a:pos x="0" y="152"/>
                      </a:cxn>
                      <a:cxn ang="0">
                        <a:pos x="5" y="169"/>
                      </a:cxn>
                      <a:cxn ang="0">
                        <a:pos x="32" y="191"/>
                      </a:cxn>
                      <a:cxn ang="0">
                        <a:pos x="19" y="204"/>
                      </a:cxn>
                      <a:cxn ang="0">
                        <a:pos x="15" y="229"/>
                      </a:cxn>
                      <a:cxn ang="0">
                        <a:pos x="33" y="252"/>
                      </a:cxn>
                      <a:cxn ang="0">
                        <a:pos x="66" y="264"/>
                      </a:cxn>
                      <a:cxn ang="0">
                        <a:pos x="86" y="264"/>
                      </a:cxn>
                      <a:cxn ang="0">
                        <a:pos x="105" y="281"/>
                      </a:cxn>
                      <a:cxn ang="0">
                        <a:pos x="142" y="298"/>
                      </a:cxn>
                      <a:cxn ang="0">
                        <a:pos x="186" y="304"/>
                      </a:cxn>
                      <a:cxn ang="0">
                        <a:pos x="231" y="298"/>
                      </a:cxn>
                      <a:cxn ang="0">
                        <a:pos x="252" y="300"/>
                      </a:cxn>
                      <a:cxn ang="0">
                        <a:pos x="292" y="319"/>
                      </a:cxn>
                      <a:cxn ang="0">
                        <a:pos x="328" y="324"/>
                      </a:cxn>
                      <a:cxn ang="0">
                        <a:pos x="374" y="316"/>
                      </a:cxn>
                      <a:cxn ang="0">
                        <a:pos x="410" y="295"/>
                      </a:cxn>
                      <a:cxn ang="0">
                        <a:pos x="424" y="275"/>
                      </a:cxn>
                      <a:cxn ang="0">
                        <a:pos x="458" y="283"/>
                      </a:cxn>
                      <a:cxn ang="0">
                        <a:pos x="503" y="279"/>
                      </a:cxn>
                      <a:cxn ang="0">
                        <a:pos x="541" y="258"/>
                      </a:cxn>
                      <a:cxn ang="0">
                        <a:pos x="556" y="226"/>
                      </a:cxn>
                      <a:cxn ang="0">
                        <a:pos x="590" y="218"/>
                      </a:cxn>
                      <a:cxn ang="0">
                        <a:pos x="628" y="192"/>
                      </a:cxn>
                      <a:cxn ang="0">
                        <a:pos x="642" y="157"/>
                      </a:cxn>
                      <a:cxn ang="0">
                        <a:pos x="630" y="125"/>
                      </a:cxn>
                      <a:cxn ang="0">
                        <a:pos x="626" y="104"/>
                      </a:cxn>
                      <a:cxn ang="0">
                        <a:pos x="623" y="76"/>
                      </a:cxn>
                      <a:cxn ang="0">
                        <a:pos x="602" y="54"/>
                      </a:cxn>
                      <a:cxn ang="0">
                        <a:pos x="569" y="41"/>
                      </a:cxn>
                      <a:cxn ang="0">
                        <a:pos x="560" y="25"/>
                      </a:cxn>
                      <a:cxn ang="0">
                        <a:pos x="534" y="7"/>
                      </a:cxn>
                      <a:cxn ang="0">
                        <a:pos x="498" y="0"/>
                      </a:cxn>
                      <a:cxn ang="0">
                        <a:pos x="455" y="10"/>
                      </a:cxn>
                      <a:cxn ang="0">
                        <a:pos x="433" y="10"/>
                      </a:cxn>
                      <a:cxn ang="0">
                        <a:pos x="392" y="0"/>
                      </a:cxn>
                      <a:cxn ang="0">
                        <a:pos x="344" y="15"/>
                      </a:cxn>
                      <a:cxn ang="0">
                        <a:pos x="334" y="25"/>
                      </a:cxn>
                      <a:cxn ang="0">
                        <a:pos x="294" y="11"/>
                      </a:cxn>
                      <a:cxn ang="0">
                        <a:pos x="257" y="12"/>
                      </a:cxn>
                      <a:cxn ang="0">
                        <a:pos x="214" y="33"/>
                      </a:cxn>
                      <a:cxn ang="0">
                        <a:pos x="196" y="35"/>
                      </a:cxn>
                      <a:cxn ang="0">
                        <a:pos x="157" y="30"/>
                      </a:cxn>
                      <a:cxn ang="0">
                        <a:pos x="101" y="42"/>
                      </a:cxn>
                      <a:cxn ang="0">
                        <a:pos x="65" y="72"/>
                      </a:cxn>
                      <a:cxn ang="0">
                        <a:pos x="57" y="99"/>
                      </a:cxn>
                    </a:cxnLst>
                    <a:rect l="0" t="0" r="r" b="b"/>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grpFill/>
                  <a:ln w="9525">
                    <a:noFill/>
                    <a:round/>
                    <a:headEnd/>
                    <a:tailEnd/>
                  </a:ln>
                </p:spPr>
                <p:txBody>
                  <a:bodyPr/>
                  <a:lstStyle/>
                  <a:p>
                    <a:pPr>
                      <a:defRPr/>
                    </a:pPr>
                    <a:endParaRPr lang="en-US" sz="1000" kern="0">
                      <a:solidFill>
                        <a:srgbClr val="000000"/>
                      </a:solidFill>
                    </a:endParaRPr>
                  </a:p>
                </p:txBody>
              </p:sp>
              <p:sp>
                <p:nvSpPr>
                  <p:cNvPr id="755" name="Freeform 214"/>
                  <p:cNvSpPr>
                    <a:spLocks/>
                  </p:cNvSpPr>
                  <p:nvPr/>
                </p:nvSpPr>
                <p:spPr bwMode="auto">
                  <a:xfrm>
                    <a:off x="2533" y="550"/>
                    <a:ext cx="642" cy="324"/>
                  </a:xfrm>
                  <a:custGeom>
                    <a:avLst/>
                    <a:gdLst/>
                    <a:ahLst/>
                    <a:cxnLst>
                      <a:cxn ang="0">
                        <a:pos x="35" y="113"/>
                      </a:cxn>
                      <a:cxn ang="0">
                        <a:pos x="10" y="129"/>
                      </a:cxn>
                      <a:cxn ang="0">
                        <a:pos x="0" y="152"/>
                      </a:cxn>
                      <a:cxn ang="0">
                        <a:pos x="5" y="169"/>
                      </a:cxn>
                      <a:cxn ang="0">
                        <a:pos x="32" y="191"/>
                      </a:cxn>
                      <a:cxn ang="0">
                        <a:pos x="19" y="204"/>
                      </a:cxn>
                      <a:cxn ang="0">
                        <a:pos x="15" y="229"/>
                      </a:cxn>
                      <a:cxn ang="0">
                        <a:pos x="33" y="252"/>
                      </a:cxn>
                      <a:cxn ang="0">
                        <a:pos x="66" y="264"/>
                      </a:cxn>
                      <a:cxn ang="0">
                        <a:pos x="86" y="264"/>
                      </a:cxn>
                      <a:cxn ang="0">
                        <a:pos x="105" y="281"/>
                      </a:cxn>
                      <a:cxn ang="0">
                        <a:pos x="142" y="298"/>
                      </a:cxn>
                      <a:cxn ang="0">
                        <a:pos x="186" y="304"/>
                      </a:cxn>
                      <a:cxn ang="0">
                        <a:pos x="231" y="298"/>
                      </a:cxn>
                      <a:cxn ang="0">
                        <a:pos x="252" y="300"/>
                      </a:cxn>
                      <a:cxn ang="0">
                        <a:pos x="292" y="319"/>
                      </a:cxn>
                      <a:cxn ang="0">
                        <a:pos x="328" y="324"/>
                      </a:cxn>
                      <a:cxn ang="0">
                        <a:pos x="374" y="316"/>
                      </a:cxn>
                      <a:cxn ang="0">
                        <a:pos x="410" y="295"/>
                      </a:cxn>
                      <a:cxn ang="0">
                        <a:pos x="424" y="275"/>
                      </a:cxn>
                      <a:cxn ang="0">
                        <a:pos x="458" y="283"/>
                      </a:cxn>
                      <a:cxn ang="0">
                        <a:pos x="503" y="279"/>
                      </a:cxn>
                      <a:cxn ang="0">
                        <a:pos x="541" y="258"/>
                      </a:cxn>
                      <a:cxn ang="0">
                        <a:pos x="556" y="226"/>
                      </a:cxn>
                      <a:cxn ang="0">
                        <a:pos x="590" y="218"/>
                      </a:cxn>
                      <a:cxn ang="0">
                        <a:pos x="628" y="192"/>
                      </a:cxn>
                      <a:cxn ang="0">
                        <a:pos x="642" y="157"/>
                      </a:cxn>
                      <a:cxn ang="0">
                        <a:pos x="630" y="125"/>
                      </a:cxn>
                      <a:cxn ang="0">
                        <a:pos x="626" y="104"/>
                      </a:cxn>
                      <a:cxn ang="0">
                        <a:pos x="623" y="76"/>
                      </a:cxn>
                      <a:cxn ang="0">
                        <a:pos x="602" y="54"/>
                      </a:cxn>
                      <a:cxn ang="0">
                        <a:pos x="569" y="41"/>
                      </a:cxn>
                      <a:cxn ang="0">
                        <a:pos x="560" y="25"/>
                      </a:cxn>
                      <a:cxn ang="0">
                        <a:pos x="534" y="7"/>
                      </a:cxn>
                      <a:cxn ang="0">
                        <a:pos x="498" y="0"/>
                      </a:cxn>
                      <a:cxn ang="0">
                        <a:pos x="455" y="10"/>
                      </a:cxn>
                      <a:cxn ang="0">
                        <a:pos x="433" y="10"/>
                      </a:cxn>
                      <a:cxn ang="0">
                        <a:pos x="392" y="0"/>
                      </a:cxn>
                      <a:cxn ang="0">
                        <a:pos x="344" y="15"/>
                      </a:cxn>
                      <a:cxn ang="0">
                        <a:pos x="334" y="25"/>
                      </a:cxn>
                      <a:cxn ang="0">
                        <a:pos x="294" y="11"/>
                      </a:cxn>
                      <a:cxn ang="0">
                        <a:pos x="257" y="12"/>
                      </a:cxn>
                      <a:cxn ang="0">
                        <a:pos x="214" y="33"/>
                      </a:cxn>
                      <a:cxn ang="0">
                        <a:pos x="196" y="35"/>
                      </a:cxn>
                      <a:cxn ang="0">
                        <a:pos x="157" y="30"/>
                      </a:cxn>
                      <a:cxn ang="0">
                        <a:pos x="101" y="42"/>
                      </a:cxn>
                      <a:cxn ang="0">
                        <a:pos x="65" y="72"/>
                      </a:cxn>
                      <a:cxn ang="0">
                        <a:pos x="57" y="99"/>
                      </a:cxn>
                    </a:cxnLst>
                    <a:rect l="0" t="0" r="r" b="b"/>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56" name="Freeform 215"/>
                  <p:cNvSpPr>
                    <a:spLocks/>
                  </p:cNvSpPr>
                  <p:nvPr/>
                </p:nvSpPr>
                <p:spPr bwMode="auto">
                  <a:xfrm>
                    <a:off x="2559" y="741"/>
                    <a:ext cx="38" cy="6"/>
                  </a:xfrm>
                  <a:custGeom>
                    <a:avLst/>
                    <a:gdLst/>
                    <a:ahLst/>
                    <a:cxnLst>
                      <a:cxn ang="0">
                        <a:pos x="0" y="0"/>
                      </a:cxn>
                      <a:cxn ang="0">
                        <a:pos x="16" y="5"/>
                      </a:cxn>
                      <a:cxn ang="0">
                        <a:pos x="33" y="6"/>
                      </a:cxn>
                      <a:cxn ang="0">
                        <a:pos x="35" y="6"/>
                      </a:cxn>
                      <a:cxn ang="0">
                        <a:pos x="38" y="6"/>
                      </a:cxn>
                    </a:cxnLst>
                    <a:rect l="0" t="0" r="r" b="b"/>
                    <a:pathLst>
                      <a:path w="38" h="6">
                        <a:moveTo>
                          <a:pt x="0" y="0"/>
                        </a:moveTo>
                        <a:lnTo>
                          <a:pt x="16" y="5"/>
                        </a:lnTo>
                        <a:lnTo>
                          <a:pt x="33" y="6"/>
                        </a:lnTo>
                        <a:lnTo>
                          <a:pt x="35" y="6"/>
                        </a:lnTo>
                        <a:lnTo>
                          <a:pt x="38" y="6"/>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57" name="Freeform 216"/>
                  <p:cNvSpPr>
                    <a:spLocks/>
                  </p:cNvSpPr>
                  <p:nvPr/>
                </p:nvSpPr>
                <p:spPr bwMode="auto">
                  <a:xfrm>
                    <a:off x="2613" y="812"/>
                    <a:ext cx="17" cy="2"/>
                  </a:xfrm>
                  <a:custGeom>
                    <a:avLst/>
                    <a:gdLst/>
                    <a:ahLst/>
                    <a:cxnLst>
                      <a:cxn ang="0">
                        <a:pos x="0" y="2"/>
                      </a:cxn>
                      <a:cxn ang="0">
                        <a:pos x="9" y="1"/>
                      </a:cxn>
                      <a:cxn ang="0">
                        <a:pos x="17" y="0"/>
                      </a:cxn>
                    </a:cxnLst>
                    <a:rect l="0" t="0" r="r" b="b"/>
                    <a:pathLst>
                      <a:path w="17" h="2">
                        <a:moveTo>
                          <a:pt x="0" y="2"/>
                        </a:moveTo>
                        <a:lnTo>
                          <a:pt x="9" y="1"/>
                        </a:lnTo>
                        <a:lnTo>
                          <a:pt x="17"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58" name="Freeform 217"/>
                  <p:cNvSpPr>
                    <a:spLocks/>
                  </p:cNvSpPr>
                  <p:nvPr/>
                </p:nvSpPr>
                <p:spPr bwMode="auto">
                  <a:xfrm>
                    <a:off x="2762" y="830"/>
                    <a:ext cx="10" cy="13"/>
                  </a:xfrm>
                  <a:custGeom>
                    <a:avLst/>
                    <a:gdLst/>
                    <a:ahLst/>
                    <a:cxnLst>
                      <a:cxn ang="0">
                        <a:pos x="0" y="0"/>
                      </a:cxn>
                      <a:cxn ang="0">
                        <a:pos x="4" y="7"/>
                      </a:cxn>
                      <a:cxn ang="0">
                        <a:pos x="10" y="13"/>
                      </a:cxn>
                    </a:cxnLst>
                    <a:rect l="0" t="0" r="r" b="b"/>
                    <a:pathLst>
                      <a:path w="10" h="13">
                        <a:moveTo>
                          <a:pt x="0" y="0"/>
                        </a:moveTo>
                        <a:lnTo>
                          <a:pt x="4" y="7"/>
                        </a:lnTo>
                        <a:lnTo>
                          <a:pt x="10" y="13"/>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59" name="Freeform 218"/>
                  <p:cNvSpPr>
                    <a:spLocks/>
                  </p:cNvSpPr>
                  <p:nvPr/>
                </p:nvSpPr>
                <p:spPr bwMode="auto">
                  <a:xfrm>
                    <a:off x="2951" y="811"/>
                    <a:ext cx="4" cy="14"/>
                  </a:xfrm>
                  <a:custGeom>
                    <a:avLst/>
                    <a:gdLst/>
                    <a:ahLst/>
                    <a:cxnLst>
                      <a:cxn ang="0">
                        <a:pos x="0" y="14"/>
                      </a:cxn>
                      <a:cxn ang="0">
                        <a:pos x="2" y="7"/>
                      </a:cxn>
                      <a:cxn ang="0">
                        <a:pos x="4" y="0"/>
                      </a:cxn>
                    </a:cxnLst>
                    <a:rect l="0" t="0" r="r" b="b"/>
                    <a:pathLst>
                      <a:path w="4" h="14">
                        <a:moveTo>
                          <a:pt x="0" y="14"/>
                        </a:moveTo>
                        <a:lnTo>
                          <a:pt x="2" y="7"/>
                        </a:lnTo>
                        <a:lnTo>
                          <a:pt x="4"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0" name="Freeform 219"/>
                  <p:cNvSpPr>
                    <a:spLocks/>
                  </p:cNvSpPr>
                  <p:nvPr/>
                </p:nvSpPr>
                <p:spPr bwMode="auto">
                  <a:xfrm>
                    <a:off x="3034" y="722"/>
                    <a:ext cx="49" cy="54"/>
                  </a:xfrm>
                  <a:custGeom>
                    <a:avLst/>
                    <a:gdLst/>
                    <a:ahLst/>
                    <a:cxnLst>
                      <a:cxn ang="0">
                        <a:pos x="49" y="54"/>
                      </a:cxn>
                      <a:cxn ang="0">
                        <a:pos x="49" y="54"/>
                      </a:cxn>
                      <a:cxn ang="0">
                        <a:pos x="49" y="53"/>
                      </a:cxn>
                      <a:cxn ang="0">
                        <a:pos x="48" y="45"/>
                      </a:cxn>
                      <a:cxn ang="0">
                        <a:pos x="46" y="37"/>
                      </a:cxn>
                      <a:cxn ang="0">
                        <a:pos x="41" y="29"/>
                      </a:cxn>
                      <a:cxn ang="0">
                        <a:pos x="36" y="22"/>
                      </a:cxn>
                      <a:cxn ang="0">
                        <a:pos x="29" y="15"/>
                      </a:cxn>
                      <a:cxn ang="0">
                        <a:pos x="20" y="9"/>
                      </a:cxn>
                      <a:cxn ang="0">
                        <a:pos x="11" y="4"/>
                      </a:cxn>
                      <a:cxn ang="0">
                        <a:pos x="0" y="0"/>
                      </a:cxn>
                    </a:cxnLst>
                    <a:rect l="0" t="0" r="r" b="b"/>
                    <a:pathLst>
                      <a:path w="49" h="54">
                        <a:moveTo>
                          <a:pt x="49" y="54"/>
                        </a:moveTo>
                        <a:lnTo>
                          <a:pt x="49" y="54"/>
                        </a:lnTo>
                        <a:lnTo>
                          <a:pt x="49" y="53"/>
                        </a:lnTo>
                        <a:lnTo>
                          <a:pt x="48" y="45"/>
                        </a:lnTo>
                        <a:lnTo>
                          <a:pt x="46" y="37"/>
                        </a:lnTo>
                        <a:lnTo>
                          <a:pt x="41" y="29"/>
                        </a:lnTo>
                        <a:lnTo>
                          <a:pt x="36" y="22"/>
                        </a:lnTo>
                        <a:lnTo>
                          <a:pt x="29" y="15"/>
                        </a:lnTo>
                        <a:lnTo>
                          <a:pt x="20" y="9"/>
                        </a:lnTo>
                        <a:lnTo>
                          <a:pt x="11" y="4"/>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1" name="Freeform 220"/>
                  <p:cNvSpPr>
                    <a:spLocks/>
                  </p:cNvSpPr>
                  <p:nvPr/>
                </p:nvSpPr>
                <p:spPr bwMode="auto">
                  <a:xfrm>
                    <a:off x="3126" y="665"/>
                    <a:ext cx="22" cy="20"/>
                  </a:xfrm>
                  <a:custGeom>
                    <a:avLst/>
                    <a:gdLst/>
                    <a:ahLst/>
                    <a:cxnLst>
                      <a:cxn ang="0">
                        <a:pos x="0" y="20"/>
                      </a:cxn>
                      <a:cxn ang="0">
                        <a:pos x="7" y="16"/>
                      </a:cxn>
                      <a:cxn ang="0">
                        <a:pos x="13" y="11"/>
                      </a:cxn>
                      <a:cxn ang="0">
                        <a:pos x="22" y="0"/>
                      </a:cxn>
                    </a:cxnLst>
                    <a:rect l="0" t="0" r="r" b="b"/>
                    <a:pathLst>
                      <a:path w="22" h="20">
                        <a:moveTo>
                          <a:pt x="0" y="20"/>
                        </a:moveTo>
                        <a:lnTo>
                          <a:pt x="7" y="16"/>
                        </a:lnTo>
                        <a:lnTo>
                          <a:pt x="13" y="11"/>
                        </a:lnTo>
                        <a:lnTo>
                          <a:pt x="22"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2" name="Freeform 221"/>
                  <p:cNvSpPr>
                    <a:spLocks/>
                  </p:cNvSpPr>
                  <p:nvPr/>
                </p:nvSpPr>
                <p:spPr bwMode="auto">
                  <a:xfrm>
                    <a:off x="3096" y="591"/>
                    <a:ext cx="1" cy="9"/>
                  </a:xfrm>
                  <a:custGeom>
                    <a:avLst/>
                    <a:gdLst/>
                    <a:ahLst/>
                    <a:cxnLst>
                      <a:cxn ang="0">
                        <a:pos x="1" y="9"/>
                      </a:cxn>
                      <a:cxn ang="0">
                        <a:pos x="1" y="9"/>
                      </a:cxn>
                      <a:cxn ang="0">
                        <a:pos x="1" y="8"/>
                      </a:cxn>
                      <a:cxn ang="0">
                        <a:pos x="1" y="4"/>
                      </a:cxn>
                      <a:cxn ang="0">
                        <a:pos x="0" y="0"/>
                      </a:cxn>
                    </a:cxnLst>
                    <a:rect l="0" t="0" r="r" b="b"/>
                    <a:pathLst>
                      <a:path w="1" h="9">
                        <a:moveTo>
                          <a:pt x="1" y="9"/>
                        </a:moveTo>
                        <a:lnTo>
                          <a:pt x="1" y="9"/>
                        </a:lnTo>
                        <a:lnTo>
                          <a:pt x="1" y="8"/>
                        </a:lnTo>
                        <a:lnTo>
                          <a:pt x="1" y="4"/>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3" name="Freeform 222"/>
                  <p:cNvSpPr>
                    <a:spLocks/>
                  </p:cNvSpPr>
                  <p:nvPr/>
                </p:nvSpPr>
                <p:spPr bwMode="auto">
                  <a:xfrm>
                    <a:off x="2959" y="567"/>
                    <a:ext cx="11" cy="13"/>
                  </a:xfrm>
                  <a:custGeom>
                    <a:avLst/>
                    <a:gdLst/>
                    <a:ahLst/>
                    <a:cxnLst>
                      <a:cxn ang="0">
                        <a:pos x="11" y="0"/>
                      </a:cxn>
                      <a:cxn ang="0">
                        <a:pos x="5" y="6"/>
                      </a:cxn>
                      <a:cxn ang="0">
                        <a:pos x="0" y="13"/>
                      </a:cxn>
                    </a:cxnLst>
                    <a:rect l="0" t="0" r="r" b="b"/>
                    <a:pathLst>
                      <a:path w="11" h="13">
                        <a:moveTo>
                          <a:pt x="11" y="0"/>
                        </a:moveTo>
                        <a:lnTo>
                          <a:pt x="5" y="6"/>
                        </a:lnTo>
                        <a:lnTo>
                          <a:pt x="0" y="13"/>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4" name="Freeform 223"/>
                  <p:cNvSpPr>
                    <a:spLocks/>
                  </p:cNvSpPr>
                  <p:nvPr/>
                </p:nvSpPr>
                <p:spPr bwMode="auto">
                  <a:xfrm>
                    <a:off x="2855" y="575"/>
                    <a:ext cx="6" cy="10"/>
                  </a:xfrm>
                  <a:custGeom>
                    <a:avLst/>
                    <a:gdLst/>
                    <a:ahLst/>
                    <a:cxnLst>
                      <a:cxn ang="0">
                        <a:pos x="6" y="0"/>
                      </a:cxn>
                      <a:cxn ang="0">
                        <a:pos x="2" y="5"/>
                      </a:cxn>
                      <a:cxn ang="0">
                        <a:pos x="0" y="10"/>
                      </a:cxn>
                    </a:cxnLst>
                    <a:rect l="0" t="0" r="r" b="b"/>
                    <a:pathLst>
                      <a:path w="6" h="10">
                        <a:moveTo>
                          <a:pt x="6" y="0"/>
                        </a:moveTo>
                        <a:lnTo>
                          <a:pt x="2" y="5"/>
                        </a:lnTo>
                        <a:lnTo>
                          <a:pt x="0" y="1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5" name="Freeform 224"/>
                  <p:cNvSpPr>
                    <a:spLocks/>
                  </p:cNvSpPr>
                  <p:nvPr/>
                </p:nvSpPr>
                <p:spPr bwMode="auto">
                  <a:xfrm>
                    <a:off x="2735" y="589"/>
                    <a:ext cx="19" cy="10"/>
                  </a:xfrm>
                  <a:custGeom>
                    <a:avLst/>
                    <a:gdLst/>
                    <a:ahLst/>
                    <a:cxnLst>
                      <a:cxn ang="0">
                        <a:pos x="19" y="10"/>
                      </a:cxn>
                      <a:cxn ang="0">
                        <a:pos x="10" y="5"/>
                      </a:cxn>
                      <a:cxn ang="0">
                        <a:pos x="0" y="0"/>
                      </a:cxn>
                    </a:cxnLst>
                    <a:rect l="0" t="0" r="r" b="b"/>
                    <a:pathLst>
                      <a:path w="19" h="10">
                        <a:moveTo>
                          <a:pt x="19" y="10"/>
                        </a:moveTo>
                        <a:lnTo>
                          <a:pt x="10" y="5"/>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6" name="Freeform 225"/>
                  <p:cNvSpPr>
                    <a:spLocks/>
                  </p:cNvSpPr>
                  <p:nvPr/>
                </p:nvSpPr>
                <p:spPr bwMode="auto">
                  <a:xfrm>
                    <a:off x="2585" y="658"/>
                    <a:ext cx="3" cy="10"/>
                  </a:xfrm>
                  <a:custGeom>
                    <a:avLst/>
                    <a:gdLst/>
                    <a:ahLst/>
                    <a:cxnLst>
                      <a:cxn ang="0">
                        <a:pos x="0" y="0"/>
                      </a:cxn>
                      <a:cxn ang="0">
                        <a:pos x="1" y="5"/>
                      </a:cxn>
                      <a:cxn ang="0">
                        <a:pos x="3" y="10"/>
                      </a:cxn>
                    </a:cxnLst>
                    <a:rect l="0" t="0" r="r" b="b"/>
                    <a:pathLst>
                      <a:path w="3" h="10">
                        <a:moveTo>
                          <a:pt x="0" y="0"/>
                        </a:moveTo>
                        <a:lnTo>
                          <a:pt x="1" y="5"/>
                        </a:lnTo>
                        <a:lnTo>
                          <a:pt x="3" y="1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67" name="Rectangle 226"/>
                  <p:cNvSpPr>
                    <a:spLocks noChangeArrowheads="1"/>
                  </p:cNvSpPr>
                  <p:nvPr/>
                </p:nvSpPr>
                <p:spPr bwMode="auto">
                  <a:xfrm>
                    <a:off x="2661" y="622"/>
                    <a:ext cx="337" cy="168"/>
                  </a:xfrm>
                  <a:prstGeom prst="rect">
                    <a:avLst/>
                  </a:prstGeom>
                  <a:grpFill/>
                  <a:ln w="9525">
                    <a:noFill/>
                    <a:miter lim="800000"/>
                    <a:headEnd/>
                    <a:tailEnd/>
                  </a:ln>
                  <a:effectLst/>
                </p:spPr>
                <p:txBody>
                  <a:bodyPr wrap="none" lIns="92075" tIns="46038" rIns="92075" bIns="46038" anchor="ctr"/>
                  <a:lstStyle/>
                  <a:p>
                    <a:pPr algn="ctr">
                      <a:defRPr/>
                    </a:pPr>
                    <a:endParaRPr lang="en-US" sz="1000" kern="0">
                      <a:solidFill>
                        <a:srgbClr val="000000"/>
                      </a:solidFill>
                      <a:latin typeface="Times New Roman" pitchFamily="18" charset="0"/>
                    </a:endParaRPr>
                  </a:p>
                </p:txBody>
              </p:sp>
            </p:grpSp>
          </p:grpSp>
          <p:grpSp>
            <p:nvGrpSpPr>
              <p:cNvPr id="6" name="Group 98"/>
              <p:cNvGrpSpPr/>
              <p:nvPr/>
            </p:nvGrpSpPr>
            <p:grpSpPr>
              <a:xfrm>
                <a:off x="1430735" y="4016705"/>
                <a:ext cx="712619" cy="533349"/>
                <a:chOff x="682389" y="614149"/>
                <a:chExt cx="1460310" cy="1392074"/>
              </a:xfrm>
              <a:solidFill>
                <a:srgbClr val="FF9900"/>
              </a:solidFill>
            </p:grpSpPr>
            <p:sp>
              <p:nvSpPr>
                <p:cNvPr id="728" name="Oval 727"/>
                <p:cNvSpPr/>
                <p:nvPr/>
              </p:nvSpPr>
              <p:spPr>
                <a:xfrm>
                  <a:off x="1057699" y="948519"/>
                  <a:ext cx="731520" cy="731520"/>
                </a:xfrm>
                <a:prstGeom prst="ellipse">
                  <a:avLst/>
                </a:prstGeom>
                <a:grpFill/>
                <a:ln w="25400" cap="flat" cmpd="sng" algn="ctr">
                  <a:solidFill>
                    <a:srgbClr val="FF9900"/>
                  </a:solidFill>
                  <a:prstDash val="solid"/>
                </a:ln>
                <a:effectLst/>
              </p:spPr>
              <p:txBody>
                <a:bodyPr rtlCol="0" anchor="ctr"/>
                <a:lstStyle/>
                <a:p>
                  <a:pPr algn="ctr">
                    <a:defRPr/>
                  </a:pPr>
                  <a:endParaRPr lang="en-US" sz="1000" kern="0">
                    <a:solidFill>
                      <a:srgbClr val="000000"/>
                    </a:solidFill>
                    <a:latin typeface="Calibri"/>
                  </a:endParaRPr>
                </a:p>
              </p:txBody>
            </p:sp>
            <p:cxnSp>
              <p:nvCxnSpPr>
                <p:cNvPr id="729" name="Straight Connector 728"/>
                <p:cNvCxnSpPr/>
                <p:nvPr/>
              </p:nvCxnSpPr>
              <p:spPr>
                <a:xfrm rot="5400000" flipH="1" flipV="1">
                  <a:off x="1545610" y="719920"/>
                  <a:ext cx="232011" cy="102358"/>
                </a:xfrm>
                <a:prstGeom prst="line">
                  <a:avLst/>
                </a:prstGeom>
                <a:grpFill/>
                <a:ln w="9525" cap="flat" cmpd="sng" algn="ctr">
                  <a:solidFill>
                    <a:srgbClr val="FF9900"/>
                  </a:solidFill>
                  <a:prstDash val="solid"/>
                </a:ln>
                <a:effectLst/>
              </p:spPr>
            </p:cxnSp>
            <p:cxnSp>
              <p:nvCxnSpPr>
                <p:cNvPr id="730" name="Straight Connector 729"/>
                <p:cNvCxnSpPr/>
                <p:nvPr/>
              </p:nvCxnSpPr>
              <p:spPr>
                <a:xfrm rot="5400000" flipH="1" flipV="1">
                  <a:off x="1726442" y="893929"/>
                  <a:ext cx="88711" cy="75062"/>
                </a:xfrm>
                <a:prstGeom prst="line">
                  <a:avLst/>
                </a:prstGeom>
                <a:grpFill/>
                <a:ln w="9525" cap="flat" cmpd="sng" algn="ctr">
                  <a:solidFill>
                    <a:srgbClr val="FF9900"/>
                  </a:solidFill>
                  <a:prstDash val="solid"/>
                </a:ln>
                <a:effectLst/>
              </p:spPr>
            </p:cxnSp>
            <p:cxnSp>
              <p:nvCxnSpPr>
                <p:cNvPr id="731" name="Straight Connector 730"/>
                <p:cNvCxnSpPr/>
                <p:nvPr/>
              </p:nvCxnSpPr>
              <p:spPr>
                <a:xfrm rot="5400000" flipH="1" flipV="1">
                  <a:off x="1063389" y="1807192"/>
                  <a:ext cx="232011" cy="102358"/>
                </a:xfrm>
                <a:prstGeom prst="line">
                  <a:avLst/>
                </a:prstGeom>
                <a:grpFill/>
                <a:ln w="9525" cap="flat" cmpd="sng" algn="ctr">
                  <a:solidFill>
                    <a:srgbClr val="FF9900"/>
                  </a:solidFill>
                  <a:prstDash val="solid"/>
                </a:ln>
                <a:effectLst/>
              </p:spPr>
            </p:cxnSp>
            <p:cxnSp>
              <p:nvCxnSpPr>
                <p:cNvPr id="732" name="Straight Connector 731"/>
                <p:cNvCxnSpPr/>
                <p:nvPr/>
              </p:nvCxnSpPr>
              <p:spPr>
                <a:xfrm flipV="1">
                  <a:off x="1824253" y="955343"/>
                  <a:ext cx="236562" cy="138753"/>
                </a:xfrm>
                <a:prstGeom prst="line">
                  <a:avLst/>
                </a:prstGeom>
                <a:grpFill/>
                <a:ln w="9525" cap="flat" cmpd="sng" algn="ctr">
                  <a:solidFill>
                    <a:srgbClr val="FF9900"/>
                  </a:solidFill>
                  <a:prstDash val="solid"/>
                </a:ln>
                <a:effectLst/>
              </p:spPr>
            </p:cxnSp>
            <p:cxnSp>
              <p:nvCxnSpPr>
                <p:cNvPr id="733" name="Straight Connector 732"/>
                <p:cNvCxnSpPr/>
                <p:nvPr/>
              </p:nvCxnSpPr>
              <p:spPr>
                <a:xfrm>
                  <a:off x="1883391" y="1364776"/>
                  <a:ext cx="259308" cy="34120"/>
                </a:xfrm>
                <a:prstGeom prst="line">
                  <a:avLst/>
                </a:prstGeom>
                <a:grpFill/>
                <a:ln w="9525" cap="flat" cmpd="sng" algn="ctr">
                  <a:solidFill>
                    <a:srgbClr val="FF9900"/>
                  </a:solidFill>
                  <a:prstDash val="solid"/>
                </a:ln>
                <a:effectLst/>
              </p:spPr>
            </p:cxnSp>
            <p:cxnSp>
              <p:nvCxnSpPr>
                <p:cNvPr id="734" name="Straight Connector 733"/>
                <p:cNvCxnSpPr/>
                <p:nvPr/>
              </p:nvCxnSpPr>
              <p:spPr>
                <a:xfrm>
                  <a:off x="1760561" y="1624084"/>
                  <a:ext cx="177421" cy="177420"/>
                </a:xfrm>
                <a:prstGeom prst="line">
                  <a:avLst/>
                </a:prstGeom>
                <a:grpFill/>
                <a:ln w="9525" cap="flat" cmpd="sng" algn="ctr">
                  <a:solidFill>
                    <a:srgbClr val="FF9900"/>
                  </a:solidFill>
                  <a:prstDash val="solid"/>
                </a:ln>
                <a:effectLst/>
              </p:spPr>
            </p:cxnSp>
            <p:cxnSp>
              <p:nvCxnSpPr>
                <p:cNvPr id="735" name="Straight Connector 734"/>
                <p:cNvCxnSpPr/>
                <p:nvPr/>
              </p:nvCxnSpPr>
              <p:spPr>
                <a:xfrm rot="16200000" flipH="1">
                  <a:off x="1422778" y="1859508"/>
                  <a:ext cx="225191" cy="68240"/>
                </a:xfrm>
                <a:prstGeom prst="line">
                  <a:avLst/>
                </a:prstGeom>
                <a:grpFill/>
                <a:ln w="9525" cap="flat" cmpd="sng" algn="ctr">
                  <a:solidFill>
                    <a:srgbClr val="FF9900"/>
                  </a:solidFill>
                  <a:prstDash val="solid"/>
                </a:ln>
                <a:effectLst/>
              </p:spPr>
            </p:cxnSp>
            <p:cxnSp>
              <p:nvCxnSpPr>
                <p:cNvPr id="736" name="Straight Connector 735"/>
                <p:cNvCxnSpPr/>
                <p:nvPr/>
              </p:nvCxnSpPr>
              <p:spPr>
                <a:xfrm rot="10800000" flipV="1">
                  <a:off x="798394" y="1528549"/>
                  <a:ext cx="211540" cy="136478"/>
                </a:xfrm>
                <a:prstGeom prst="line">
                  <a:avLst/>
                </a:prstGeom>
                <a:grpFill/>
                <a:ln w="9525" cap="flat" cmpd="sng" algn="ctr">
                  <a:solidFill>
                    <a:srgbClr val="FF9900"/>
                  </a:solidFill>
                  <a:prstDash val="solid"/>
                </a:ln>
                <a:effectLst/>
              </p:spPr>
            </p:cxnSp>
            <p:cxnSp>
              <p:nvCxnSpPr>
                <p:cNvPr id="737" name="Straight Connector 736"/>
                <p:cNvCxnSpPr/>
                <p:nvPr/>
              </p:nvCxnSpPr>
              <p:spPr>
                <a:xfrm rot="10800000">
                  <a:off x="682389" y="1221476"/>
                  <a:ext cx="266131" cy="34119"/>
                </a:xfrm>
                <a:prstGeom prst="line">
                  <a:avLst/>
                </a:prstGeom>
                <a:grpFill/>
                <a:ln w="9525" cap="flat" cmpd="sng" algn="ctr">
                  <a:solidFill>
                    <a:srgbClr val="FF9900"/>
                  </a:solidFill>
                  <a:prstDash val="solid"/>
                </a:ln>
                <a:effectLst/>
              </p:spPr>
            </p:cxnSp>
            <p:cxnSp>
              <p:nvCxnSpPr>
                <p:cNvPr id="738" name="Straight Connector 737"/>
                <p:cNvCxnSpPr/>
                <p:nvPr/>
              </p:nvCxnSpPr>
              <p:spPr>
                <a:xfrm rot="10800000">
                  <a:off x="893929" y="825690"/>
                  <a:ext cx="184245" cy="177420"/>
                </a:xfrm>
                <a:prstGeom prst="line">
                  <a:avLst/>
                </a:prstGeom>
                <a:grpFill/>
                <a:ln w="9525" cap="flat" cmpd="sng" algn="ctr">
                  <a:solidFill>
                    <a:srgbClr val="FF9900"/>
                  </a:solidFill>
                  <a:prstDash val="solid"/>
                </a:ln>
                <a:effectLst/>
              </p:spPr>
            </p:cxnSp>
            <p:cxnSp>
              <p:nvCxnSpPr>
                <p:cNvPr id="739" name="Straight Connector 738"/>
                <p:cNvCxnSpPr/>
                <p:nvPr/>
              </p:nvCxnSpPr>
              <p:spPr>
                <a:xfrm rot="16200000" flipV="1">
                  <a:off x="1177120" y="713095"/>
                  <a:ext cx="245660" cy="47767"/>
                </a:xfrm>
                <a:prstGeom prst="line">
                  <a:avLst/>
                </a:prstGeom>
                <a:grpFill/>
                <a:ln w="9525" cap="flat" cmpd="sng" algn="ctr">
                  <a:solidFill>
                    <a:srgbClr val="FF9900"/>
                  </a:solidFill>
                  <a:prstDash val="solid"/>
                </a:ln>
                <a:effectLst/>
              </p:spPr>
            </p:cxnSp>
            <p:cxnSp>
              <p:nvCxnSpPr>
                <p:cNvPr id="740" name="Straight Connector 739"/>
                <p:cNvCxnSpPr/>
                <p:nvPr/>
              </p:nvCxnSpPr>
              <p:spPr>
                <a:xfrm flipV="1">
                  <a:off x="1883391" y="1201003"/>
                  <a:ext cx="109182" cy="20472"/>
                </a:xfrm>
                <a:prstGeom prst="line">
                  <a:avLst/>
                </a:prstGeom>
                <a:grpFill/>
                <a:ln w="9525" cap="flat" cmpd="sng" algn="ctr">
                  <a:solidFill>
                    <a:srgbClr val="FF9900"/>
                  </a:solidFill>
                  <a:prstDash val="solid"/>
                </a:ln>
                <a:effectLst/>
              </p:spPr>
            </p:cxnSp>
            <p:cxnSp>
              <p:nvCxnSpPr>
                <p:cNvPr id="741" name="Straight Connector 740"/>
                <p:cNvCxnSpPr/>
                <p:nvPr/>
              </p:nvCxnSpPr>
              <p:spPr>
                <a:xfrm>
                  <a:off x="1842448" y="1508078"/>
                  <a:ext cx="116006" cy="61415"/>
                </a:xfrm>
                <a:prstGeom prst="line">
                  <a:avLst/>
                </a:prstGeom>
                <a:grpFill/>
                <a:ln w="9525" cap="flat" cmpd="sng" algn="ctr">
                  <a:solidFill>
                    <a:srgbClr val="FF9900"/>
                  </a:solidFill>
                  <a:prstDash val="solid"/>
                </a:ln>
                <a:effectLst/>
              </p:spPr>
            </p:cxnSp>
            <p:cxnSp>
              <p:nvCxnSpPr>
                <p:cNvPr id="742" name="Straight Connector 741"/>
                <p:cNvCxnSpPr/>
                <p:nvPr/>
              </p:nvCxnSpPr>
              <p:spPr>
                <a:xfrm rot="16200000" flipH="1">
                  <a:off x="1620671" y="1757149"/>
                  <a:ext cx="109182" cy="47767"/>
                </a:xfrm>
                <a:prstGeom prst="line">
                  <a:avLst/>
                </a:prstGeom>
                <a:grpFill/>
                <a:ln w="9525" cap="flat" cmpd="sng" algn="ctr">
                  <a:solidFill>
                    <a:srgbClr val="FF9900"/>
                  </a:solidFill>
                  <a:prstDash val="solid"/>
                </a:ln>
                <a:effectLst/>
              </p:spPr>
            </p:cxnSp>
            <p:cxnSp>
              <p:nvCxnSpPr>
                <p:cNvPr id="743" name="Straight Connector 742"/>
                <p:cNvCxnSpPr/>
                <p:nvPr/>
              </p:nvCxnSpPr>
              <p:spPr>
                <a:xfrm rot="5400000">
                  <a:off x="1306773" y="1825388"/>
                  <a:ext cx="109182" cy="6824"/>
                </a:xfrm>
                <a:prstGeom prst="line">
                  <a:avLst/>
                </a:prstGeom>
                <a:grpFill/>
                <a:ln w="9525" cap="flat" cmpd="sng" algn="ctr">
                  <a:solidFill>
                    <a:srgbClr val="FF9900"/>
                  </a:solidFill>
                  <a:prstDash val="solid"/>
                </a:ln>
                <a:effectLst/>
              </p:spPr>
            </p:cxnSp>
            <p:cxnSp>
              <p:nvCxnSpPr>
                <p:cNvPr id="744" name="Straight Connector 743"/>
                <p:cNvCxnSpPr/>
                <p:nvPr/>
              </p:nvCxnSpPr>
              <p:spPr>
                <a:xfrm rot="5400000">
                  <a:off x="1013347" y="1654791"/>
                  <a:ext cx="95534" cy="88711"/>
                </a:xfrm>
                <a:prstGeom prst="line">
                  <a:avLst/>
                </a:prstGeom>
                <a:grpFill/>
                <a:ln w="9525" cap="flat" cmpd="sng" algn="ctr">
                  <a:solidFill>
                    <a:srgbClr val="FF9900"/>
                  </a:solidFill>
                  <a:prstDash val="solid"/>
                </a:ln>
                <a:effectLst/>
              </p:spPr>
            </p:cxnSp>
            <p:cxnSp>
              <p:nvCxnSpPr>
                <p:cNvPr id="745" name="Straight Connector 744"/>
                <p:cNvCxnSpPr/>
                <p:nvPr/>
              </p:nvCxnSpPr>
              <p:spPr>
                <a:xfrm rot="10800000" flipV="1">
                  <a:off x="846161" y="1398895"/>
                  <a:ext cx="109182" cy="40943"/>
                </a:xfrm>
                <a:prstGeom prst="line">
                  <a:avLst/>
                </a:prstGeom>
                <a:grpFill/>
                <a:ln w="9525" cap="flat" cmpd="sng" algn="ctr">
                  <a:solidFill>
                    <a:srgbClr val="FF9900"/>
                  </a:solidFill>
                  <a:prstDash val="solid"/>
                </a:ln>
                <a:effectLst/>
              </p:spPr>
            </p:cxnSp>
            <p:cxnSp>
              <p:nvCxnSpPr>
                <p:cNvPr id="746" name="Straight Connector 745"/>
                <p:cNvCxnSpPr/>
                <p:nvPr/>
              </p:nvCxnSpPr>
              <p:spPr>
                <a:xfrm rot="10800000">
                  <a:off x="893928" y="1057702"/>
                  <a:ext cx="109182" cy="68239"/>
                </a:xfrm>
                <a:prstGeom prst="line">
                  <a:avLst/>
                </a:prstGeom>
                <a:grpFill/>
                <a:ln w="9525" cap="flat" cmpd="sng" algn="ctr">
                  <a:solidFill>
                    <a:srgbClr val="FF9900"/>
                  </a:solidFill>
                  <a:prstDash val="solid"/>
                </a:ln>
                <a:effectLst/>
              </p:spPr>
            </p:cxnSp>
            <p:cxnSp>
              <p:nvCxnSpPr>
                <p:cNvPr id="747" name="Straight Connector 746"/>
                <p:cNvCxnSpPr/>
                <p:nvPr/>
              </p:nvCxnSpPr>
              <p:spPr>
                <a:xfrm rot="16200000" flipV="1">
                  <a:off x="1115705" y="835925"/>
                  <a:ext cx="102358" cy="40943"/>
                </a:xfrm>
                <a:prstGeom prst="line">
                  <a:avLst/>
                </a:prstGeom>
                <a:grpFill/>
                <a:ln w="9525" cap="flat" cmpd="sng" algn="ctr">
                  <a:solidFill>
                    <a:srgbClr val="FF9900"/>
                  </a:solidFill>
                  <a:prstDash val="solid"/>
                </a:ln>
                <a:effectLst/>
              </p:spPr>
            </p:cxnSp>
            <p:cxnSp>
              <p:nvCxnSpPr>
                <p:cNvPr id="748" name="Straight Connector 747"/>
                <p:cNvCxnSpPr/>
                <p:nvPr/>
              </p:nvCxnSpPr>
              <p:spPr>
                <a:xfrm rot="5400000" flipH="1" flipV="1">
                  <a:off x="1426190" y="784749"/>
                  <a:ext cx="129657" cy="20471"/>
                </a:xfrm>
                <a:prstGeom prst="line">
                  <a:avLst/>
                </a:prstGeom>
                <a:grpFill/>
                <a:ln w="9525" cap="flat" cmpd="sng" algn="ctr">
                  <a:solidFill>
                    <a:srgbClr val="FF9900"/>
                  </a:solidFill>
                  <a:prstDash val="solid"/>
                </a:ln>
                <a:effectLst/>
              </p:spPr>
            </p:cxnSp>
          </p:grpSp>
          <p:grpSp>
            <p:nvGrpSpPr>
              <p:cNvPr id="7" name="Group 212"/>
              <p:cNvGrpSpPr>
                <a:grpSpLocks/>
              </p:cNvGrpSpPr>
              <p:nvPr/>
            </p:nvGrpSpPr>
            <p:grpSpPr bwMode="auto">
              <a:xfrm>
                <a:off x="2859878" y="4276697"/>
                <a:ext cx="904943" cy="325878"/>
                <a:chOff x="2527" y="550"/>
                <a:chExt cx="642" cy="324"/>
              </a:xfrm>
              <a:solidFill>
                <a:sysClr val="window" lastClr="FFFFFF">
                  <a:lumMod val="85000"/>
                </a:sysClr>
              </a:solidFill>
            </p:grpSpPr>
            <p:sp>
              <p:nvSpPr>
                <p:cNvPr id="714" name="Freeform 213"/>
                <p:cNvSpPr>
                  <a:spLocks/>
                </p:cNvSpPr>
                <p:nvPr/>
              </p:nvSpPr>
              <p:spPr bwMode="auto">
                <a:xfrm>
                  <a:off x="2527" y="550"/>
                  <a:ext cx="642" cy="324"/>
                </a:xfrm>
                <a:custGeom>
                  <a:avLst/>
                  <a:gdLst/>
                  <a:ahLst/>
                  <a:cxnLst>
                    <a:cxn ang="0">
                      <a:pos x="35" y="113"/>
                    </a:cxn>
                    <a:cxn ang="0">
                      <a:pos x="10" y="129"/>
                    </a:cxn>
                    <a:cxn ang="0">
                      <a:pos x="0" y="152"/>
                    </a:cxn>
                    <a:cxn ang="0">
                      <a:pos x="5" y="169"/>
                    </a:cxn>
                    <a:cxn ang="0">
                      <a:pos x="32" y="191"/>
                    </a:cxn>
                    <a:cxn ang="0">
                      <a:pos x="19" y="204"/>
                    </a:cxn>
                    <a:cxn ang="0">
                      <a:pos x="15" y="229"/>
                    </a:cxn>
                    <a:cxn ang="0">
                      <a:pos x="33" y="252"/>
                    </a:cxn>
                    <a:cxn ang="0">
                      <a:pos x="66" y="264"/>
                    </a:cxn>
                    <a:cxn ang="0">
                      <a:pos x="86" y="264"/>
                    </a:cxn>
                    <a:cxn ang="0">
                      <a:pos x="105" y="281"/>
                    </a:cxn>
                    <a:cxn ang="0">
                      <a:pos x="142" y="298"/>
                    </a:cxn>
                    <a:cxn ang="0">
                      <a:pos x="186" y="304"/>
                    </a:cxn>
                    <a:cxn ang="0">
                      <a:pos x="231" y="298"/>
                    </a:cxn>
                    <a:cxn ang="0">
                      <a:pos x="252" y="300"/>
                    </a:cxn>
                    <a:cxn ang="0">
                      <a:pos x="292" y="319"/>
                    </a:cxn>
                    <a:cxn ang="0">
                      <a:pos x="328" y="324"/>
                    </a:cxn>
                    <a:cxn ang="0">
                      <a:pos x="374" y="316"/>
                    </a:cxn>
                    <a:cxn ang="0">
                      <a:pos x="410" y="295"/>
                    </a:cxn>
                    <a:cxn ang="0">
                      <a:pos x="424" y="275"/>
                    </a:cxn>
                    <a:cxn ang="0">
                      <a:pos x="458" y="283"/>
                    </a:cxn>
                    <a:cxn ang="0">
                      <a:pos x="503" y="279"/>
                    </a:cxn>
                    <a:cxn ang="0">
                      <a:pos x="541" y="258"/>
                    </a:cxn>
                    <a:cxn ang="0">
                      <a:pos x="556" y="226"/>
                    </a:cxn>
                    <a:cxn ang="0">
                      <a:pos x="590" y="218"/>
                    </a:cxn>
                    <a:cxn ang="0">
                      <a:pos x="628" y="192"/>
                    </a:cxn>
                    <a:cxn ang="0">
                      <a:pos x="642" y="157"/>
                    </a:cxn>
                    <a:cxn ang="0">
                      <a:pos x="630" y="125"/>
                    </a:cxn>
                    <a:cxn ang="0">
                      <a:pos x="626" y="104"/>
                    </a:cxn>
                    <a:cxn ang="0">
                      <a:pos x="623" y="76"/>
                    </a:cxn>
                    <a:cxn ang="0">
                      <a:pos x="602" y="54"/>
                    </a:cxn>
                    <a:cxn ang="0">
                      <a:pos x="569" y="41"/>
                    </a:cxn>
                    <a:cxn ang="0">
                      <a:pos x="560" y="25"/>
                    </a:cxn>
                    <a:cxn ang="0">
                      <a:pos x="534" y="7"/>
                    </a:cxn>
                    <a:cxn ang="0">
                      <a:pos x="498" y="0"/>
                    </a:cxn>
                    <a:cxn ang="0">
                      <a:pos x="455" y="10"/>
                    </a:cxn>
                    <a:cxn ang="0">
                      <a:pos x="433" y="10"/>
                    </a:cxn>
                    <a:cxn ang="0">
                      <a:pos x="392" y="0"/>
                    </a:cxn>
                    <a:cxn ang="0">
                      <a:pos x="344" y="15"/>
                    </a:cxn>
                    <a:cxn ang="0">
                      <a:pos x="334" y="25"/>
                    </a:cxn>
                    <a:cxn ang="0">
                      <a:pos x="294" y="11"/>
                    </a:cxn>
                    <a:cxn ang="0">
                      <a:pos x="257" y="12"/>
                    </a:cxn>
                    <a:cxn ang="0">
                      <a:pos x="214" y="33"/>
                    </a:cxn>
                    <a:cxn ang="0">
                      <a:pos x="196" y="35"/>
                    </a:cxn>
                    <a:cxn ang="0">
                      <a:pos x="157" y="30"/>
                    </a:cxn>
                    <a:cxn ang="0">
                      <a:pos x="101" y="42"/>
                    </a:cxn>
                    <a:cxn ang="0">
                      <a:pos x="65" y="72"/>
                    </a:cxn>
                    <a:cxn ang="0">
                      <a:pos x="57" y="99"/>
                    </a:cxn>
                  </a:cxnLst>
                  <a:rect l="0" t="0" r="r" b="b"/>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grpFill/>
                <a:ln w="9525">
                  <a:noFill/>
                  <a:round/>
                  <a:headEnd/>
                  <a:tailEnd/>
                </a:ln>
              </p:spPr>
              <p:txBody>
                <a:bodyPr/>
                <a:lstStyle/>
                <a:p>
                  <a:pPr>
                    <a:defRPr/>
                  </a:pPr>
                  <a:endParaRPr lang="en-US" sz="1000" kern="0">
                    <a:solidFill>
                      <a:srgbClr val="000000"/>
                    </a:solidFill>
                  </a:endParaRPr>
                </a:p>
              </p:txBody>
            </p:sp>
            <p:sp>
              <p:nvSpPr>
                <p:cNvPr id="715" name="Freeform 214"/>
                <p:cNvSpPr>
                  <a:spLocks/>
                </p:cNvSpPr>
                <p:nvPr/>
              </p:nvSpPr>
              <p:spPr bwMode="auto">
                <a:xfrm>
                  <a:off x="2527" y="550"/>
                  <a:ext cx="642" cy="324"/>
                </a:xfrm>
                <a:custGeom>
                  <a:avLst/>
                  <a:gdLst/>
                  <a:ahLst/>
                  <a:cxnLst>
                    <a:cxn ang="0">
                      <a:pos x="35" y="113"/>
                    </a:cxn>
                    <a:cxn ang="0">
                      <a:pos x="10" y="129"/>
                    </a:cxn>
                    <a:cxn ang="0">
                      <a:pos x="0" y="152"/>
                    </a:cxn>
                    <a:cxn ang="0">
                      <a:pos x="5" y="169"/>
                    </a:cxn>
                    <a:cxn ang="0">
                      <a:pos x="32" y="191"/>
                    </a:cxn>
                    <a:cxn ang="0">
                      <a:pos x="19" y="204"/>
                    </a:cxn>
                    <a:cxn ang="0">
                      <a:pos x="15" y="229"/>
                    </a:cxn>
                    <a:cxn ang="0">
                      <a:pos x="33" y="252"/>
                    </a:cxn>
                    <a:cxn ang="0">
                      <a:pos x="66" y="264"/>
                    </a:cxn>
                    <a:cxn ang="0">
                      <a:pos x="86" y="264"/>
                    </a:cxn>
                    <a:cxn ang="0">
                      <a:pos x="105" y="281"/>
                    </a:cxn>
                    <a:cxn ang="0">
                      <a:pos x="142" y="298"/>
                    </a:cxn>
                    <a:cxn ang="0">
                      <a:pos x="186" y="304"/>
                    </a:cxn>
                    <a:cxn ang="0">
                      <a:pos x="231" y="298"/>
                    </a:cxn>
                    <a:cxn ang="0">
                      <a:pos x="252" y="300"/>
                    </a:cxn>
                    <a:cxn ang="0">
                      <a:pos x="292" y="319"/>
                    </a:cxn>
                    <a:cxn ang="0">
                      <a:pos x="328" y="324"/>
                    </a:cxn>
                    <a:cxn ang="0">
                      <a:pos x="374" y="316"/>
                    </a:cxn>
                    <a:cxn ang="0">
                      <a:pos x="410" y="295"/>
                    </a:cxn>
                    <a:cxn ang="0">
                      <a:pos x="424" y="275"/>
                    </a:cxn>
                    <a:cxn ang="0">
                      <a:pos x="458" y="283"/>
                    </a:cxn>
                    <a:cxn ang="0">
                      <a:pos x="503" y="279"/>
                    </a:cxn>
                    <a:cxn ang="0">
                      <a:pos x="541" y="258"/>
                    </a:cxn>
                    <a:cxn ang="0">
                      <a:pos x="556" y="226"/>
                    </a:cxn>
                    <a:cxn ang="0">
                      <a:pos x="590" y="218"/>
                    </a:cxn>
                    <a:cxn ang="0">
                      <a:pos x="628" y="192"/>
                    </a:cxn>
                    <a:cxn ang="0">
                      <a:pos x="642" y="157"/>
                    </a:cxn>
                    <a:cxn ang="0">
                      <a:pos x="630" y="125"/>
                    </a:cxn>
                    <a:cxn ang="0">
                      <a:pos x="626" y="104"/>
                    </a:cxn>
                    <a:cxn ang="0">
                      <a:pos x="623" y="76"/>
                    </a:cxn>
                    <a:cxn ang="0">
                      <a:pos x="602" y="54"/>
                    </a:cxn>
                    <a:cxn ang="0">
                      <a:pos x="569" y="41"/>
                    </a:cxn>
                    <a:cxn ang="0">
                      <a:pos x="560" y="25"/>
                    </a:cxn>
                    <a:cxn ang="0">
                      <a:pos x="534" y="7"/>
                    </a:cxn>
                    <a:cxn ang="0">
                      <a:pos x="498" y="0"/>
                    </a:cxn>
                    <a:cxn ang="0">
                      <a:pos x="455" y="10"/>
                    </a:cxn>
                    <a:cxn ang="0">
                      <a:pos x="433" y="10"/>
                    </a:cxn>
                    <a:cxn ang="0">
                      <a:pos x="392" y="0"/>
                    </a:cxn>
                    <a:cxn ang="0">
                      <a:pos x="344" y="15"/>
                    </a:cxn>
                    <a:cxn ang="0">
                      <a:pos x="334" y="25"/>
                    </a:cxn>
                    <a:cxn ang="0">
                      <a:pos x="294" y="11"/>
                    </a:cxn>
                    <a:cxn ang="0">
                      <a:pos x="257" y="12"/>
                    </a:cxn>
                    <a:cxn ang="0">
                      <a:pos x="214" y="33"/>
                    </a:cxn>
                    <a:cxn ang="0">
                      <a:pos x="196" y="35"/>
                    </a:cxn>
                    <a:cxn ang="0">
                      <a:pos x="157" y="30"/>
                    </a:cxn>
                    <a:cxn ang="0">
                      <a:pos x="101" y="42"/>
                    </a:cxn>
                    <a:cxn ang="0">
                      <a:pos x="65" y="72"/>
                    </a:cxn>
                    <a:cxn ang="0">
                      <a:pos x="57" y="99"/>
                    </a:cxn>
                  </a:cxnLst>
                  <a:rect l="0" t="0" r="r" b="b"/>
                  <a:pathLst>
                    <a:path w="642" h="324">
                      <a:moveTo>
                        <a:pt x="58" y="108"/>
                      </a:moveTo>
                      <a:lnTo>
                        <a:pt x="46" y="110"/>
                      </a:lnTo>
                      <a:lnTo>
                        <a:pt x="35" y="113"/>
                      </a:lnTo>
                      <a:lnTo>
                        <a:pt x="25" y="117"/>
                      </a:lnTo>
                      <a:lnTo>
                        <a:pt x="17" y="122"/>
                      </a:lnTo>
                      <a:lnTo>
                        <a:pt x="10" y="129"/>
                      </a:lnTo>
                      <a:lnTo>
                        <a:pt x="4" y="136"/>
                      </a:lnTo>
                      <a:lnTo>
                        <a:pt x="1" y="144"/>
                      </a:lnTo>
                      <a:lnTo>
                        <a:pt x="0" y="152"/>
                      </a:lnTo>
                      <a:lnTo>
                        <a:pt x="1" y="158"/>
                      </a:lnTo>
                      <a:lnTo>
                        <a:pt x="2" y="164"/>
                      </a:lnTo>
                      <a:lnTo>
                        <a:pt x="5" y="169"/>
                      </a:lnTo>
                      <a:lnTo>
                        <a:pt x="9" y="175"/>
                      </a:lnTo>
                      <a:lnTo>
                        <a:pt x="19" y="184"/>
                      </a:lnTo>
                      <a:lnTo>
                        <a:pt x="32" y="191"/>
                      </a:lnTo>
                      <a:lnTo>
                        <a:pt x="32" y="190"/>
                      </a:lnTo>
                      <a:lnTo>
                        <a:pt x="24" y="197"/>
                      </a:lnTo>
                      <a:lnTo>
                        <a:pt x="19" y="204"/>
                      </a:lnTo>
                      <a:lnTo>
                        <a:pt x="15" y="212"/>
                      </a:lnTo>
                      <a:lnTo>
                        <a:pt x="14" y="220"/>
                      </a:lnTo>
                      <a:lnTo>
                        <a:pt x="15" y="229"/>
                      </a:lnTo>
                      <a:lnTo>
                        <a:pt x="19" y="238"/>
                      </a:lnTo>
                      <a:lnTo>
                        <a:pt x="25" y="245"/>
                      </a:lnTo>
                      <a:lnTo>
                        <a:pt x="33" y="252"/>
                      </a:lnTo>
                      <a:lnTo>
                        <a:pt x="43" y="257"/>
                      </a:lnTo>
                      <a:lnTo>
                        <a:pt x="54" y="262"/>
                      </a:lnTo>
                      <a:lnTo>
                        <a:pt x="66" y="264"/>
                      </a:lnTo>
                      <a:lnTo>
                        <a:pt x="79" y="265"/>
                      </a:lnTo>
                      <a:lnTo>
                        <a:pt x="83" y="265"/>
                      </a:lnTo>
                      <a:lnTo>
                        <a:pt x="86" y="264"/>
                      </a:lnTo>
                      <a:lnTo>
                        <a:pt x="86" y="265"/>
                      </a:lnTo>
                      <a:lnTo>
                        <a:pt x="95" y="274"/>
                      </a:lnTo>
                      <a:lnTo>
                        <a:pt x="105" y="281"/>
                      </a:lnTo>
                      <a:lnTo>
                        <a:pt x="116" y="288"/>
                      </a:lnTo>
                      <a:lnTo>
                        <a:pt x="129" y="294"/>
                      </a:lnTo>
                      <a:lnTo>
                        <a:pt x="142" y="298"/>
                      </a:lnTo>
                      <a:lnTo>
                        <a:pt x="156" y="301"/>
                      </a:lnTo>
                      <a:lnTo>
                        <a:pt x="171" y="303"/>
                      </a:lnTo>
                      <a:lnTo>
                        <a:pt x="186" y="304"/>
                      </a:lnTo>
                      <a:lnTo>
                        <a:pt x="201" y="303"/>
                      </a:lnTo>
                      <a:lnTo>
                        <a:pt x="216" y="302"/>
                      </a:lnTo>
                      <a:lnTo>
                        <a:pt x="231" y="298"/>
                      </a:lnTo>
                      <a:lnTo>
                        <a:pt x="245" y="293"/>
                      </a:lnTo>
                      <a:lnTo>
                        <a:pt x="245" y="293"/>
                      </a:lnTo>
                      <a:lnTo>
                        <a:pt x="252" y="300"/>
                      </a:lnTo>
                      <a:lnTo>
                        <a:pt x="261" y="306"/>
                      </a:lnTo>
                      <a:lnTo>
                        <a:pt x="281" y="316"/>
                      </a:lnTo>
                      <a:lnTo>
                        <a:pt x="292" y="319"/>
                      </a:lnTo>
                      <a:lnTo>
                        <a:pt x="303" y="322"/>
                      </a:lnTo>
                      <a:lnTo>
                        <a:pt x="315" y="323"/>
                      </a:lnTo>
                      <a:lnTo>
                        <a:pt x="328" y="324"/>
                      </a:lnTo>
                      <a:lnTo>
                        <a:pt x="344" y="323"/>
                      </a:lnTo>
                      <a:lnTo>
                        <a:pt x="360" y="320"/>
                      </a:lnTo>
                      <a:lnTo>
                        <a:pt x="374" y="316"/>
                      </a:lnTo>
                      <a:lnTo>
                        <a:pt x="388" y="310"/>
                      </a:lnTo>
                      <a:lnTo>
                        <a:pt x="400" y="303"/>
                      </a:lnTo>
                      <a:lnTo>
                        <a:pt x="410" y="295"/>
                      </a:lnTo>
                      <a:lnTo>
                        <a:pt x="418" y="285"/>
                      </a:lnTo>
                      <a:lnTo>
                        <a:pt x="424" y="275"/>
                      </a:lnTo>
                      <a:lnTo>
                        <a:pt x="424" y="275"/>
                      </a:lnTo>
                      <a:lnTo>
                        <a:pt x="435" y="279"/>
                      </a:lnTo>
                      <a:lnTo>
                        <a:pt x="446" y="282"/>
                      </a:lnTo>
                      <a:lnTo>
                        <a:pt x="458" y="283"/>
                      </a:lnTo>
                      <a:lnTo>
                        <a:pt x="470" y="284"/>
                      </a:lnTo>
                      <a:lnTo>
                        <a:pt x="487" y="283"/>
                      </a:lnTo>
                      <a:lnTo>
                        <a:pt x="503" y="279"/>
                      </a:lnTo>
                      <a:lnTo>
                        <a:pt x="518" y="274"/>
                      </a:lnTo>
                      <a:lnTo>
                        <a:pt x="530" y="267"/>
                      </a:lnTo>
                      <a:lnTo>
                        <a:pt x="541" y="258"/>
                      </a:lnTo>
                      <a:lnTo>
                        <a:pt x="549" y="249"/>
                      </a:lnTo>
                      <a:lnTo>
                        <a:pt x="554" y="238"/>
                      </a:lnTo>
                      <a:lnTo>
                        <a:pt x="556" y="226"/>
                      </a:lnTo>
                      <a:lnTo>
                        <a:pt x="555" y="226"/>
                      </a:lnTo>
                      <a:lnTo>
                        <a:pt x="573" y="223"/>
                      </a:lnTo>
                      <a:lnTo>
                        <a:pt x="590" y="218"/>
                      </a:lnTo>
                      <a:lnTo>
                        <a:pt x="605" y="211"/>
                      </a:lnTo>
                      <a:lnTo>
                        <a:pt x="617" y="202"/>
                      </a:lnTo>
                      <a:lnTo>
                        <a:pt x="628" y="192"/>
                      </a:lnTo>
                      <a:lnTo>
                        <a:pt x="635" y="181"/>
                      </a:lnTo>
                      <a:lnTo>
                        <a:pt x="640" y="170"/>
                      </a:lnTo>
                      <a:lnTo>
                        <a:pt x="642" y="157"/>
                      </a:lnTo>
                      <a:lnTo>
                        <a:pt x="641" y="146"/>
                      </a:lnTo>
                      <a:lnTo>
                        <a:pt x="637" y="135"/>
                      </a:lnTo>
                      <a:lnTo>
                        <a:pt x="630" y="125"/>
                      </a:lnTo>
                      <a:lnTo>
                        <a:pt x="621" y="115"/>
                      </a:lnTo>
                      <a:lnTo>
                        <a:pt x="621" y="115"/>
                      </a:lnTo>
                      <a:lnTo>
                        <a:pt x="626" y="104"/>
                      </a:lnTo>
                      <a:lnTo>
                        <a:pt x="627" y="93"/>
                      </a:lnTo>
                      <a:lnTo>
                        <a:pt x="626" y="84"/>
                      </a:lnTo>
                      <a:lnTo>
                        <a:pt x="623" y="76"/>
                      </a:lnTo>
                      <a:lnTo>
                        <a:pt x="618" y="68"/>
                      </a:lnTo>
                      <a:lnTo>
                        <a:pt x="611" y="60"/>
                      </a:lnTo>
                      <a:lnTo>
                        <a:pt x="602" y="54"/>
                      </a:lnTo>
                      <a:lnTo>
                        <a:pt x="592" y="48"/>
                      </a:lnTo>
                      <a:lnTo>
                        <a:pt x="581" y="44"/>
                      </a:lnTo>
                      <a:lnTo>
                        <a:pt x="569" y="41"/>
                      </a:lnTo>
                      <a:lnTo>
                        <a:pt x="569" y="41"/>
                      </a:lnTo>
                      <a:lnTo>
                        <a:pt x="566" y="32"/>
                      </a:lnTo>
                      <a:lnTo>
                        <a:pt x="560" y="25"/>
                      </a:lnTo>
                      <a:lnTo>
                        <a:pt x="553" y="18"/>
                      </a:lnTo>
                      <a:lnTo>
                        <a:pt x="544" y="12"/>
                      </a:lnTo>
                      <a:lnTo>
                        <a:pt x="534" y="7"/>
                      </a:lnTo>
                      <a:lnTo>
                        <a:pt x="523" y="3"/>
                      </a:lnTo>
                      <a:lnTo>
                        <a:pt x="511" y="1"/>
                      </a:lnTo>
                      <a:lnTo>
                        <a:pt x="498" y="0"/>
                      </a:lnTo>
                      <a:lnTo>
                        <a:pt x="483" y="1"/>
                      </a:lnTo>
                      <a:lnTo>
                        <a:pt x="468" y="4"/>
                      </a:lnTo>
                      <a:lnTo>
                        <a:pt x="455" y="10"/>
                      </a:lnTo>
                      <a:lnTo>
                        <a:pt x="443" y="17"/>
                      </a:lnTo>
                      <a:lnTo>
                        <a:pt x="443" y="18"/>
                      </a:lnTo>
                      <a:lnTo>
                        <a:pt x="433" y="10"/>
                      </a:lnTo>
                      <a:lnTo>
                        <a:pt x="421" y="5"/>
                      </a:lnTo>
                      <a:lnTo>
                        <a:pt x="407" y="1"/>
                      </a:lnTo>
                      <a:lnTo>
                        <a:pt x="392" y="0"/>
                      </a:lnTo>
                      <a:lnTo>
                        <a:pt x="374" y="2"/>
                      </a:lnTo>
                      <a:lnTo>
                        <a:pt x="357" y="7"/>
                      </a:lnTo>
                      <a:lnTo>
                        <a:pt x="344" y="15"/>
                      </a:lnTo>
                      <a:lnTo>
                        <a:pt x="338" y="20"/>
                      </a:lnTo>
                      <a:lnTo>
                        <a:pt x="334" y="25"/>
                      </a:lnTo>
                      <a:lnTo>
                        <a:pt x="334" y="25"/>
                      </a:lnTo>
                      <a:lnTo>
                        <a:pt x="322" y="18"/>
                      </a:lnTo>
                      <a:lnTo>
                        <a:pt x="308" y="14"/>
                      </a:lnTo>
                      <a:lnTo>
                        <a:pt x="294" y="11"/>
                      </a:lnTo>
                      <a:lnTo>
                        <a:pt x="278" y="10"/>
                      </a:lnTo>
                      <a:lnTo>
                        <a:pt x="267" y="11"/>
                      </a:lnTo>
                      <a:lnTo>
                        <a:pt x="257" y="12"/>
                      </a:lnTo>
                      <a:lnTo>
                        <a:pt x="237" y="18"/>
                      </a:lnTo>
                      <a:lnTo>
                        <a:pt x="221" y="27"/>
                      </a:lnTo>
                      <a:lnTo>
                        <a:pt x="214" y="33"/>
                      </a:lnTo>
                      <a:lnTo>
                        <a:pt x="208" y="39"/>
                      </a:lnTo>
                      <a:lnTo>
                        <a:pt x="208" y="39"/>
                      </a:lnTo>
                      <a:lnTo>
                        <a:pt x="196" y="35"/>
                      </a:lnTo>
                      <a:lnTo>
                        <a:pt x="184" y="32"/>
                      </a:lnTo>
                      <a:lnTo>
                        <a:pt x="170" y="31"/>
                      </a:lnTo>
                      <a:lnTo>
                        <a:pt x="157" y="30"/>
                      </a:lnTo>
                      <a:lnTo>
                        <a:pt x="137" y="31"/>
                      </a:lnTo>
                      <a:lnTo>
                        <a:pt x="118" y="35"/>
                      </a:lnTo>
                      <a:lnTo>
                        <a:pt x="101" y="42"/>
                      </a:lnTo>
                      <a:lnTo>
                        <a:pt x="86" y="50"/>
                      </a:lnTo>
                      <a:lnTo>
                        <a:pt x="74" y="60"/>
                      </a:lnTo>
                      <a:lnTo>
                        <a:pt x="65" y="72"/>
                      </a:lnTo>
                      <a:lnTo>
                        <a:pt x="59" y="85"/>
                      </a:lnTo>
                      <a:lnTo>
                        <a:pt x="58" y="92"/>
                      </a:lnTo>
                      <a:lnTo>
                        <a:pt x="57" y="99"/>
                      </a:lnTo>
                      <a:lnTo>
                        <a:pt x="57" y="104"/>
                      </a:lnTo>
                      <a:lnTo>
                        <a:pt x="58" y="108"/>
                      </a:lnTo>
                      <a:close/>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16" name="Freeform 215"/>
                <p:cNvSpPr>
                  <a:spLocks/>
                </p:cNvSpPr>
                <p:nvPr/>
              </p:nvSpPr>
              <p:spPr bwMode="auto">
                <a:xfrm>
                  <a:off x="2559" y="741"/>
                  <a:ext cx="38" cy="6"/>
                </a:xfrm>
                <a:custGeom>
                  <a:avLst/>
                  <a:gdLst/>
                  <a:ahLst/>
                  <a:cxnLst>
                    <a:cxn ang="0">
                      <a:pos x="0" y="0"/>
                    </a:cxn>
                    <a:cxn ang="0">
                      <a:pos x="16" y="5"/>
                    </a:cxn>
                    <a:cxn ang="0">
                      <a:pos x="33" y="6"/>
                    </a:cxn>
                    <a:cxn ang="0">
                      <a:pos x="35" y="6"/>
                    </a:cxn>
                    <a:cxn ang="0">
                      <a:pos x="38" y="6"/>
                    </a:cxn>
                  </a:cxnLst>
                  <a:rect l="0" t="0" r="r" b="b"/>
                  <a:pathLst>
                    <a:path w="38" h="6">
                      <a:moveTo>
                        <a:pt x="0" y="0"/>
                      </a:moveTo>
                      <a:lnTo>
                        <a:pt x="16" y="5"/>
                      </a:lnTo>
                      <a:lnTo>
                        <a:pt x="33" y="6"/>
                      </a:lnTo>
                      <a:lnTo>
                        <a:pt x="35" y="6"/>
                      </a:lnTo>
                      <a:lnTo>
                        <a:pt x="38" y="6"/>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17" name="Freeform 216"/>
                <p:cNvSpPr>
                  <a:spLocks/>
                </p:cNvSpPr>
                <p:nvPr/>
              </p:nvSpPr>
              <p:spPr bwMode="auto">
                <a:xfrm>
                  <a:off x="2613" y="812"/>
                  <a:ext cx="17" cy="2"/>
                </a:xfrm>
                <a:custGeom>
                  <a:avLst/>
                  <a:gdLst/>
                  <a:ahLst/>
                  <a:cxnLst>
                    <a:cxn ang="0">
                      <a:pos x="0" y="2"/>
                    </a:cxn>
                    <a:cxn ang="0">
                      <a:pos x="9" y="1"/>
                    </a:cxn>
                    <a:cxn ang="0">
                      <a:pos x="17" y="0"/>
                    </a:cxn>
                  </a:cxnLst>
                  <a:rect l="0" t="0" r="r" b="b"/>
                  <a:pathLst>
                    <a:path w="17" h="2">
                      <a:moveTo>
                        <a:pt x="0" y="2"/>
                      </a:moveTo>
                      <a:lnTo>
                        <a:pt x="9" y="1"/>
                      </a:lnTo>
                      <a:lnTo>
                        <a:pt x="17"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18" name="Freeform 217"/>
                <p:cNvSpPr>
                  <a:spLocks/>
                </p:cNvSpPr>
                <p:nvPr/>
              </p:nvSpPr>
              <p:spPr bwMode="auto">
                <a:xfrm>
                  <a:off x="2762" y="830"/>
                  <a:ext cx="10" cy="13"/>
                </a:xfrm>
                <a:custGeom>
                  <a:avLst/>
                  <a:gdLst/>
                  <a:ahLst/>
                  <a:cxnLst>
                    <a:cxn ang="0">
                      <a:pos x="0" y="0"/>
                    </a:cxn>
                    <a:cxn ang="0">
                      <a:pos x="4" y="7"/>
                    </a:cxn>
                    <a:cxn ang="0">
                      <a:pos x="10" y="13"/>
                    </a:cxn>
                  </a:cxnLst>
                  <a:rect l="0" t="0" r="r" b="b"/>
                  <a:pathLst>
                    <a:path w="10" h="13">
                      <a:moveTo>
                        <a:pt x="0" y="0"/>
                      </a:moveTo>
                      <a:lnTo>
                        <a:pt x="4" y="7"/>
                      </a:lnTo>
                      <a:lnTo>
                        <a:pt x="10" y="13"/>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19" name="Freeform 218"/>
                <p:cNvSpPr>
                  <a:spLocks/>
                </p:cNvSpPr>
                <p:nvPr/>
              </p:nvSpPr>
              <p:spPr bwMode="auto">
                <a:xfrm>
                  <a:off x="2951" y="811"/>
                  <a:ext cx="4" cy="14"/>
                </a:xfrm>
                <a:custGeom>
                  <a:avLst/>
                  <a:gdLst/>
                  <a:ahLst/>
                  <a:cxnLst>
                    <a:cxn ang="0">
                      <a:pos x="0" y="14"/>
                    </a:cxn>
                    <a:cxn ang="0">
                      <a:pos x="2" y="7"/>
                    </a:cxn>
                    <a:cxn ang="0">
                      <a:pos x="4" y="0"/>
                    </a:cxn>
                  </a:cxnLst>
                  <a:rect l="0" t="0" r="r" b="b"/>
                  <a:pathLst>
                    <a:path w="4" h="14">
                      <a:moveTo>
                        <a:pt x="0" y="14"/>
                      </a:moveTo>
                      <a:lnTo>
                        <a:pt x="2" y="7"/>
                      </a:lnTo>
                      <a:lnTo>
                        <a:pt x="4"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0" name="Freeform 219"/>
                <p:cNvSpPr>
                  <a:spLocks/>
                </p:cNvSpPr>
                <p:nvPr/>
              </p:nvSpPr>
              <p:spPr bwMode="auto">
                <a:xfrm>
                  <a:off x="3034" y="722"/>
                  <a:ext cx="49" cy="54"/>
                </a:xfrm>
                <a:custGeom>
                  <a:avLst/>
                  <a:gdLst/>
                  <a:ahLst/>
                  <a:cxnLst>
                    <a:cxn ang="0">
                      <a:pos x="49" y="54"/>
                    </a:cxn>
                    <a:cxn ang="0">
                      <a:pos x="49" y="54"/>
                    </a:cxn>
                    <a:cxn ang="0">
                      <a:pos x="49" y="53"/>
                    </a:cxn>
                    <a:cxn ang="0">
                      <a:pos x="48" y="45"/>
                    </a:cxn>
                    <a:cxn ang="0">
                      <a:pos x="46" y="37"/>
                    </a:cxn>
                    <a:cxn ang="0">
                      <a:pos x="41" y="29"/>
                    </a:cxn>
                    <a:cxn ang="0">
                      <a:pos x="36" y="22"/>
                    </a:cxn>
                    <a:cxn ang="0">
                      <a:pos x="29" y="15"/>
                    </a:cxn>
                    <a:cxn ang="0">
                      <a:pos x="20" y="9"/>
                    </a:cxn>
                    <a:cxn ang="0">
                      <a:pos x="11" y="4"/>
                    </a:cxn>
                    <a:cxn ang="0">
                      <a:pos x="0" y="0"/>
                    </a:cxn>
                  </a:cxnLst>
                  <a:rect l="0" t="0" r="r" b="b"/>
                  <a:pathLst>
                    <a:path w="49" h="54">
                      <a:moveTo>
                        <a:pt x="49" y="54"/>
                      </a:moveTo>
                      <a:lnTo>
                        <a:pt x="49" y="54"/>
                      </a:lnTo>
                      <a:lnTo>
                        <a:pt x="49" y="53"/>
                      </a:lnTo>
                      <a:lnTo>
                        <a:pt x="48" y="45"/>
                      </a:lnTo>
                      <a:lnTo>
                        <a:pt x="46" y="37"/>
                      </a:lnTo>
                      <a:lnTo>
                        <a:pt x="41" y="29"/>
                      </a:lnTo>
                      <a:lnTo>
                        <a:pt x="36" y="22"/>
                      </a:lnTo>
                      <a:lnTo>
                        <a:pt x="29" y="15"/>
                      </a:lnTo>
                      <a:lnTo>
                        <a:pt x="20" y="9"/>
                      </a:lnTo>
                      <a:lnTo>
                        <a:pt x="11" y="4"/>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1" name="Freeform 220"/>
                <p:cNvSpPr>
                  <a:spLocks/>
                </p:cNvSpPr>
                <p:nvPr/>
              </p:nvSpPr>
              <p:spPr bwMode="auto">
                <a:xfrm>
                  <a:off x="3126" y="665"/>
                  <a:ext cx="22" cy="20"/>
                </a:xfrm>
                <a:custGeom>
                  <a:avLst/>
                  <a:gdLst/>
                  <a:ahLst/>
                  <a:cxnLst>
                    <a:cxn ang="0">
                      <a:pos x="0" y="20"/>
                    </a:cxn>
                    <a:cxn ang="0">
                      <a:pos x="7" y="16"/>
                    </a:cxn>
                    <a:cxn ang="0">
                      <a:pos x="13" y="11"/>
                    </a:cxn>
                    <a:cxn ang="0">
                      <a:pos x="22" y="0"/>
                    </a:cxn>
                  </a:cxnLst>
                  <a:rect l="0" t="0" r="r" b="b"/>
                  <a:pathLst>
                    <a:path w="22" h="20">
                      <a:moveTo>
                        <a:pt x="0" y="20"/>
                      </a:moveTo>
                      <a:lnTo>
                        <a:pt x="7" y="16"/>
                      </a:lnTo>
                      <a:lnTo>
                        <a:pt x="13" y="11"/>
                      </a:lnTo>
                      <a:lnTo>
                        <a:pt x="22"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2" name="Freeform 221"/>
                <p:cNvSpPr>
                  <a:spLocks/>
                </p:cNvSpPr>
                <p:nvPr/>
              </p:nvSpPr>
              <p:spPr bwMode="auto">
                <a:xfrm>
                  <a:off x="3096" y="591"/>
                  <a:ext cx="1" cy="9"/>
                </a:xfrm>
                <a:custGeom>
                  <a:avLst/>
                  <a:gdLst/>
                  <a:ahLst/>
                  <a:cxnLst>
                    <a:cxn ang="0">
                      <a:pos x="1" y="9"/>
                    </a:cxn>
                    <a:cxn ang="0">
                      <a:pos x="1" y="9"/>
                    </a:cxn>
                    <a:cxn ang="0">
                      <a:pos x="1" y="8"/>
                    </a:cxn>
                    <a:cxn ang="0">
                      <a:pos x="1" y="4"/>
                    </a:cxn>
                    <a:cxn ang="0">
                      <a:pos x="0" y="0"/>
                    </a:cxn>
                  </a:cxnLst>
                  <a:rect l="0" t="0" r="r" b="b"/>
                  <a:pathLst>
                    <a:path w="1" h="9">
                      <a:moveTo>
                        <a:pt x="1" y="9"/>
                      </a:moveTo>
                      <a:lnTo>
                        <a:pt x="1" y="9"/>
                      </a:lnTo>
                      <a:lnTo>
                        <a:pt x="1" y="8"/>
                      </a:lnTo>
                      <a:lnTo>
                        <a:pt x="1" y="4"/>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3" name="Freeform 222"/>
                <p:cNvSpPr>
                  <a:spLocks/>
                </p:cNvSpPr>
                <p:nvPr/>
              </p:nvSpPr>
              <p:spPr bwMode="auto">
                <a:xfrm>
                  <a:off x="2959" y="567"/>
                  <a:ext cx="11" cy="13"/>
                </a:xfrm>
                <a:custGeom>
                  <a:avLst/>
                  <a:gdLst/>
                  <a:ahLst/>
                  <a:cxnLst>
                    <a:cxn ang="0">
                      <a:pos x="11" y="0"/>
                    </a:cxn>
                    <a:cxn ang="0">
                      <a:pos x="5" y="6"/>
                    </a:cxn>
                    <a:cxn ang="0">
                      <a:pos x="0" y="13"/>
                    </a:cxn>
                  </a:cxnLst>
                  <a:rect l="0" t="0" r="r" b="b"/>
                  <a:pathLst>
                    <a:path w="11" h="13">
                      <a:moveTo>
                        <a:pt x="11" y="0"/>
                      </a:moveTo>
                      <a:lnTo>
                        <a:pt x="5" y="6"/>
                      </a:lnTo>
                      <a:lnTo>
                        <a:pt x="0" y="13"/>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4" name="Freeform 223"/>
                <p:cNvSpPr>
                  <a:spLocks/>
                </p:cNvSpPr>
                <p:nvPr/>
              </p:nvSpPr>
              <p:spPr bwMode="auto">
                <a:xfrm>
                  <a:off x="2855" y="575"/>
                  <a:ext cx="6" cy="10"/>
                </a:xfrm>
                <a:custGeom>
                  <a:avLst/>
                  <a:gdLst/>
                  <a:ahLst/>
                  <a:cxnLst>
                    <a:cxn ang="0">
                      <a:pos x="6" y="0"/>
                    </a:cxn>
                    <a:cxn ang="0">
                      <a:pos x="2" y="5"/>
                    </a:cxn>
                    <a:cxn ang="0">
                      <a:pos x="0" y="10"/>
                    </a:cxn>
                  </a:cxnLst>
                  <a:rect l="0" t="0" r="r" b="b"/>
                  <a:pathLst>
                    <a:path w="6" h="10">
                      <a:moveTo>
                        <a:pt x="6" y="0"/>
                      </a:moveTo>
                      <a:lnTo>
                        <a:pt x="2" y="5"/>
                      </a:lnTo>
                      <a:lnTo>
                        <a:pt x="0" y="1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5" name="Freeform 224"/>
                <p:cNvSpPr>
                  <a:spLocks/>
                </p:cNvSpPr>
                <p:nvPr/>
              </p:nvSpPr>
              <p:spPr bwMode="auto">
                <a:xfrm>
                  <a:off x="2735" y="589"/>
                  <a:ext cx="19" cy="10"/>
                </a:xfrm>
                <a:custGeom>
                  <a:avLst/>
                  <a:gdLst/>
                  <a:ahLst/>
                  <a:cxnLst>
                    <a:cxn ang="0">
                      <a:pos x="19" y="10"/>
                    </a:cxn>
                    <a:cxn ang="0">
                      <a:pos x="10" y="5"/>
                    </a:cxn>
                    <a:cxn ang="0">
                      <a:pos x="0" y="0"/>
                    </a:cxn>
                  </a:cxnLst>
                  <a:rect l="0" t="0" r="r" b="b"/>
                  <a:pathLst>
                    <a:path w="19" h="10">
                      <a:moveTo>
                        <a:pt x="19" y="10"/>
                      </a:moveTo>
                      <a:lnTo>
                        <a:pt x="10" y="5"/>
                      </a:lnTo>
                      <a:lnTo>
                        <a:pt x="0" y="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6" name="Freeform 225"/>
                <p:cNvSpPr>
                  <a:spLocks/>
                </p:cNvSpPr>
                <p:nvPr/>
              </p:nvSpPr>
              <p:spPr bwMode="auto">
                <a:xfrm>
                  <a:off x="2585" y="658"/>
                  <a:ext cx="3" cy="10"/>
                </a:xfrm>
                <a:custGeom>
                  <a:avLst/>
                  <a:gdLst/>
                  <a:ahLst/>
                  <a:cxnLst>
                    <a:cxn ang="0">
                      <a:pos x="0" y="0"/>
                    </a:cxn>
                    <a:cxn ang="0">
                      <a:pos x="1" y="5"/>
                    </a:cxn>
                    <a:cxn ang="0">
                      <a:pos x="3" y="10"/>
                    </a:cxn>
                  </a:cxnLst>
                  <a:rect l="0" t="0" r="r" b="b"/>
                  <a:pathLst>
                    <a:path w="3" h="10">
                      <a:moveTo>
                        <a:pt x="0" y="0"/>
                      </a:moveTo>
                      <a:lnTo>
                        <a:pt x="1" y="5"/>
                      </a:lnTo>
                      <a:lnTo>
                        <a:pt x="3" y="10"/>
                      </a:lnTo>
                    </a:path>
                  </a:pathLst>
                </a:custGeom>
                <a:grpFill/>
                <a:ln w="12700">
                  <a:solidFill>
                    <a:srgbClr val="000000"/>
                  </a:solidFill>
                  <a:prstDash val="solid"/>
                  <a:round/>
                  <a:headEnd/>
                  <a:tailEnd/>
                </a:ln>
              </p:spPr>
              <p:txBody>
                <a:bodyPr/>
                <a:lstStyle/>
                <a:p>
                  <a:pPr>
                    <a:defRPr/>
                  </a:pPr>
                  <a:endParaRPr lang="en-US" sz="1000" kern="0">
                    <a:solidFill>
                      <a:srgbClr val="000000"/>
                    </a:solidFill>
                  </a:endParaRPr>
                </a:p>
              </p:txBody>
            </p:sp>
            <p:sp>
              <p:nvSpPr>
                <p:cNvPr id="727" name="Rectangle 226"/>
                <p:cNvSpPr>
                  <a:spLocks noChangeArrowheads="1"/>
                </p:cNvSpPr>
                <p:nvPr/>
              </p:nvSpPr>
              <p:spPr bwMode="auto">
                <a:xfrm>
                  <a:off x="2661" y="622"/>
                  <a:ext cx="337" cy="168"/>
                </a:xfrm>
                <a:prstGeom prst="rect">
                  <a:avLst/>
                </a:prstGeom>
                <a:grpFill/>
                <a:ln w="9525">
                  <a:noFill/>
                  <a:miter lim="800000"/>
                  <a:headEnd/>
                  <a:tailEnd/>
                </a:ln>
                <a:effectLst/>
              </p:spPr>
              <p:txBody>
                <a:bodyPr wrap="none" lIns="92075" tIns="46038" rIns="92075" bIns="46038" anchor="ctr"/>
                <a:lstStyle/>
                <a:p>
                  <a:pPr algn="ctr">
                    <a:defRPr/>
                  </a:pPr>
                  <a:endParaRPr lang="en-US" sz="1000" kern="0">
                    <a:solidFill>
                      <a:srgbClr val="000000"/>
                    </a:solidFill>
                    <a:latin typeface="Times New Roman" pitchFamily="18" charset="0"/>
                  </a:endParaRPr>
                </a:p>
              </p:txBody>
            </p:sp>
          </p:grpSp>
          <p:sp>
            <p:nvSpPr>
              <p:cNvPr id="712" name="Rectangle 711"/>
              <p:cNvSpPr/>
              <p:nvPr/>
            </p:nvSpPr>
            <p:spPr>
              <a:xfrm>
                <a:off x="1313099" y="3935578"/>
                <a:ext cx="7007282" cy="2497799"/>
              </a:xfrm>
              <a:prstGeom prst="rect">
                <a:avLst/>
              </a:prstGeom>
              <a:noFill/>
              <a:ln w="25400" cap="flat" cmpd="sng" algn="ctr">
                <a:solidFill>
                  <a:sysClr val="windowText" lastClr="000000"/>
                </a:solidFill>
                <a:prstDash val="solid"/>
              </a:ln>
              <a:effectLst/>
            </p:spPr>
            <p:txBody>
              <a:bodyPr rtlCol="0" anchor="ctr"/>
              <a:lstStyle/>
              <a:p>
                <a:pPr algn="ctr">
                  <a:defRPr/>
                </a:pPr>
                <a:endParaRPr lang="en-US" sz="1000" kern="0">
                  <a:solidFill>
                    <a:srgbClr val="000000"/>
                  </a:solidFill>
                  <a:latin typeface="Calibri"/>
                </a:endParaRPr>
              </a:p>
            </p:txBody>
          </p:sp>
          <p:sp>
            <p:nvSpPr>
              <p:cNvPr id="713" name="Freeform 712"/>
              <p:cNvSpPr/>
              <p:nvPr/>
            </p:nvSpPr>
            <p:spPr>
              <a:xfrm>
                <a:off x="4812194" y="4429790"/>
                <a:ext cx="1378432" cy="688146"/>
              </a:xfrm>
              <a:custGeom>
                <a:avLst/>
                <a:gdLst>
                  <a:gd name="connsiteX0" fmla="*/ 10236 w 1552433"/>
                  <a:gd name="connsiteY0" fmla="*/ 267269 h 1086134"/>
                  <a:gd name="connsiteX1" fmla="*/ 112594 w 1552433"/>
                  <a:gd name="connsiteY1" fmla="*/ 239973 h 1086134"/>
                  <a:gd name="connsiteX2" fmla="*/ 187657 w 1552433"/>
                  <a:gd name="connsiteY2" fmla="*/ 280916 h 1086134"/>
                  <a:gd name="connsiteX3" fmla="*/ 242248 w 1552433"/>
                  <a:gd name="connsiteY3" fmla="*/ 328684 h 1086134"/>
                  <a:gd name="connsiteX4" fmla="*/ 255896 w 1552433"/>
                  <a:gd name="connsiteY4" fmla="*/ 410570 h 1086134"/>
                  <a:gd name="connsiteX5" fmla="*/ 201305 w 1552433"/>
                  <a:gd name="connsiteY5" fmla="*/ 485633 h 1086134"/>
                  <a:gd name="connsiteX6" fmla="*/ 133066 w 1552433"/>
                  <a:gd name="connsiteY6" fmla="*/ 533400 h 1086134"/>
                  <a:gd name="connsiteX7" fmla="*/ 119418 w 1552433"/>
                  <a:gd name="connsiteY7" fmla="*/ 581167 h 1086134"/>
                  <a:gd name="connsiteX8" fmla="*/ 139890 w 1552433"/>
                  <a:gd name="connsiteY8" fmla="*/ 642582 h 1086134"/>
                  <a:gd name="connsiteX9" fmla="*/ 235424 w 1552433"/>
                  <a:gd name="connsiteY9" fmla="*/ 724469 h 1086134"/>
                  <a:gd name="connsiteX10" fmla="*/ 535675 w 1552433"/>
                  <a:gd name="connsiteY10" fmla="*/ 840475 h 1086134"/>
                  <a:gd name="connsiteX11" fmla="*/ 849573 w 1552433"/>
                  <a:gd name="connsiteY11" fmla="*/ 942833 h 1086134"/>
                  <a:gd name="connsiteX12" fmla="*/ 1074761 w 1552433"/>
                  <a:gd name="connsiteY12" fmla="*/ 1024719 h 1086134"/>
                  <a:gd name="connsiteX13" fmla="*/ 1252182 w 1552433"/>
                  <a:gd name="connsiteY13" fmla="*/ 1065663 h 1086134"/>
                  <a:gd name="connsiteX14" fmla="*/ 1395484 w 1552433"/>
                  <a:gd name="connsiteY14" fmla="*/ 1072487 h 1086134"/>
                  <a:gd name="connsiteX15" fmla="*/ 1491018 w 1552433"/>
                  <a:gd name="connsiteY15" fmla="*/ 1079310 h 1086134"/>
                  <a:gd name="connsiteX16" fmla="*/ 1511490 w 1552433"/>
                  <a:gd name="connsiteY16" fmla="*/ 1031543 h 1086134"/>
                  <a:gd name="connsiteX17" fmla="*/ 1545609 w 1552433"/>
                  <a:gd name="connsiteY17" fmla="*/ 1004248 h 1086134"/>
                  <a:gd name="connsiteX18" fmla="*/ 1531961 w 1552433"/>
                  <a:gd name="connsiteY18" fmla="*/ 970128 h 1086134"/>
                  <a:gd name="connsiteX19" fmla="*/ 1422779 w 1552433"/>
                  <a:gd name="connsiteY19" fmla="*/ 936009 h 1086134"/>
                  <a:gd name="connsiteX20" fmla="*/ 1293126 w 1552433"/>
                  <a:gd name="connsiteY20" fmla="*/ 922361 h 1086134"/>
                  <a:gd name="connsiteX21" fmla="*/ 1177120 w 1552433"/>
                  <a:gd name="connsiteY21" fmla="*/ 936009 h 1086134"/>
                  <a:gd name="connsiteX22" fmla="*/ 965579 w 1552433"/>
                  <a:gd name="connsiteY22" fmla="*/ 881418 h 1086134"/>
                  <a:gd name="connsiteX23" fmla="*/ 713096 w 1552433"/>
                  <a:gd name="connsiteY23" fmla="*/ 826827 h 1086134"/>
                  <a:gd name="connsiteX24" fmla="*/ 501555 w 1552433"/>
                  <a:gd name="connsiteY24" fmla="*/ 751764 h 1086134"/>
                  <a:gd name="connsiteX25" fmla="*/ 351430 w 1552433"/>
                  <a:gd name="connsiteY25" fmla="*/ 703997 h 1086134"/>
                  <a:gd name="connsiteX26" fmla="*/ 290015 w 1552433"/>
                  <a:gd name="connsiteY26" fmla="*/ 676702 h 1086134"/>
                  <a:gd name="connsiteX27" fmla="*/ 255896 w 1552433"/>
                  <a:gd name="connsiteY27" fmla="*/ 608463 h 1086134"/>
                  <a:gd name="connsiteX28" fmla="*/ 290015 w 1552433"/>
                  <a:gd name="connsiteY28" fmla="*/ 533400 h 1086134"/>
                  <a:gd name="connsiteX29" fmla="*/ 392373 w 1552433"/>
                  <a:gd name="connsiteY29" fmla="*/ 431042 h 1086134"/>
                  <a:gd name="connsiteX30" fmla="*/ 399197 w 1552433"/>
                  <a:gd name="connsiteY30" fmla="*/ 342331 h 1086134"/>
                  <a:gd name="connsiteX31" fmla="*/ 412845 w 1552433"/>
                  <a:gd name="connsiteY31" fmla="*/ 246797 h 1086134"/>
                  <a:gd name="connsiteX32" fmla="*/ 446964 w 1552433"/>
                  <a:gd name="connsiteY32" fmla="*/ 212678 h 1086134"/>
                  <a:gd name="connsiteX33" fmla="*/ 494731 w 1552433"/>
                  <a:gd name="connsiteY33" fmla="*/ 178558 h 1086134"/>
                  <a:gd name="connsiteX34" fmla="*/ 515203 w 1552433"/>
                  <a:gd name="connsiteY34" fmla="*/ 151263 h 1086134"/>
                  <a:gd name="connsiteX35" fmla="*/ 508379 w 1552433"/>
                  <a:gd name="connsiteY35" fmla="*/ 144439 h 1086134"/>
                  <a:gd name="connsiteX36" fmla="*/ 440140 w 1552433"/>
                  <a:gd name="connsiteY36" fmla="*/ 62552 h 1086134"/>
                  <a:gd name="connsiteX37" fmla="*/ 358254 w 1552433"/>
                  <a:gd name="connsiteY37" fmla="*/ 21609 h 1086134"/>
                  <a:gd name="connsiteX38" fmla="*/ 276367 w 1552433"/>
                  <a:gd name="connsiteY38" fmla="*/ 1137 h 1086134"/>
                  <a:gd name="connsiteX39" fmla="*/ 180833 w 1552433"/>
                  <a:gd name="connsiteY39" fmla="*/ 14785 h 1086134"/>
                  <a:gd name="connsiteX40" fmla="*/ 112594 w 1552433"/>
                  <a:gd name="connsiteY40" fmla="*/ 55728 h 1086134"/>
                  <a:gd name="connsiteX41" fmla="*/ 51179 w 1552433"/>
                  <a:gd name="connsiteY41" fmla="*/ 185382 h 1086134"/>
                  <a:gd name="connsiteX42" fmla="*/ 10236 w 1552433"/>
                  <a:gd name="connsiteY42" fmla="*/ 267269 h 10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52433" h="1086134">
                    <a:moveTo>
                      <a:pt x="10236" y="267269"/>
                    </a:moveTo>
                    <a:cubicBezTo>
                      <a:pt x="20472" y="276368"/>
                      <a:pt x="83024" y="237699"/>
                      <a:pt x="112594" y="239973"/>
                    </a:cubicBezTo>
                    <a:cubicBezTo>
                      <a:pt x="142164" y="242247"/>
                      <a:pt x="166048" y="266131"/>
                      <a:pt x="187657" y="280916"/>
                    </a:cubicBezTo>
                    <a:cubicBezTo>
                      <a:pt x="209266" y="295701"/>
                      <a:pt x="230875" y="307075"/>
                      <a:pt x="242248" y="328684"/>
                    </a:cubicBezTo>
                    <a:cubicBezTo>
                      <a:pt x="253621" y="350293"/>
                      <a:pt x="262720" y="384412"/>
                      <a:pt x="255896" y="410570"/>
                    </a:cubicBezTo>
                    <a:cubicBezTo>
                      <a:pt x="249072" y="436728"/>
                      <a:pt x="221777" y="465161"/>
                      <a:pt x="201305" y="485633"/>
                    </a:cubicBezTo>
                    <a:cubicBezTo>
                      <a:pt x="180833" y="506105"/>
                      <a:pt x="146714" y="517478"/>
                      <a:pt x="133066" y="533400"/>
                    </a:cubicBezTo>
                    <a:cubicBezTo>
                      <a:pt x="119418" y="549322"/>
                      <a:pt x="118281" y="562970"/>
                      <a:pt x="119418" y="581167"/>
                    </a:cubicBezTo>
                    <a:cubicBezTo>
                      <a:pt x="120555" y="599364"/>
                      <a:pt x="120556" y="618698"/>
                      <a:pt x="139890" y="642582"/>
                    </a:cubicBezTo>
                    <a:cubicBezTo>
                      <a:pt x="159224" y="666466"/>
                      <a:pt x="169460" y="691487"/>
                      <a:pt x="235424" y="724469"/>
                    </a:cubicBezTo>
                    <a:cubicBezTo>
                      <a:pt x="301388" y="757451"/>
                      <a:pt x="433317" y="804081"/>
                      <a:pt x="535675" y="840475"/>
                    </a:cubicBezTo>
                    <a:cubicBezTo>
                      <a:pt x="638033" y="876869"/>
                      <a:pt x="759725" y="912126"/>
                      <a:pt x="849573" y="942833"/>
                    </a:cubicBezTo>
                    <a:cubicBezTo>
                      <a:pt x="939421" y="973540"/>
                      <a:pt x="1007660" y="1004247"/>
                      <a:pt x="1074761" y="1024719"/>
                    </a:cubicBezTo>
                    <a:cubicBezTo>
                      <a:pt x="1141862" y="1045191"/>
                      <a:pt x="1198728" y="1057702"/>
                      <a:pt x="1252182" y="1065663"/>
                    </a:cubicBezTo>
                    <a:cubicBezTo>
                      <a:pt x="1305636" y="1073624"/>
                      <a:pt x="1355678" y="1070213"/>
                      <a:pt x="1395484" y="1072487"/>
                    </a:cubicBezTo>
                    <a:cubicBezTo>
                      <a:pt x="1435290" y="1074762"/>
                      <a:pt x="1471684" y="1086134"/>
                      <a:pt x="1491018" y="1079310"/>
                    </a:cubicBezTo>
                    <a:cubicBezTo>
                      <a:pt x="1510352" y="1072486"/>
                      <a:pt x="1502392" y="1044053"/>
                      <a:pt x="1511490" y="1031543"/>
                    </a:cubicBezTo>
                    <a:cubicBezTo>
                      <a:pt x="1520588" y="1019033"/>
                      <a:pt x="1542197" y="1014484"/>
                      <a:pt x="1545609" y="1004248"/>
                    </a:cubicBezTo>
                    <a:cubicBezTo>
                      <a:pt x="1549021" y="994012"/>
                      <a:pt x="1552433" y="981501"/>
                      <a:pt x="1531961" y="970128"/>
                    </a:cubicBezTo>
                    <a:cubicBezTo>
                      <a:pt x="1511489" y="958755"/>
                      <a:pt x="1462585" y="943970"/>
                      <a:pt x="1422779" y="936009"/>
                    </a:cubicBezTo>
                    <a:cubicBezTo>
                      <a:pt x="1382973" y="928048"/>
                      <a:pt x="1334069" y="922361"/>
                      <a:pt x="1293126" y="922361"/>
                    </a:cubicBezTo>
                    <a:cubicBezTo>
                      <a:pt x="1252183" y="922361"/>
                      <a:pt x="1231711" y="942833"/>
                      <a:pt x="1177120" y="936009"/>
                    </a:cubicBezTo>
                    <a:cubicBezTo>
                      <a:pt x="1122529" y="929185"/>
                      <a:pt x="1042916" y="899615"/>
                      <a:pt x="965579" y="881418"/>
                    </a:cubicBezTo>
                    <a:cubicBezTo>
                      <a:pt x="888242" y="863221"/>
                      <a:pt x="790433" y="848436"/>
                      <a:pt x="713096" y="826827"/>
                    </a:cubicBezTo>
                    <a:cubicBezTo>
                      <a:pt x="635759" y="805218"/>
                      <a:pt x="561833" y="772236"/>
                      <a:pt x="501555" y="751764"/>
                    </a:cubicBezTo>
                    <a:cubicBezTo>
                      <a:pt x="441277" y="731292"/>
                      <a:pt x="386687" y="716507"/>
                      <a:pt x="351430" y="703997"/>
                    </a:cubicBezTo>
                    <a:cubicBezTo>
                      <a:pt x="316173" y="691487"/>
                      <a:pt x="305937" y="692624"/>
                      <a:pt x="290015" y="676702"/>
                    </a:cubicBezTo>
                    <a:cubicBezTo>
                      <a:pt x="274093" y="660780"/>
                      <a:pt x="255896" y="632347"/>
                      <a:pt x="255896" y="608463"/>
                    </a:cubicBezTo>
                    <a:cubicBezTo>
                      <a:pt x="255896" y="584579"/>
                      <a:pt x="267269" y="562970"/>
                      <a:pt x="290015" y="533400"/>
                    </a:cubicBezTo>
                    <a:cubicBezTo>
                      <a:pt x="312761" y="503830"/>
                      <a:pt x="374176" y="462887"/>
                      <a:pt x="392373" y="431042"/>
                    </a:cubicBezTo>
                    <a:cubicBezTo>
                      <a:pt x="410570" y="399197"/>
                      <a:pt x="395785" y="373038"/>
                      <a:pt x="399197" y="342331"/>
                    </a:cubicBezTo>
                    <a:cubicBezTo>
                      <a:pt x="402609" y="311624"/>
                      <a:pt x="404884" y="268406"/>
                      <a:pt x="412845" y="246797"/>
                    </a:cubicBezTo>
                    <a:cubicBezTo>
                      <a:pt x="420806" y="225188"/>
                      <a:pt x="433316" y="224051"/>
                      <a:pt x="446964" y="212678"/>
                    </a:cubicBezTo>
                    <a:cubicBezTo>
                      <a:pt x="460612" y="201305"/>
                      <a:pt x="483358" y="188794"/>
                      <a:pt x="494731" y="178558"/>
                    </a:cubicBezTo>
                    <a:cubicBezTo>
                      <a:pt x="506104" y="168322"/>
                      <a:pt x="512928" y="156949"/>
                      <a:pt x="515203" y="151263"/>
                    </a:cubicBezTo>
                    <a:cubicBezTo>
                      <a:pt x="517478" y="145577"/>
                      <a:pt x="520890" y="159224"/>
                      <a:pt x="508379" y="144439"/>
                    </a:cubicBezTo>
                    <a:cubicBezTo>
                      <a:pt x="495869" y="129654"/>
                      <a:pt x="465161" y="83024"/>
                      <a:pt x="440140" y="62552"/>
                    </a:cubicBezTo>
                    <a:cubicBezTo>
                      <a:pt x="415119" y="42080"/>
                      <a:pt x="385549" y="31845"/>
                      <a:pt x="358254" y="21609"/>
                    </a:cubicBezTo>
                    <a:cubicBezTo>
                      <a:pt x="330959" y="11373"/>
                      <a:pt x="305937" y="2274"/>
                      <a:pt x="276367" y="1137"/>
                    </a:cubicBezTo>
                    <a:cubicBezTo>
                      <a:pt x="246797" y="0"/>
                      <a:pt x="208128" y="5687"/>
                      <a:pt x="180833" y="14785"/>
                    </a:cubicBezTo>
                    <a:cubicBezTo>
                      <a:pt x="153538" y="23883"/>
                      <a:pt x="134203" y="27295"/>
                      <a:pt x="112594" y="55728"/>
                    </a:cubicBezTo>
                    <a:cubicBezTo>
                      <a:pt x="90985" y="84161"/>
                      <a:pt x="63689" y="156949"/>
                      <a:pt x="51179" y="185382"/>
                    </a:cubicBezTo>
                    <a:cubicBezTo>
                      <a:pt x="38669" y="213815"/>
                      <a:pt x="0" y="258170"/>
                      <a:pt x="10236" y="267269"/>
                    </a:cubicBezTo>
                    <a:close/>
                  </a:path>
                </a:pathLst>
              </a:custGeom>
              <a:solidFill>
                <a:sysClr val="window" lastClr="FFFFFF"/>
              </a:solidFill>
              <a:ln w="25400" cap="flat" cmpd="sng" algn="ctr">
                <a:noFill/>
                <a:prstDash val="solid"/>
              </a:ln>
              <a:effectLst/>
            </p:spPr>
            <p:txBody>
              <a:bodyPr rtlCol="0" anchor="ctr"/>
              <a:lstStyle/>
              <a:p>
                <a:pPr algn="ctr">
                  <a:defRPr/>
                </a:pPr>
                <a:endParaRPr lang="en-US" sz="1000" kern="0">
                  <a:solidFill>
                    <a:srgbClr val="000000"/>
                  </a:solidFill>
                  <a:latin typeface="Calibri"/>
                </a:endParaRPr>
              </a:p>
            </p:txBody>
          </p:sp>
          <p:sp>
            <p:nvSpPr>
              <p:cNvPr id="769" name="Text Box 285"/>
              <p:cNvSpPr txBox="1">
                <a:spLocks noChangeAspect="1" noChangeArrowheads="1"/>
              </p:cNvSpPr>
              <p:nvPr/>
            </p:nvSpPr>
            <p:spPr bwMode="auto">
              <a:xfrm>
                <a:off x="4432363" y="4410661"/>
                <a:ext cx="535369" cy="214296"/>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Glacier</a:t>
                </a:r>
              </a:p>
            </p:txBody>
          </p:sp>
          <p:sp>
            <p:nvSpPr>
              <p:cNvPr id="770" name="Text Box 285"/>
              <p:cNvSpPr txBox="1">
                <a:spLocks noChangeAspect="1" noChangeArrowheads="1"/>
              </p:cNvSpPr>
              <p:nvPr/>
            </p:nvSpPr>
            <p:spPr bwMode="auto">
              <a:xfrm>
                <a:off x="5847229" y="4785536"/>
                <a:ext cx="407265" cy="214296"/>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effectLst>
                      <a:outerShdw blurRad="38100" dist="38100" dir="2700000" algn="tl">
                        <a:srgbClr val="000000">
                          <a:alpha val="43137"/>
                        </a:srgbClr>
                      </a:outerShdw>
                    </a:effectLst>
                    <a:latin typeface="Arial Rounded MT Bold" pitchFamily="34" charset="0"/>
                  </a:rPr>
                  <a:t>Lake</a:t>
                </a:r>
              </a:p>
            </p:txBody>
          </p:sp>
          <p:sp>
            <p:nvSpPr>
              <p:cNvPr id="771" name="Text Box 285"/>
              <p:cNvSpPr txBox="1">
                <a:spLocks noChangeAspect="1" noChangeArrowheads="1"/>
              </p:cNvSpPr>
              <p:nvPr/>
            </p:nvSpPr>
            <p:spPr bwMode="auto">
              <a:xfrm>
                <a:off x="4609212" y="5180054"/>
                <a:ext cx="556720" cy="3482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000" b="1">
                    <a:solidFill>
                      <a:srgbClr val="000000"/>
                    </a:solidFill>
                    <a:latin typeface="Arial Rounded MT Bold" pitchFamily="34" charset="0"/>
                  </a:rPr>
                  <a:t>River </a:t>
                </a:r>
              </a:p>
              <a:p>
                <a:pPr algn="ctr" eaLnBrk="0" fontAlgn="base" hangingPunct="0">
                  <a:spcBef>
                    <a:spcPct val="0"/>
                  </a:spcBef>
                  <a:spcAft>
                    <a:spcPct val="0"/>
                  </a:spcAft>
                </a:pPr>
                <a:r>
                  <a:rPr lang="en-US" sz="1000" b="1">
                    <a:solidFill>
                      <a:srgbClr val="000000"/>
                    </a:solidFill>
                    <a:latin typeface="Arial Rounded MT Bold" pitchFamily="34" charset="0"/>
                  </a:rPr>
                  <a:t>Routing</a:t>
                </a:r>
              </a:p>
            </p:txBody>
          </p:sp>
        </p:grpSp>
        <p:sp>
          <p:nvSpPr>
            <p:cNvPr id="773" name="Text Box 285"/>
            <p:cNvSpPr txBox="1">
              <a:spLocks noChangeAspect="1" noChangeArrowheads="1"/>
            </p:cNvSpPr>
            <p:nvPr/>
          </p:nvSpPr>
          <p:spPr bwMode="auto">
            <a:xfrm>
              <a:off x="4906654" y="4914952"/>
              <a:ext cx="595035"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Runoff</a:t>
              </a:r>
            </a:p>
          </p:txBody>
        </p:sp>
        <p:sp>
          <p:nvSpPr>
            <p:cNvPr id="774" name="Line 130"/>
            <p:cNvSpPr>
              <a:spLocks noChangeAspect="1" noChangeShapeType="1"/>
            </p:cNvSpPr>
            <p:nvPr/>
          </p:nvSpPr>
          <p:spPr bwMode="auto">
            <a:xfrm rot="16200000" flipV="1">
              <a:off x="2825538" y="5392720"/>
              <a:ext cx="0" cy="620472"/>
            </a:xfrm>
            <a:prstGeom prst="line">
              <a:avLst/>
            </a:prstGeom>
            <a:noFill/>
            <a:ln w="38100">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77" name="Text Box 285"/>
            <p:cNvSpPr txBox="1">
              <a:spLocks noChangeAspect="1" noChangeArrowheads="1"/>
            </p:cNvSpPr>
            <p:nvPr/>
          </p:nvSpPr>
          <p:spPr bwMode="auto">
            <a:xfrm>
              <a:off x="2573524" y="5708523"/>
              <a:ext cx="1175322"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effectLst>
                    <a:outerShdw blurRad="38100" dist="38100" dir="2700000" algn="tl">
                      <a:srgbClr val="000000">
                        <a:alpha val="43137"/>
                      </a:srgbClr>
                    </a:outerShdw>
                  </a:effectLst>
                  <a:latin typeface="Arial Rounded MT Bold" pitchFamily="34" charset="0"/>
                </a:rPr>
                <a:t>River </a:t>
              </a:r>
              <a:r>
                <a:rPr lang="en-US" sz="1000" b="1">
                  <a:solidFill>
                    <a:srgbClr val="000000"/>
                  </a:solidFill>
                  <a:latin typeface="Arial Rounded MT Bold" pitchFamily="34" charset="0"/>
                </a:rPr>
                <a:t>discharge</a:t>
              </a:r>
            </a:p>
          </p:txBody>
        </p:sp>
        <p:grpSp>
          <p:nvGrpSpPr>
            <p:cNvPr id="8" name="Group 777"/>
            <p:cNvGrpSpPr/>
            <p:nvPr/>
          </p:nvGrpSpPr>
          <p:grpSpPr>
            <a:xfrm>
              <a:off x="683742" y="5581512"/>
              <a:ext cx="1142651" cy="689787"/>
              <a:chOff x="1228771" y="4183080"/>
              <a:chExt cx="1044571" cy="808065"/>
            </a:xfrm>
          </p:grpSpPr>
          <p:grpSp>
            <p:nvGrpSpPr>
              <p:cNvPr id="9" name="Group 3372"/>
              <p:cNvGrpSpPr>
                <a:grpSpLocks/>
              </p:cNvGrpSpPr>
              <p:nvPr/>
            </p:nvGrpSpPr>
            <p:grpSpPr bwMode="auto">
              <a:xfrm>
                <a:off x="1417675" y="4240231"/>
                <a:ext cx="230190" cy="563565"/>
                <a:chOff x="1766" y="2115"/>
                <a:chExt cx="145" cy="355"/>
              </a:xfrm>
            </p:grpSpPr>
            <p:sp>
              <p:nvSpPr>
                <p:cNvPr id="878" name="Rectangle 3373"/>
                <p:cNvSpPr>
                  <a:spLocks noChangeArrowheads="1"/>
                </p:cNvSpPr>
                <p:nvPr/>
              </p:nvSpPr>
              <p:spPr bwMode="auto">
                <a:xfrm>
                  <a:off x="1771" y="2162"/>
                  <a:ext cx="136" cy="304"/>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9" name="Rectangle 3374"/>
                <p:cNvSpPr>
                  <a:spLocks noChangeArrowheads="1"/>
                </p:cNvSpPr>
                <p:nvPr/>
              </p:nvSpPr>
              <p:spPr bwMode="auto">
                <a:xfrm>
                  <a:off x="1806" y="2115"/>
                  <a:ext cx="64" cy="40"/>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0" name="Line 3375"/>
                <p:cNvSpPr>
                  <a:spLocks noChangeShapeType="1"/>
                </p:cNvSpPr>
                <p:nvPr/>
              </p:nvSpPr>
              <p:spPr bwMode="auto">
                <a:xfrm>
                  <a:off x="1794" y="2161"/>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1" name="Line 3376"/>
                <p:cNvSpPr>
                  <a:spLocks noChangeShapeType="1"/>
                </p:cNvSpPr>
                <p:nvPr/>
              </p:nvSpPr>
              <p:spPr bwMode="auto">
                <a:xfrm>
                  <a:off x="1836" y="2161"/>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2" name="Line 3377"/>
                <p:cNvSpPr>
                  <a:spLocks noChangeShapeType="1"/>
                </p:cNvSpPr>
                <p:nvPr/>
              </p:nvSpPr>
              <p:spPr bwMode="auto">
                <a:xfrm>
                  <a:off x="1875" y="2164"/>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3" name="Line 3378"/>
                <p:cNvSpPr>
                  <a:spLocks noChangeShapeType="1"/>
                </p:cNvSpPr>
                <p:nvPr/>
              </p:nvSpPr>
              <p:spPr bwMode="auto">
                <a:xfrm>
                  <a:off x="1766" y="2197"/>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4" name="Line 3379"/>
                <p:cNvSpPr>
                  <a:spLocks noChangeShapeType="1"/>
                </p:cNvSpPr>
                <p:nvPr/>
              </p:nvSpPr>
              <p:spPr bwMode="auto">
                <a:xfrm>
                  <a:off x="1769" y="2230"/>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5" name="Line 3380"/>
                <p:cNvSpPr>
                  <a:spLocks noChangeShapeType="1"/>
                </p:cNvSpPr>
                <p:nvPr/>
              </p:nvSpPr>
              <p:spPr bwMode="auto">
                <a:xfrm>
                  <a:off x="1768" y="2439"/>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6" name="Line 3381"/>
                <p:cNvSpPr>
                  <a:spLocks noChangeShapeType="1"/>
                </p:cNvSpPr>
                <p:nvPr/>
              </p:nvSpPr>
              <p:spPr bwMode="auto">
                <a:xfrm>
                  <a:off x="1770" y="2263"/>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7" name="Line 3382"/>
                <p:cNvSpPr>
                  <a:spLocks noChangeShapeType="1"/>
                </p:cNvSpPr>
                <p:nvPr/>
              </p:nvSpPr>
              <p:spPr bwMode="auto">
                <a:xfrm>
                  <a:off x="1770" y="2297"/>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8" name="Line 3383"/>
                <p:cNvSpPr>
                  <a:spLocks noChangeShapeType="1"/>
                </p:cNvSpPr>
                <p:nvPr/>
              </p:nvSpPr>
              <p:spPr bwMode="auto">
                <a:xfrm>
                  <a:off x="1770" y="2333"/>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89" name="Line 3384"/>
                <p:cNvSpPr>
                  <a:spLocks noChangeShapeType="1"/>
                </p:cNvSpPr>
                <p:nvPr/>
              </p:nvSpPr>
              <p:spPr bwMode="auto">
                <a:xfrm>
                  <a:off x="1770" y="2371"/>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90" name="Line 3385"/>
                <p:cNvSpPr>
                  <a:spLocks noChangeShapeType="1"/>
                </p:cNvSpPr>
                <p:nvPr/>
              </p:nvSpPr>
              <p:spPr bwMode="auto">
                <a:xfrm>
                  <a:off x="1770" y="2405"/>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0" name="Group 3386"/>
              <p:cNvGrpSpPr>
                <a:grpSpLocks/>
              </p:cNvGrpSpPr>
              <p:nvPr/>
            </p:nvGrpSpPr>
            <p:grpSpPr bwMode="auto">
              <a:xfrm>
                <a:off x="1730402" y="4183080"/>
                <a:ext cx="230190" cy="563565"/>
                <a:chOff x="1963" y="2079"/>
                <a:chExt cx="145" cy="355"/>
              </a:xfrm>
            </p:grpSpPr>
            <p:sp>
              <p:nvSpPr>
                <p:cNvPr id="865" name="Rectangle 3387"/>
                <p:cNvSpPr>
                  <a:spLocks noChangeArrowheads="1"/>
                </p:cNvSpPr>
                <p:nvPr/>
              </p:nvSpPr>
              <p:spPr bwMode="auto">
                <a:xfrm>
                  <a:off x="1967" y="2126"/>
                  <a:ext cx="136" cy="304"/>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6" name="Rectangle 3388"/>
                <p:cNvSpPr>
                  <a:spLocks noChangeArrowheads="1"/>
                </p:cNvSpPr>
                <p:nvPr/>
              </p:nvSpPr>
              <p:spPr bwMode="auto">
                <a:xfrm>
                  <a:off x="2002" y="2079"/>
                  <a:ext cx="64" cy="40"/>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7" name="Line 3389"/>
                <p:cNvSpPr>
                  <a:spLocks noChangeShapeType="1"/>
                </p:cNvSpPr>
                <p:nvPr/>
              </p:nvSpPr>
              <p:spPr bwMode="auto">
                <a:xfrm>
                  <a:off x="1990" y="2125"/>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8" name="Line 3390"/>
                <p:cNvSpPr>
                  <a:spLocks noChangeShapeType="1"/>
                </p:cNvSpPr>
                <p:nvPr/>
              </p:nvSpPr>
              <p:spPr bwMode="auto">
                <a:xfrm>
                  <a:off x="2032" y="2125"/>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9" name="Line 3391"/>
                <p:cNvSpPr>
                  <a:spLocks noChangeShapeType="1"/>
                </p:cNvSpPr>
                <p:nvPr/>
              </p:nvSpPr>
              <p:spPr bwMode="auto">
                <a:xfrm>
                  <a:off x="2071" y="2128"/>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0" name="Line 3392"/>
                <p:cNvSpPr>
                  <a:spLocks noChangeShapeType="1"/>
                </p:cNvSpPr>
                <p:nvPr/>
              </p:nvSpPr>
              <p:spPr bwMode="auto">
                <a:xfrm>
                  <a:off x="1963" y="2161"/>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1" name="Line 3393"/>
                <p:cNvSpPr>
                  <a:spLocks noChangeShapeType="1"/>
                </p:cNvSpPr>
                <p:nvPr/>
              </p:nvSpPr>
              <p:spPr bwMode="auto">
                <a:xfrm>
                  <a:off x="1966" y="2194"/>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2" name="Line 3394"/>
                <p:cNvSpPr>
                  <a:spLocks noChangeShapeType="1"/>
                </p:cNvSpPr>
                <p:nvPr/>
              </p:nvSpPr>
              <p:spPr bwMode="auto">
                <a:xfrm>
                  <a:off x="1965" y="2403"/>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3" name="Line 3395"/>
                <p:cNvSpPr>
                  <a:spLocks noChangeShapeType="1"/>
                </p:cNvSpPr>
                <p:nvPr/>
              </p:nvSpPr>
              <p:spPr bwMode="auto">
                <a:xfrm>
                  <a:off x="1967" y="2227"/>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4" name="Line 3396"/>
                <p:cNvSpPr>
                  <a:spLocks noChangeShapeType="1"/>
                </p:cNvSpPr>
                <p:nvPr/>
              </p:nvSpPr>
              <p:spPr bwMode="auto">
                <a:xfrm>
                  <a:off x="1967" y="2261"/>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5" name="Line 3397"/>
                <p:cNvSpPr>
                  <a:spLocks noChangeShapeType="1"/>
                </p:cNvSpPr>
                <p:nvPr/>
              </p:nvSpPr>
              <p:spPr bwMode="auto">
                <a:xfrm>
                  <a:off x="1967" y="2297"/>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6" name="Line 3398"/>
                <p:cNvSpPr>
                  <a:spLocks noChangeShapeType="1"/>
                </p:cNvSpPr>
                <p:nvPr/>
              </p:nvSpPr>
              <p:spPr bwMode="auto">
                <a:xfrm>
                  <a:off x="1967" y="2335"/>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77" name="Line 3399"/>
                <p:cNvSpPr>
                  <a:spLocks noChangeShapeType="1"/>
                </p:cNvSpPr>
                <p:nvPr/>
              </p:nvSpPr>
              <p:spPr bwMode="auto">
                <a:xfrm>
                  <a:off x="1967" y="2369"/>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1" name="Group 3400"/>
              <p:cNvGrpSpPr>
                <a:grpSpLocks/>
              </p:cNvGrpSpPr>
              <p:nvPr/>
            </p:nvGrpSpPr>
            <p:grpSpPr bwMode="auto">
              <a:xfrm>
                <a:off x="1595461" y="4424383"/>
                <a:ext cx="625480" cy="563565"/>
                <a:chOff x="1878" y="2231"/>
                <a:chExt cx="394" cy="355"/>
              </a:xfrm>
            </p:grpSpPr>
            <p:sp>
              <p:nvSpPr>
                <p:cNvPr id="852" name="Rectangle 3401"/>
                <p:cNvSpPr>
                  <a:spLocks noChangeArrowheads="1"/>
                </p:cNvSpPr>
                <p:nvPr/>
              </p:nvSpPr>
              <p:spPr bwMode="auto">
                <a:xfrm>
                  <a:off x="1883" y="2278"/>
                  <a:ext cx="136" cy="304"/>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3" name="Rectangle 3402"/>
                <p:cNvSpPr>
                  <a:spLocks noChangeArrowheads="1"/>
                </p:cNvSpPr>
                <p:nvPr/>
              </p:nvSpPr>
              <p:spPr bwMode="auto">
                <a:xfrm>
                  <a:off x="1918" y="2231"/>
                  <a:ext cx="64" cy="40"/>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4" name="Line 3403"/>
                <p:cNvSpPr>
                  <a:spLocks noChangeShapeType="1"/>
                </p:cNvSpPr>
                <p:nvPr/>
              </p:nvSpPr>
              <p:spPr bwMode="auto">
                <a:xfrm>
                  <a:off x="1906" y="2277"/>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5" name="Line 3404"/>
                <p:cNvSpPr>
                  <a:spLocks noChangeShapeType="1"/>
                </p:cNvSpPr>
                <p:nvPr/>
              </p:nvSpPr>
              <p:spPr bwMode="auto">
                <a:xfrm>
                  <a:off x="1948" y="2277"/>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6" name="Line 3405"/>
                <p:cNvSpPr>
                  <a:spLocks noChangeShapeType="1"/>
                </p:cNvSpPr>
                <p:nvPr/>
              </p:nvSpPr>
              <p:spPr bwMode="auto">
                <a:xfrm>
                  <a:off x="1987" y="2280"/>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7" name="Line 3406"/>
                <p:cNvSpPr>
                  <a:spLocks noChangeShapeType="1"/>
                </p:cNvSpPr>
                <p:nvPr/>
              </p:nvSpPr>
              <p:spPr bwMode="auto">
                <a:xfrm>
                  <a:off x="1878" y="2313"/>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8" name="Line 3407"/>
                <p:cNvSpPr>
                  <a:spLocks noChangeShapeType="1"/>
                </p:cNvSpPr>
                <p:nvPr/>
              </p:nvSpPr>
              <p:spPr bwMode="auto">
                <a:xfrm>
                  <a:off x="1881" y="2346"/>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9" name="Line 3408"/>
                <p:cNvSpPr>
                  <a:spLocks noChangeShapeType="1"/>
                </p:cNvSpPr>
                <p:nvPr/>
              </p:nvSpPr>
              <p:spPr bwMode="auto">
                <a:xfrm>
                  <a:off x="1880" y="2555"/>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0" name="Line 3409"/>
                <p:cNvSpPr>
                  <a:spLocks noChangeShapeType="1"/>
                </p:cNvSpPr>
                <p:nvPr/>
              </p:nvSpPr>
              <p:spPr bwMode="auto">
                <a:xfrm>
                  <a:off x="1882" y="2379"/>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1" name="Line 3410"/>
                <p:cNvSpPr>
                  <a:spLocks noChangeShapeType="1"/>
                </p:cNvSpPr>
                <p:nvPr/>
              </p:nvSpPr>
              <p:spPr bwMode="auto">
                <a:xfrm>
                  <a:off x="1882" y="2413"/>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2" name="Line 3411"/>
                <p:cNvSpPr>
                  <a:spLocks noChangeShapeType="1"/>
                </p:cNvSpPr>
                <p:nvPr/>
              </p:nvSpPr>
              <p:spPr bwMode="auto">
                <a:xfrm>
                  <a:off x="2130" y="2444"/>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3" name="Line 3412"/>
                <p:cNvSpPr>
                  <a:spLocks noChangeShapeType="1"/>
                </p:cNvSpPr>
                <p:nvPr/>
              </p:nvSpPr>
              <p:spPr bwMode="auto">
                <a:xfrm>
                  <a:off x="1882" y="2487"/>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64" name="Line 3413"/>
                <p:cNvSpPr>
                  <a:spLocks noChangeShapeType="1"/>
                </p:cNvSpPr>
                <p:nvPr/>
              </p:nvSpPr>
              <p:spPr bwMode="auto">
                <a:xfrm>
                  <a:off x="1882" y="2521"/>
                  <a:ext cx="142"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2" name="Group 3414"/>
              <p:cNvGrpSpPr>
                <a:grpSpLocks/>
              </p:cNvGrpSpPr>
              <p:nvPr/>
            </p:nvGrpSpPr>
            <p:grpSpPr bwMode="auto">
              <a:xfrm>
                <a:off x="1882804" y="4418033"/>
                <a:ext cx="230190" cy="563565"/>
                <a:chOff x="2059" y="2227"/>
                <a:chExt cx="145" cy="355"/>
              </a:xfrm>
            </p:grpSpPr>
            <p:sp>
              <p:nvSpPr>
                <p:cNvPr id="839" name="Rectangle 3415"/>
                <p:cNvSpPr>
                  <a:spLocks noChangeArrowheads="1"/>
                </p:cNvSpPr>
                <p:nvPr/>
              </p:nvSpPr>
              <p:spPr bwMode="auto">
                <a:xfrm>
                  <a:off x="2063" y="2274"/>
                  <a:ext cx="136" cy="304"/>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0" name="Rectangle 3416"/>
                <p:cNvSpPr>
                  <a:spLocks noChangeArrowheads="1"/>
                </p:cNvSpPr>
                <p:nvPr/>
              </p:nvSpPr>
              <p:spPr bwMode="auto">
                <a:xfrm>
                  <a:off x="2098" y="2227"/>
                  <a:ext cx="64" cy="40"/>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1" name="Line 3417"/>
                <p:cNvSpPr>
                  <a:spLocks noChangeShapeType="1"/>
                </p:cNvSpPr>
                <p:nvPr/>
              </p:nvSpPr>
              <p:spPr bwMode="auto">
                <a:xfrm>
                  <a:off x="2086" y="2273"/>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2" name="Line 3418"/>
                <p:cNvSpPr>
                  <a:spLocks noChangeShapeType="1"/>
                </p:cNvSpPr>
                <p:nvPr/>
              </p:nvSpPr>
              <p:spPr bwMode="auto">
                <a:xfrm>
                  <a:off x="2128" y="2273"/>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3" name="Line 3419"/>
                <p:cNvSpPr>
                  <a:spLocks noChangeShapeType="1"/>
                </p:cNvSpPr>
                <p:nvPr/>
              </p:nvSpPr>
              <p:spPr bwMode="auto">
                <a:xfrm>
                  <a:off x="2167" y="2276"/>
                  <a:ext cx="0" cy="306"/>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4" name="Line 3420"/>
                <p:cNvSpPr>
                  <a:spLocks noChangeShapeType="1"/>
                </p:cNvSpPr>
                <p:nvPr/>
              </p:nvSpPr>
              <p:spPr bwMode="auto">
                <a:xfrm>
                  <a:off x="2059" y="2309"/>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5" name="Line 3421"/>
                <p:cNvSpPr>
                  <a:spLocks noChangeShapeType="1"/>
                </p:cNvSpPr>
                <p:nvPr/>
              </p:nvSpPr>
              <p:spPr bwMode="auto">
                <a:xfrm>
                  <a:off x="2062" y="2342"/>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6" name="Line 3422"/>
                <p:cNvSpPr>
                  <a:spLocks noChangeShapeType="1"/>
                </p:cNvSpPr>
                <p:nvPr/>
              </p:nvSpPr>
              <p:spPr bwMode="auto">
                <a:xfrm>
                  <a:off x="2061" y="2551"/>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7" name="Line 3423"/>
                <p:cNvSpPr>
                  <a:spLocks noChangeShapeType="1"/>
                </p:cNvSpPr>
                <p:nvPr/>
              </p:nvSpPr>
              <p:spPr bwMode="auto">
                <a:xfrm>
                  <a:off x="2063" y="2375"/>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8" name="Line 3424"/>
                <p:cNvSpPr>
                  <a:spLocks noChangeShapeType="1"/>
                </p:cNvSpPr>
                <p:nvPr/>
              </p:nvSpPr>
              <p:spPr bwMode="auto">
                <a:xfrm>
                  <a:off x="2063" y="2409"/>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49" name="Line 3425"/>
                <p:cNvSpPr>
                  <a:spLocks noChangeShapeType="1"/>
                </p:cNvSpPr>
                <p:nvPr/>
              </p:nvSpPr>
              <p:spPr bwMode="auto">
                <a:xfrm>
                  <a:off x="2063" y="2445"/>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0" name="Line 3426"/>
                <p:cNvSpPr>
                  <a:spLocks noChangeShapeType="1"/>
                </p:cNvSpPr>
                <p:nvPr/>
              </p:nvSpPr>
              <p:spPr bwMode="auto">
                <a:xfrm>
                  <a:off x="2063" y="2483"/>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51" name="Line 3427"/>
                <p:cNvSpPr>
                  <a:spLocks noChangeShapeType="1"/>
                </p:cNvSpPr>
                <p:nvPr/>
              </p:nvSpPr>
              <p:spPr bwMode="auto">
                <a:xfrm>
                  <a:off x="2063" y="2517"/>
                  <a:ext cx="14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3" name="Group 3428"/>
              <p:cNvGrpSpPr>
                <a:grpSpLocks/>
              </p:cNvGrpSpPr>
              <p:nvPr/>
            </p:nvGrpSpPr>
            <p:grpSpPr bwMode="auto">
              <a:xfrm>
                <a:off x="1377981" y="4565650"/>
                <a:ext cx="171452" cy="420688"/>
                <a:chOff x="1741" y="2320"/>
                <a:chExt cx="108" cy="265"/>
              </a:xfrm>
            </p:grpSpPr>
            <p:sp>
              <p:nvSpPr>
                <p:cNvPr id="826" name="Rectangle 3429"/>
                <p:cNvSpPr>
                  <a:spLocks noChangeArrowheads="1"/>
                </p:cNvSpPr>
                <p:nvPr/>
              </p:nvSpPr>
              <p:spPr bwMode="auto">
                <a:xfrm>
                  <a:off x="1745" y="2355"/>
                  <a:ext cx="100" cy="226"/>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7" name="Rectangle 3430"/>
                <p:cNvSpPr>
                  <a:spLocks noChangeArrowheads="1"/>
                </p:cNvSpPr>
                <p:nvPr/>
              </p:nvSpPr>
              <p:spPr bwMode="auto">
                <a:xfrm>
                  <a:off x="1771" y="2320"/>
                  <a:ext cx="46" cy="28"/>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8" name="Line 3431"/>
                <p:cNvSpPr>
                  <a:spLocks noChangeShapeType="1"/>
                </p:cNvSpPr>
                <p:nvPr/>
              </p:nvSpPr>
              <p:spPr bwMode="auto">
                <a:xfrm>
                  <a:off x="1761" y="2354"/>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9" name="Line 3432"/>
                <p:cNvSpPr>
                  <a:spLocks noChangeShapeType="1"/>
                </p:cNvSpPr>
                <p:nvPr/>
              </p:nvSpPr>
              <p:spPr bwMode="auto">
                <a:xfrm>
                  <a:off x="1793" y="2354"/>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0" name="Line 3433"/>
                <p:cNvSpPr>
                  <a:spLocks noChangeShapeType="1"/>
                </p:cNvSpPr>
                <p:nvPr/>
              </p:nvSpPr>
              <p:spPr bwMode="auto">
                <a:xfrm>
                  <a:off x="1822" y="2356"/>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1" name="Line 3434"/>
                <p:cNvSpPr>
                  <a:spLocks noChangeShapeType="1"/>
                </p:cNvSpPr>
                <p:nvPr/>
              </p:nvSpPr>
              <p:spPr bwMode="auto">
                <a:xfrm>
                  <a:off x="1741" y="2381"/>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2" name="Line 3435"/>
                <p:cNvSpPr>
                  <a:spLocks noChangeShapeType="1"/>
                </p:cNvSpPr>
                <p:nvPr/>
              </p:nvSpPr>
              <p:spPr bwMode="auto">
                <a:xfrm>
                  <a:off x="1743" y="2405"/>
                  <a:ext cx="106"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3" name="Line 3436"/>
                <p:cNvSpPr>
                  <a:spLocks noChangeShapeType="1"/>
                </p:cNvSpPr>
                <p:nvPr/>
              </p:nvSpPr>
              <p:spPr bwMode="auto">
                <a:xfrm>
                  <a:off x="1742" y="2562"/>
                  <a:ext cx="106"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4" name="Line 3437"/>
                <p:cNvSpPr>
                  <a:spLocks noChangeShapeType="1"/>
                </p:cNvSpPr>
                <p:nvPr/>
              </p:nvSpPr>
              <p:spPr bwMode="auto">
                <a:xfrm>
                  <a:off x="1744" y="2430"/>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5" name="Line 3438"/>
                <p:cNvSpPr>
                  <a:spLocks noChangeShapeType="1"/>
                </p:cNvSpPr>
                <p:nvPr/>
              </p:nvSpPr>
              <p:spPr bwMode="auto">
                <a:xfrm>
                  <a:off x="1744" y="2456"/>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6" name="Line 3439"/>
                <p:cNvSpPr>
                  <a:spLocks noChangeShapeType="1"/>
                </p:cNvSpPr>
                <p:nvPr/>
              </p:nvSpPr>
              <p:spPr bwMode="auto">
                <a:xfrm>
                  <a:off x="1744" y="2483"/>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7" name="Line 3440"/>
                <p:cNvSpPr>
                  <a:spLocks noChangeShapeType="1"/>
                </p:cNvSpPr>
                <p:nvPr/>
              </p:nvSpPr>
              <p:spPr bwMode="auto">
                <a:xfrm>
                  <a:off x="1744" y="2511"/>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38" name="Line 3441"/>
                <p:cNvSpPr>
                  <a:spLocks noChangeShapeType="1"/>
                </p:cNvSpPr>
                <p:nvPr/>
              </p:nvSpPr>
              <p:spPr bwMode="auto">
                <a:xfrm>
                  <a:off x="1744" y="2537"/>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4" name="Group 3442"/>
              <p:cNvGrpSpPr>
                <a:grpSpLocks/>
              </p:cNvGrpSpPr>
              <p:nvPr/>
            </p:nvGrpSpPr>
            <p:grpSpPr bwMode="auto">
              <a:xfrm>
                <a:off x="2101890" y="4311650"/>
                <a:ext cx="171452" cy="420688"/>
                <a:chOff x="2197" y="2160"/>
                <a:chExt cx="108" cy="265"/>
              </a:xfrm>
            </p:grpSpPr>
            <p:sp>
              <p:nvSpPr>
                <p:cNvPr id="813" name="Rectangle 3443"/>
                <p:cNvSpPr>
                  <a:spLocks noChangeArrowheads="1"/>
                </p:cNvSpPr>
                <p:nvPr/>
              </p:nvSpPr>
              <p:spPr bwMode="auto">
                <a:xfrm>
                  <a:off x="2201" y="2195"/>
                  <a:ext cx="100" cy="226"/>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4" name="Rectangle 3444"/>
                <p:cNvSpPr>
                  <a:spLocks noChangeArrowheads="1"/>
                </p:cNvSpPr>
                <p:nvPr/>
              </p:nvSpPr>
              <p:spPr bwMode="auto">
                <a:xfrm>
                  <a:off x="2227" y="2160"/>
                  <a:ext cx="46" cy="28"/>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5" name="Line 3445"/>
                <p:cNvSpPr>
                  <a:spLocks noChangeShapeType="1"/>
                </p:cNvSpPr>
                <p:nvPr/>
              </p:nvSpPr>
              <p:spPr bwMode="auto">
                <a:xfrm>
                  <a:off x="2217" y="2194"/>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6" name="Line 3446"/>
                <p:cNvSpPr>
                  <a:spLocks noChangeShapeType="1"/>
                </p:cNvSpPr>
                <p:nvPr/>
              </p:nvSpPr>
              <p:spPr bwMode="auto">
                <a:xfrm>
                  <a:off x="2249" y="2194"/>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7" name="Line 3447"/>
                <p:cNvSpPr>
                  <a:spLocks noChangeShapeType="1"/>
                </p:cNvSpPr>
                <p:nvPr/>
              </p:nvSpPr>
              <p:spPr bwMode="auto">
                <a:xfrm>
                  <a:off x="2278" y="2196"/>
                  <a:ext cx="0" cy="22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8" name="Line 3448"/>
                <p:cNvSpPr>
                  <a:spLocks noChangeShapeType="1"/>
                </p:cNvSpPr>
                <p:nvPr/>
              </p:nvSpPr>
              <p:spPr bwMode="auto">
                <a:xfrm>
                  <a:off x="2197" y="2221"/>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9" name="Line 3449"/>
                <p:cNvSpPr>
                  <a:spLocks noChangeShapeType="1"/>
                </p:cNvSpPr>
                <p:nvPr/>
              </p:nvSpPr>
              <p:spPr bwMode="auto">
                <a:xfrm>
                  <a:off x="2199" y="2245"/>
                  <a:ext cx="106"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0" name="Line 3450"/>
                <p:cNvSpPr>
                  <a:spLocks noChangeShapeType="1"/>
                </p:cNvSpPr>
                <p:nvPr/>
              </p:nvSpPr>
              <p:spPr bwMode="auto">
                <a:xfrm>
                  <a:off x="2198" y="2402"/>
                  <a:ext cx="106"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1" name="Line 3451"/>
                <p:cNvSpPr>
                  <a:spLocks noChangeShapeType="1"/>
                </p:cNvSpPr>
                <p:nvPr/>
              </p:nvSpPr>
              <p:spPr bwMode="auto">
                <a:xfrm>
                  <a:off x="2200" y="2270"/>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2" name="Line 3452"/>
                <p:cNvSpPr>
                  <a:spLocks noChangeShapeType="1"/>
                </p:cNvSpPr>
                <p:nvPr/>
              </p:nvSpPr>
              <p:spPr bwMode="auto">
                <a:xfrm>
                  <a:off x="2200" y="2296"/>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3" name="Line 3453"/>
                <p:cNvSpPr>
                  <a:spLocks noChangeShapeType="1"/>
                </p:cNvSpPr>
                <p:nvPr/>
              </p:nvSpPr>
              <p:spPr bwMode="auto">
                <a:xfrm>
                  <a:off x="2200" y="2323"/>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4" name="Line 3454"/>
                <p:cNvSpPr>
                  <a:spLocks noChangeShapeType="1"/>
                </p:cNvSpPr>
                <p:nvPr/>
              </p:nvSpPr>
              <p:spPr bwMode="auto">
                <a:xfrm>
                  <a:off x="2200" y="2351"/>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25" name="Line 3455"/>
                <p:cNvSpPr>
                  <a:spLocks noChangeShapeType="1"/>
                </p:cNvSpPr>
                <p:nvPr/>
              </p:nvSpPr>
              <p:spPr bwMode="auto">
                <a:xfrm>
                  <a:off x="2200" y="2377"/>
                  <a:ext cx="105"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5" name="Group 3456"/>
              <p:cNvGrpSpPr>
                <a:grpSpLocks/>
              </p:cNvGrpSpPr>
              <p:nvPr/>
            </p:nvGrpSpPr>
            <p:grpSpPr bwMode="auto">
              <a:xfrm>
                <a:off x="2155886" y="4694280"/>
                <a:ext cx="115890" cy="277815"/>
                <a:chOff x="2231" y="2401"/>
                <a:chExt cx="73" cy="175"/>
              </a:xfrm>
            </p:grpSpPr>
            <p:sp>
              <p:nvSpPr>
                <p:cNvPr id="800" name="Rectangle 3457"/>
                <p:cNvSpPr>
                  <a:spLocks noChangeArrowheads="1"/>
                </p:cNvSpPr>
                <p:nvPr/>
              </p:nvSpPr>
              <p:spPr bwMode="auto">
                <a:xfrm>
                  <a:off x="2235" y="2424"/>
                  <a:ext cx="64" cy="148"/>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1" name="Rectangle 3458"/>
                <p:cNvSpPr>
                  <a:spLocks noChangeArrowheads="1"/>
                </p:cNvSpPr>
                <p:nvPr/>
              </p:nvSpPr>
              <p:spPr bwMode="auto">
                <a:xfrm>
                  <a:off x="2253" y="2401"/>
                  <a:ext cx="28" cy="16"/>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2" name="Line 3459"/>
                <p:cNvSpPr>
                  <a:spLocks noChangeShapeType="1"/>
                </p:cNvSpPr>
                <p:nvPr/>
              </p:nvSpPr>
              <p:spPr bwMode="auto">
                <a:xfrm>
                  <a:off x="2245" y="2422"/>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3" name="Line 3460"/>
                <p:cNvSpPr>
                  <a:spLocks noChangeShapeType="1"/>
                </p:cNvSpPr>
                <p:nvPr/>
              </p:nvSpPr>
              <p:spPr bwMode="auto">
                <a:xfrm>
                  <a:off x="2266" y="2422"/>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4" name="Line 3461"/>
                <p:cNvSpPr>
                  <a:spLocks noChangeShapeType="1"/>
                </p:cNvSpPr>
                <p:nvPr/>
              </p:nvSpPr>
              <p:spPr bwMode="auto">
                <a:xfrm>
                  <a:off x="2285" y="2423"/>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5" name="Line 3462"/>
                <p:cNvSpPr>
                  <a:spLocks noChangeShapeType="1"/>
                </p:cNvSpPr>
                <p:nvPr/>
              </p:nvSpPr>
              <p:spPr bwMode="auto">
                <a:xfrm>
                  <a:off x="2231" y="2440"/>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6" name="Line 3463"/>
                <p:cNvSpPr>
                  <a:spLocks noChangeShapeType="1"/>
                </p:cNvSpPr>
                <p:nvPr/>
              </p:nvSpPr>
              <p:spPr bwMode="auto">
                <a:xfrm>
                  <a:off x="2233" y="2456"/>
                  <a:ext cx="70"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7" name="Line 3464"/>
                <p:cNvSpPr>
                  <a:spLocks noChangeShapeType="1"/>
                </p:cNvSpPr>
                <p:nvPr/>
              </p:nvSpPr>
              <p:spPr bwMode="auto">
                <a:xfrm>
                  <a:off x="2232" y="2561"/>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8" name="Line 3465"/>
                <p:cNvSpPr>
                  <a:spLocks noChangeShapeType="1"/>
                </p:cNvSpPr>
                <p:nvPr/>
              </p:nvSpPr>
              <p:spPr bwMode="auto">
                <a:xfrm>
                  <a:off x="2233" y="2473"/>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09" name="Line 3466"/>
                <p:cNvSpPr>
                  <a:spLocks noChangeShapeType="1"/>
                </p:cNvSpPr>
                <p:nvPr/>
              </p:nvSpPr>
              <p:spPr bwMode="auto">
                <a:xfrm>
                  <a:off x="2233" y="2490"/>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0" name="Line 3467"/>
                <p:cNvSpPr>
                  <a:spLocks noChangeShapeType="1"/>
                </p:cNvSpPr>
                <p:nvPr/>
              </p:nvSpPr>
              <p:spPr bwMode="auto">
                <a:xfrm>
                  <a:off x="2233" y="2508"/>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1" name="Line 3468"/>
                <p:cNvSpPr>
                  <a:spLocks noChangeShapeType="1"/>
                </p:cNvSpPr>
                <p:nvPr/>
              </p:nvSpPr>
              <p:spPr bwMode="auto">
                <a:xfrm>
                  <a:off x="2233" y="2527"/>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812" name="Line 3469"/>
                <p:cNvSpPr>
                  <a:spLocks noChangeShapeType="1"/>
                </p:cNvSpPr>
                <p:nvPr/>
              </p:nvSpPr>
              <p:spPr bwMode="auto">
                <a:xfrm>
                  <a:off x="2233" y="2544"/>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16" name="Group 3498"/>
              <p:cNvGrpSpPr>
                <a:grpSpLocks/>
              </p:cNvGrpSpPr>
              <p:nvPr/>
            </p:nvGrpSpPr>
            <p:grpSpPr bwMode="auto">
              <a:xfrm>
                <a:off x="1228771" y="4713330"/>
                <a:ext cx="115890" cy="277815"/>
                <a:chOff x="1647" y="2413"/>
                <a:chExt cx="73" cy="175"/>
              </a:xfrm>
            </p:grpSpPr>
            <p:sp>
              <p:nvSpPr>
                <p:cNvPr id="787" name="Rectangle 3499"/>
                <p:cNvSpPr>
                  <a:spLocks noChangeArrowheads="1"/>
                </p:cNvSpPr>
                <p:nvPr/>
              </p:nvSpPr>
              <p:spPr bwMode="auto">
                <a:xfrm>
                  <a:off x="1651" y="2436"/>
                  <a:ext cx="64" cy="148"/>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88" name="Rectangle 3500"/>
                <p:cNvSpPr>
                  <a:spLocks noChangeArrowheads="1"/>
                </p:cNvSpPr>
                <p:nvPr/>
              </p:nvSpPr>
              <p:spPr bwMode="auto">
                <a:xfrm>
                  <a:off x="1669" y="2413"/>
                  <a:ext cx="28" cy="16"/>
                </a:xfrm>
                <a:prstGeom prst="rect">
                  <a:avLst/>
                </a:prstGeom>
                <a:solidFill>
                  <a:schemeClr val="bg2"/>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89" name="Line 3501"/>
                <p:cNvSpPr>
                  <a:spLocks noChangeShapeType="1"/>
                </p:cNvSpPr>
                <p:nvPr/>
              </p:nvSpPr>
              <p:spPr bwMode="auto">
                <a:xfrm>
                  <a:off x="1661" y="2434"/>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0" name="Line 3502"/>
                <p:cNvSpPr>
                  <a:spLocks noChangeShapeType="1"/>
                </p:cNvSpPr>
                <p:nvPr/>
              </p:nvSpPr>
              <p:spPr bwMode="auto">
                <a:xfrm>
                  <a:off x="1682" y="2434"/>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1" name="Line 3503"/>
                <p:cNvSpPr>
                  <a:spLocks noChangeShapeType="1"/>
                </p:cNvSpPr>
                <p:nvPr/>
              </p:nvSpPr>
              <p:spPr bwMode="auto">
                <a:xfrm>
                  <a:off x="1701" y="2435"/>
                  <a:ext cx="0" cy="153"/>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2" name="Line 3504"/>
                <p:cNvSpPr>
                  <a:spLocks noChangeShapeType="1"/>
                </p:cNvSpPr>
                <p:nvPr/>
              </p:nvSpPr>
              <p:spPr bwMode="auto">
                <a:xfrm>
                  <a:off x="1647" y="2452"/>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3" name="Line 3505"/>
                <p:cNvSpPr>
                  <a:spLocks noChangeShapeType="1"/>
                </p:cNvSpPr>
                <p:nvPr/>
              </p:nvSpPr>
              <p:spPr bwMode="auto">
                <a:xfrm>
                  <a:off x="1649" y="2468"/>
                  <a:ext cx="70"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4" name="Line 3506"/>
                <p:cNvSpPr>
                  <a:spLocks noChangeShapeType="1"/>
                </p:cNvSpPr>
                <p:nvPr/>
              </p:nvSpPr>
              <p:spPr bwMode="auto">
                <a:xfrm>
                  <a:off x="1648" y="2573"/>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5" name="Line 3507"/>
                <p:cNvSpPr>
                  <a:spLocks noChangeShapeType="1"/>
                </p:cNvSpPr>
                <p:nvPr/>
              </p:nvSpPr>
              <p:spPr bwMode="auto">
                <a:xfrm>
                  <a:off x="1649" y="2485"/>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6" name="Line 3508"/>
                <p:cNvSpPr>
                  <a:spLocks noChangeShapeType="1"/>
                </p:cNvSpPr>
                <p:nvPr/>
              </p:nvSpPr>
              <p:spPr bwMode="auto">
                <a:xfrm>
                  <a:off x="1649" y="2502"/>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7" name="Line 3509"/>
                <p:cNvSpPr>
                  <a:spLocks noChangeShapeType="1"/>
                </p:cNvSpPr>
                <p:nvPr/>
              </p:nvSpPr>
              <p:spPr bwMode="auto">
                <a:xfrm>
                  <a:off x="1649" y="2520"/>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8" name="Line 3510"/>
                <p:cNvSpPr>
                  <a:spLocks noChangeShapeType="1"/>
                </p:cNvSpPr>
                <p:nvPr/>
              </p:nvSpPr>
              <p:spPr bwMode="auto">
                <a:xfrm>
                  <a:off x="1649" y="2539"/>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799" name="Line 3511"/>
                <p:cNvSpPr>
                  <a:spLocks noChangeShapeType="1"/>
                </p:cNvSpPr>
                <p:nvPr/>
              </p:nvSpPr>
              <p:spPr bwMode="auto">
                <a:xfrm>
                  <a:off x="1649" y="2556"/>
                  <a:ext cx="71" cy="0"/>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sp>
          <p:nvSpPr>
            <p:cNvPr id="891" name="Text Box 285"/>
            <p:cNvSpPr txBox="1">
              <a:spLocks noChangeAspect="1" noChangeArrowheads="1"/>
            </p:cNvSpPr>
            <p:nvPr/>
          </p:nvSpPr>
          <p:spPr bwMode="auto">
            <a:xfrm>
              <a:off x="1829512" y="6009496"/>
              <a:ext cx="572593"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effectLst>
                    <a:outerShdw blurRad="38100" dist="38100" dir="2700000" algn="tl">
                      <a:srgbClr val="000000">
                        <a:alpha val="43137"/>
                      </a:srgbClr>
                    </a:outerShdw>
                  </a:effectLst>
                  <a:latin typeface="Arial Rounded MT Bold" pitchFamily="34" charset="0"/>
                </a:rPr>
                <a:t>Urban</a:t>
              </a:r>
            </a:p>
          </p:txBody>
        </p:sp>
        <p:grpSp>
          <p:nvGrpSpPr>
            <p:cNvPr id="17" name="Group 936"/>
            <p:cNvGrpSpPr/>
            <p:nvPr/>
          </p:nvGrpSpPr>
          <p:grpSpPr>
            <a:xfrm>
              <a:off x="3127909" y="5482143"/>
              <a:ext cx="3180198" cy="1006603"/>
              <a:chOff x="5215933" y="5357786"/>
              <a:chExt cx="2806213" cy="1006603"/>
            </a:xfrm>
          </p:grpSpPr>
          <p:pic>
            <p:nvPicPr>
              <p:cNvPr id="2374" name="Picture 326"/>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550760" y="5559553"/>
                <a:ext cx="231204" cy="454000"/>
              </a:xfrm>
              <a:prstGeom prst="rect">
                <a:avLst/>
              </a:prstGeom>
              <a:noFill/>
              <a:ln w="9525" cap="flat" cmpd="sng" algn="ctr">
                <a:noFill/>
                <a:prstDash val="solid"/>
                <a:miter lim="800000"/>
                <a:headEnd/>
                <a:tailEnd/>
              </a:ln>
            </p:spPr>
          </p:pic>
          <p:pic>
            <p:nvPicPr>
              <p:cNvPr id="904" name="Picture 326"/>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790942" y="5543704"/>
                <a:ext cx="231204" cy="454000"/>
              </a:xfrm>
              <a:prstGeom prst="rect">
                <a:avLst/>
              </a:prstGeom>
              <a:noFill/>
              <a:ln w="9525" cap="flat" cmpd="sng" algn="ctr">
                <a:noFill/>
                <a:prstDash val="solid"/>
                <a:miter lim="800000"/>
                <a:headEnd/>
                <a:tailEnd/>
              </a:ln>
            </p:spPr>
          </p:pic>
          <p:grpSp>
            <p:nvGrpSpPr>
              <p:cNvPr id="18" name="Group 10"/>
              <p:cNvGrpSpPr>
                <a:grpSpLocks noChangeAspect="1"/>
              </p:cNvGrpSpPr>
              <p:nvPr/>
            </p:nvGrpSpPr>
            <p:grpSpPr bwMode="auto">
              <a:xfrm>
                <a:off x="6210684" y="5697393"/>
                <a:ext cx="413061" cy="614401"/>
                <a:chOff x="3341" y="2285"/>
                <a:chExt cx="444" cy="584"/>
              </a:xfrm>
            </p:grpSpPr>
            <p:sp>
              <p:nvSpPr>
                <p:cNvPr id="918" name="Line 11"/>
                <p:cNvSpPr>
                  <a:spLocks noChangeAspect="1" noChangeShapeType="1"/>
                </p:cNvSpPr>
                <p:nvPr/>
              </p:nvSpPr>
              <p:spPr bwMode="auto">
                <a:xfrm>
                  <a:off x="3540" y="2712"/>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19" name="Freeform 12"/>
                <p:cNvSpPr>
                  <a:spLocks noChangeAspect="1"/>
                </p:cNvSpPr>
                <p:nvPr/>
              </p:nvSpPr>
              <p:spPr bwMode="auto">
                <a:xfrm>
                  <a:off x="3341" y="2285"/>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19" name="Group 28"/>
              <p:cNvGrpSpPr>
                <a:grpSpLocks noChangeAspect="1"/>
              </p:cNvGrpSpPr>
              <p:nvPr/>
            </p:nvGrpSpPr>
            <p:grpSpPr bwMode="auto">
              <a:xfrm>
                <a:off x="6481088" y="5548334"/>
                <a:ext cx="147637" cy="354012"/>
                <a:chOff x="3341" y="2314"/>
                <a:chExt cx="379" cy="555"/>
              </a:xfrm>
            </p:grpSpPr>
            <p:sp>
              <p:nvSpPr>
                <p:cNvPr id="924" name="Line 29"/>
                <p:cNvSpPr>
                  <a:spLocks noChangeAspect="1" noChangeShapeType="1"/>
                </p:cNvSpPr>
                <p:nvPr/>
              </p:nvSpPr>
              <p:spPr bwMode="auto">
                <a:xfrm>
                  <a:off x="3540" y="2725"/>
                  <a:ext cx="0" cy="144"/>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25" name="Freeform 30"/>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20" name="Group 22"/>
              <p:cNvGrpSpPr>
                <a:grpSpLocks noChangeAspect="1"/>
              </p:cNvGrpSpPr>
              <p:nvPr/>
            </p:nvGrpSpPr>
            <p:grpSpPr bwMode="auto">
              <a:xfrm>
                <a:off x="6597662" y="5514843"/>
                <a:ext cx="207963" cy="481013"/>
                <a:chOff x="3657" y="1317"/>
                <a:chExt cx="226" cy="401"/>
              </a:xfrm>
            </p:grpSpPr>
            <p:sp>
              <p:nvSpPr>
                <p:cNvPr id="927" name="Line 23"/>
                <p:cNvSpPr>
                  <a:spLocks noChangeAspect="1" noChangeShapeType="1"/>
                </p:cNvSpPr>
                <p:nvPr/>
              </p:nvSpPr>
              <p:spPr bwMode="auto">
                <a:xfrm>
                  <a:off x="3779" y="1610"/>
                  <a:ext cx="0" cy="108"/>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28" name="Freeform 24"/>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sp>
            <p:nvSpPr>
              <p:cNvPr id="929" name="Arc 324"/>
              <p:cNvSpPr>
                <a:spLocks noChangeAspect="1"/>
              </p:cNvSpPr>
              <p:nvPr/>
            </p:nvSpPr>
            <p:spPr bwMode="auto">
              <a:xfrm rot="19051220">
                <a:off x="6966712" y="5357786"/>
                <a:ext cx="481013" cy="479425"/>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30" name="Arc 325"/>
              <p:cNvSpPr>
                <a:spLocks noChangeAspect="1"/>
              </p:cNvSpPr>
              <p:nvPr/>
            </p:nvSpPr>
            <p:spPr bwMode="auto">
              <a:xfrm rot="19051220" flipH="1" flipV="1">
                <a:off x="7109561" y="5884964"/>
                <a:ext cx="481013" cy="479425"/>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31" name="Text Box 285"/>
              <p:cNvSpPr txBox="1">
                <a:spLocks noChangeAspect="1" noChangeArrowheads="1"/>
              </p:cNvSpPr>
              <p:nvPr/>
            </p:nvSpPr>
            <p:spPr bwMode="auto">
              <a:xfrm>
                <a:off x="6907492" y="5635374"/>
                <a:ext cx="708944" cy="40011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000" b="1">
                    <a:solidFill>
                      <a:srgbClr val="000000"/>
                    </a:solidFill>
                    <a:latin typeface="Arial Rounded MT Bold" pitchFamily="34" charset="0"/>
                  </a:rPr>
                  <a:t>Land Use </a:t>
                </a:r>
              </a:p>
              <a:p>
                <a:pPr algn="ctr" eaLnBrk="0" fontAlgn="base" hangingPunct="0">
                  <a:spcBef>
                    <a:spcPct val="0"/>
                  </a:spcBef>
                  <a:spcAft>
                    <a:spcPct val="0"/>
                  </a:spcAft>
                </a:pPr>
                <a:r>
                  <a:rPr lang="en-US" sz="1000" b="1">
                    <a:solidFill>
                      <a:srgbClr val="000000"/>
                    </a:solidFill>
                    <a:latin typeface="Arial Rounded MT Bold" pitchFamily="34" charset="0"/>
                  </a:rPr>
                  <a:t>Change</a:t>
                </a:r>
              </a:p>
            </p:txBody>
          </p:sp>
          <p:grpSp>
            <p:nvGrpSpPr>
              <p:cNvPr id="21" name="Group 10"/>
              <p:cNvGrpSpPr>
                <a:grpSpLocks noChangeAspect="1"/>
              </p:cNvGrpSpPr>
              <p:nvPr/>
            </p:nvGrpSpPr>
            <p:grpSpPr bwMode="auto">
              <a:xfrm>
                <a:off x="6625892" y="5665958"/>
                <a:ext cx="401043" cy="596525"/>
                <a:chOff x="3362" y="2296"/>
                <a:chExt cx="444" cy="584"/>
              </a:xfrm>
            </p:grpSpPr>
            <p:sp>
              <p:nvSpPr>
                <p:cNvPr id="915" name="Line 11"/>
                <p:cNvSpPr>
                  <a:spLocks noChangeAspect="1" noChangeShapeType="1"/>
                </p:cNvSpPr>
                <p:nvPr/>
              </p:nvSpPr>
              <p:spPr bwMode="auto">
                <a:xfrm>
                  <a:off x="3561" y="2723"/>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16" name="Freeform 12"/>
                <p:cNvSpPr>
                  <a:spLocks noChangeAspect="1"/>
                </p:cNvSpPr>
                <p:nvPr/>
              </p:nvSpPr>
              <p:spPr bwMode="auto">
                <a:xfrm>
                  <a:off x="3362" y="2296"/>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grpSp>
            <p:nvGrpSpPr>
              <p:cNvPr id="22" name="Group 10"/>
              <p:cNvGrpSpPr>
                <a:grpSpLocks noChangeAspect="1"/>
              </p:cNvGrpSpPr>
              <p:nvPr/>
            </p:nvGrpSpPr>
            <p:grpSpPr bwMode="auto">
              <a:xfrm rot="16581905">
                <a:off x="5734815" y="5968649"/>
                <a:ext cx="194403" cy="543353"/>
                <a:chOff x="3341" y="2285"/>
                <a:chExt cx="444" cy="584"/>
              </a:xfrm>
            </p:grpSpPr>
            <p:sp>
              <p:nvSpPr>
                <p:cNvPr id="933" name="Line 11"/>
                <p:cNvSpPr>
                  <a:spLocks noChangeAspect="1" noChangeShapeType="1"/>
                </p:cNvSpPr>
                <p:nvPr/>
              </p:nvSpPr>
              <p:spPr bwMode="auto">
                <a:xfrm>
                  <a:off x="3540" y="2712"/>
                  <a:ext cx="0" cy="15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34" name="Freeform 12"/>
                <p:cNvSpPr>
                  <a:spLocks noChangeAspect="1"/>
                </p:cNvSpPr>
                <p:nvPr/>
              </p:nvSpPr>
              <p:spPr bwMode="auto">
                <a:xfrm>
                  <a:off x="3341" y="2285"/>
                  <a:ext cx="444"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1000">
                    <a:solidFill>
                      <a:srgbClr val="000000"/>
                    </a:solidFill>
                    <a:latin typeface="Arial Rounded MT Bold" pitchFamily="34" charset="0"/>
                  </a:endParaRPr>
                </a:p>
              </p:txBody>
            </p:sp>
          </p:grpSp>
          <p:sp>
            <p:nvSpPr>
              <p:cNvPr id="935" name="Line 11"/>
              <p:cNvSpPr>
                <a:spLocks noChangeAspect="1" noChangeShapeType="1"/>
              </p:cNvSpPr>
              <p:nvPr/>
            </p:nvSpPr>
            <p:spPr bwMode="auto">
              <a:xfrm>
                <a:off x="6160511" y="6210605"/>
                <a:ext cx="0" cy="99969"/>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1000">
                  <a:solidFill>
                    <a:srgbClr val="000000"/>
                  </a:solidFill>
                  <a:latin typeface="Arial Rounded MT Bold" pitchFamily="34" charset="0"/>
                </a:endParaRPr>
              </a:p>
            </p:txBody>
          </p:sp>
          <p:sp>
            <p:nvSpPr>
              <p:cNvPr id="936" name="Text Box 285"/>
              <p:cNvSpPr txBox="1">
                <a:spLocks noChangeAspect="1" noChangeArrowheads="1"/>
              </p:cNvSpPr>
              <p:nvPr/>
            </p:nvSpPr>
            <p:spPr bwMode="auto">
              <a:xfrm>
                <a:off x="5215933" y="5913350"/>
                <a:ext cx="918289"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Wood harvest</a:t>
                </a:r>
              </a:p>
            </p:txBody>
          </p:sp>
        </p:grpSp>
        <p:grpSp>
          <p:nvGrpSpPr>
            <p:cNvPr id="23" name="Group 3236"/>
            <p:cNvGrpSpPr>
              <a:grpSpLocks noChangeAspect="1"/>
            </p:cNvGrpSpPr>
            <p:nvPr/>
          </p:nvGrpSpPr>
          <p:grpSpPr bwMode="auto">
            <a:xfrm>
              <a:off x="8399438" y="5566863"/>
              <a:ext cx="184538" cy="259728"/>
              <a:chOff x="2617" y="3196"/>
              <a:chExt cx="384" cy="288"/>
            </a:xfrm>
          </p:grpSpPr>
          <p:sp>
            <p:nvSpPr>
              <p:cNvPr id="939"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0"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1"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2"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3"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4"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5"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46"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24" name="Group 952"/>
            <p:cNvGrpSpPr/>
            <p:nvPr/>
          </p:nvGrpSpPr>
          <p:grpSpPr>
            <a:xfrm>
              <a:off x="7160392" y="4513478"/>
              <a:ext cx="780635" cy="765655"/>
              <a:chOff x="6875149" y="4884164"/>
              <a:chExt cx="797283" cy="899717"/>
            </a:xfrm>
          </p:grpSpPr>
          <p:sp>
            <p:nvSpPr>
              <p:cNvPr id="947" name="Freeform 12"/>
              <p:cNvSpPr>
                <a:spLocks noChangeAspect="1"/>
              </p:cNvSpPr>
              <p:nvPr/>
            </p:nvSpPr>
            <p:spPr bwMode="auto">
              <a:xfrm>
                <a:off x="6875149" y="5162165"/>
                <a:ext cx="413061" cy="463957"/>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sp>
            <p:nvSpPr>
              <p:cNvPr id="948" name="Freeform 30"/>
              <p:cNvSpPr>
                <a:spLocks noChangeAspect="1"/>
              </p:cNvSpPr>
              <p:nvPr/>
            </p:nvSpPr>
            <p:spPr bwMode="auto">
              <a:xfrm>
                <a:off x="7131728" y="4884164"/>
                <a:ext cx="215311" cy="410238"/>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sp>
            <p:nvSpPr>
              <p:cNvPr id="949" name="Freeform 12"/>
              <p:cNvSpPr>
                <a:spLocks noChangeAspect="1"/>
              </p:cNvSpPr>
              <p:nvPr/>
            </p:nvSpPr>
            <p:spPr bwMode="auto">
              <a:xfrm>
                <a:off x="7271389" y="5119493"/>
                <a:ext cx="401043" cy="450458"/>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sp>
            <p:nvSpPr>
              <p:cNvPr id="950" name="Line 11"/>
              <p:cNvSpPr>
                <a:spLocks noChangeAspect="1" noChangeShapeType="1"/>
              </p:cNvSpPr>
              <p:nvPr/>
            </p:nvSpPr>
            <p:spPr bwMode="auto">
              <a:xfrm>
                <a:off x="7067597" y="5618708"/>
                <a:ext cx="0" cy="165173"/>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51" name="Line 29"/>
              <p:cNvSpPr>
                <a:spLocks noChangeAspect="1" noChangeShapeType="1"/>
              </p:cNvSpPr>
              <p:nvPr/>
            </p:nvSpPr>
            <p:spPr bwMode="auto">
              <a:xfrm>
                <a:off x="7230387" y="5282581"/>
                <a:ext cx="0" cy="91852"/>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52" name="Line 11"/>
              <p:cNvSpPr>
                <a:spLocks noChangeAspect="1" noChangeShapeType="1"/>
              </p:cNvSpPr>
              <p:nvPr/>
            </p:nvSpPr>
            <p:spPr bwMode="auto">
              <a:xfrm>
                <a:off x="7458451" y="5562966"/>
                <a:ext cx="0" cy="160367"/>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25" name="Group 3236"/>
            <p:cNvGrpSpPr>
              <a:grpSpLocks noChangeAspect="1"/>
            </p:cNvGrpSpPr>
            <p:nvPr/>
          </p:nvGrpSpPr>
          <p:grpSpPr bwMode="auto">
            <a:xfrm>
              <a:off x="8441911" y="5726575"/>
              <a:ext cx="184538" cy="259728"/>
              <a:chOff x="2617" y="3196"/>
              <a:chExt cx="384" cy="288"/>
            </a:xfrm>
          </p:grpSpPr>
          <p:sp>
            <p:nvSpPr>
              <p:cNvPr id="973"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4"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5"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6"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7"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8"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79"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0"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26" name="Group 3236"/>
            <p:cNvGrpSpPr>
              <a:grpSpLocks noChangeAspect="1"/>
            </p:cNvGrpSpPr>
            <p:nvPr/>
          </p:nvGrpSpPr>
          <p:grpSpPr bwMode="auto">
            <a:xfrm>
              <a:off x="8264695" y="5666834"/>
              <a:ext cx="184538" cy="259728"/>
              <a:chOff x="2617" y="3196"/>
              <a:chExt cx="384" cy="288"/>
            </a:xfrm>
          </p:grpSpPr>
          <p:sp>
            <p:nvSpPr>
              <p:cNvPr id="982"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3"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4"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5"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6"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7"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8"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89"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27" name="Group 1008"/>
            <p:cNvGrpSpPr/>
            <p:nvPr/>
          </p:nvGrpSpPr>
          <p:grpSpPr>
            <a:xfrm>
              <a:off x="7054943" y="5669277"/>
              <a:ext cx="593159" cy="629147"/>
              <a:chOff x="7329831" y="5632704"/>
              <a:chExt cx="493775" cy="629147"/>
            </a:xfrm>
          </p:grpSpPr>
          <p:grpSp>
            <p:nvGrpSpPr>
              <p:cNvPr id="28" name="Group 13"/>
              <p:cNvGrpSpPr>
                <a:grpSpLocks noChangeAspect="1"/>
              </p:cNvGrpSpPr>
              <p:nvPr/>
            </p:nvGrpSpPr>
            <p:grpSpPr bwMode="auto">
              <a:xfrm>
                <a:off x="7579111" y="5918392"/>
                <a:ext cx="146050" cy="260350"/>
                <a:chOff x="3657" y="1317"/>
                <a:chExt cx="226" cy="401"/>
              </a:xfrm>
            </p:grpSpPr>
            <p:sp>
              <p:nvSpPr>
                <p:cNvPr id="991" name="Line 14"/>
                <p:cNvSpPr>
                  <a:spLocks noChangeAspect="1" noChangeShapeType="1"/>
                </p:cNvSpPr>
                <p:nvPr/>
              </p:nvSpPr>
              <p:spPr bwMode="auto">
                <a:xfrm>
                  <a:off x="3779" y="1610"/>
                  <a:ext cx="0" cy="108"/>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2" name="Freeform 15"/>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grpSp>
          <p:grpSp>
            <p:nvGrpSpPr>
              <p:cNvPr id="29" name="Group 3236"/>
              <p:cNvGrpSpPr>
                <a:grpSpLocks noChangeAspect="1"/>
              </p:cNvGrpSpPr>
              <p:nvPr/>
            </p:nvGrpSpPr>
            <p:grpSpPr bwMode="auto">
              <a:xfrm>
                <a:off x="7669987" y="6002123"/>
                <a:ext cx="153619" cy="259728"/>
                <a:chOff x="2617" y="3196"/>
                <a:chExt cx="384" cy="288"/>
              </a:xfrm>
            </p:grpSpPr>
            <p:sp>
              <p:nvSpPr>
                <p:cNvPr id="994"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5"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6"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7"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8"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999"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00"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01"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9525" cap="rnd">
                  <a:solidFill>
                    <a:srgbClr val="CCFF66"/>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30" name="Group 81"/>
              <p:cNvGrpSpPr>
                <a:grpSpLocks noChangeAspect="1"/>
              </p:cNvGrpSpPr>
              <p:nvPr/>
            </p:nvGrpSpPr>
            <p:grpSpPr bwMode="auto">
              <a:xfrm>
                <a:off x="7416161" y="5632704"/>
                <a:ext cx="133126" cy="509461"/>
                <a:chOff x="3657" y="1317"/>
                <a:chExt cx="226" cy="401"/>
              </a:xfrm>
            </p:grpSpPr>
            <p:sp>
              <p:nvSpPr>
                <p:cNvPr id="1003" name="Line 82"/>
                <p:cNvSpPr>
                  <a:spLocks noChangeAspect="1" noChangeShapeType="1"/>
                </p:cNvSpPr>
                <p:nvPr/>
              </p:nvSpPr>
              <p:spPr bwMode="auto">
                <a:xfrm>
                  <a:off x="3779" y="1610"/>
                  <a:ext cx="0" cy="108"/>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04" name="Freeform 83"/>
                <p:cNvSpPr>
                  <a:spLocks noChangeAspect="1"/>
                </p:cNvSpPr>
                <p:nvPr/>
              </p:nvSpPr>
              <p:spPr bwMode="auto">
                <a:xfrm>
                  <a:off x="3657" y="1317"/>
                  <a:ext cx="226" cy="294"/>
                </a:xfrm>
                <a:custGeom>
                  <a:avLst/>
                  <a:gdLst>
                    <a:gd name="T0" fmla="*/ 171 w 301"/>
                    <a:gd name="T1" fmla="*/ 23 h 392"/>
                    <a:gd name="T2" fmla="*/ 158 w 301"/>
                    <a:gd name="T3" fmla="*/ 18 h 392"/>
                    <a:gd name="T4" fmla="*/ 137 w 301"/>
                    <a:gd name="T5" fmla="*/ 5 h 392"/>
                    <a:gd name="T6" fmla="*/ 126 w 301"/>
                    <a:gd name="T7" fmla="*/ 2 h 392"/>
                    <a:gd name="T8" fmla="*/ 114 w 301"/>
                    <a:gd name="T9" fmla="*/ 0 h 392"/>
                    <a:gd name="T10" fmla="*/ 102 w 301"/>
                    <a:gd name="T11" fmla="*/ 2 h 392"/>
                    <a:gd name="T12" fmla="*/ 97 w 301"/>
                    <a:gd name="T13" fmla="*/ 8 h 392"/>
                    <a:gd name="T14" fmla="*/ 86 w 301"/>
                    <a:gd name="T15" fmla="*/ 15 h 392"/>
                    <a:gd name="T16" fmla="*/ 74 w 301"/>
                    <a:gd name="T17" fmla="*/ 19 h 392"/>
                    <a:gd name="T18" fmla="*/ 68 w 301"/>
                    <a:gd name="T19" fmla="*/ 18 h 392"/>
                    <a:gd name="T20" fmla="*/ 58 w 301"/>
                    <a:gd name="T21" fmla="*/ 22 h 392"/>
                    <a:gd name="T22" fmla="*/ 47 w 301"/>
                    <a:gd name="T23" fmla="*/ 28 h 392"/>
                    <a:gd name="T24" fmla="*/ 37 w 301"/>
                    <a:gd name="T25" fmla="*/ 35 h 392"/>
                    <a:gd name="T26" fmla="*/ 38 w 301"/>
                    <a:gd name="T27" fmla="*/ 46 h 392"/>
                    <a:gd name="T28" fmla="*/ 34 w 301"/>
                    <a:gd name="T29" fmla="*/ 52 h 392"/>
                    <a:gd name="T30" fmla="*/ 29 w 301"/>
                    <a:gd name="T31" fmla="*/ 61 h 392"/>
                    <a:gd name="T32" fmla="*/ 26 w 301"/>
                    <a:gd name="T33" fmla="*/ 76 h 392"/>
                    <a:gd name="T34" fmla="*/ 18 w 301"/>
                    <a:gd name="T35" fmla="*/ 88 h 392"/>
                    <a:gd name="T36" fmla="*/ 10 w 301"/>
                    <a:gd name="T37" fmla="*/ 97 h 392"/>
                    <a:gd name="T38" fmla="*/ 4 w 301"/>
                    <a:gd name="T39" fmla="*/ 107 h 392"/>
                    <a:gd name="T40" fmla="*/ 2 w 301"/>
                    <a:gd name="T41" fmla="*/ 118 h 392"/>
                    <a:gd name="T42" fmla="*/ 2 w 301"/>
                    <a:gd name="T43" fmla="*/ 130 h 392"/>
                    <a:gd name="T44" fmla="*/ 5 w 301"/>
                    <a:gd name="T45" fmla="*/ 142 h 392"/>
                    <a:gd name="T46" fmla="*/ 8 w 301"/>
                    <a:gd name="T47" fmla="*/ 154 h 392"/>
                    <a:gd name="T48" fmla="*/ 8 w 301"/>
                    <a:gd name="T49" fmla="*/ 165 h 392"/>
                    <a:gd name="T50" fmla="*/ 4 w 301"/>
                    <a:gd name="T51" fmla="*/ 176 h 392"/>
                    <a:gd name="T52" fmla="*/ 0 w 301"/>
                    <a:gd name="T53" fmla="*/ 189 h 392"/>
                    <a:gd name="T54" fmla="*/ 6 w 301"/>
                    <a:gd name="T55" fmla="*/ 200 h 392"/>
                    <a:gd name="T56" fmla="*/ 13 w 301"/>
                    <a:gd name="T57" fmla="*/ 206 h 392"/>
                    <a:gd name="T58" fmla="*/ 16 w 301"/>
                    <a:gd name="T59" fmla="*/ 217 h 392"/>
                    <a:gd name="T60" fmla="*/ 14 w 301"/>
                    <a:gd name="T61" fmla="*/ 232 h 392"/>
                    <a:gd name="T62" fmla="*/ 26 w 301"/>
                    <a:gd name="T63" fmla="*/ 245 h 392"/>
                    <a:gd name="T64" fmla="*/ 36 w 301"/>
                    <a:gd name="T65" fmla="*/ 253 h 392"/>
                    <a:gd name="T66" fmla="*/ 47 w 301"/>
                    <a:gd name="T67" fmla="*/ 260 h 392"/>
                    <a:gd name="T68" fmla="*/ 59 w 301"/>
                    <a:gd name="T69" fmla="*/ 269 h 392"/>
                    <a:gd name="T70" fmla="*/ 72 w 301"/>
                    <a:gd name="T71" fmla="*/ 271 h 392"/>
                    <a:gd name="T72" fmla="*/ 83 w 301"/>
                    <a:gd name="T73" fmla="*/ 277 h 392"/>
                    <a:gd name="T74" fmla="*/ 87 w 301"/>
                    <a:gd name="T75" fmla="*/ 290 h 392"/>
                    <a:gd name="T76" fmla="*/ 104 w 301"/>
                    <a:gd name="T77" fmla="*/ 293 h 392"/>
                    <a:gd name="T78" fmla="*/ 126 w 301"/>
                    <a:gd name="T79" fmla="*/ 290 h 392"/>
                    <a:gd name="T80" fmla="*/ 146 w 301"/>
                    <a:gd name="T81" fmla="*/ 286 h 392"/>
                    <a:gd name="T82" fmla="*/ 152 w 301"/>
                    <a:gd name="T83" fmla="*/ 290 h 392"/>
                    <a:gd name="T84" fmla="*/ 158 w 301"/>
                    <a:gd name="T85" fmla="*/ 280 h 392"/>
                    <a:gd name="T86" fmla="*/ 170 w 301"/>
                    <a:gd name="T87" fmla="*/ 270 h 392"/>
                    <a:gd name="T88" fmla="*/ 188 w 301"/>
                    <a:gd name="T89" fmla="*/ 264 h 392"/>
                    <a:gd name="T90" fmla="*/ 198 w 301"/>
                    <a:gd name="T91" fmla="*/ 242 h 392"/>
                    <a:gd name="T92" fmla="*/ 206 w 301"/>
                    <a:gd name="T93" fmla="*/ 220 h 392"/>
                    <a:gd name="T94" fmla="*/ 212 w 301"/>
                    <a:gd name="T95" fmla="*/ 203 h 392"/>
                    <a:gd name="T96" fmla="*/ 212 w 301"/>
                    <a:gd name="T97" fmla="*/ 194 h 392"/>
                    <a:gd name="T98" fmla="*/ 218 w 301"/>
                    <a:gd name="T99" fmla="*/ 181 h 392"/>
                    <a:gd name="T100" fmla="*/ 224 w 301"/>
                    <a:gd name="T101" fmla="*/ 165 h 392"/>
                    <a:gd name="T102" fmla="*/ 224 w 301"/>
                    <a:gd name="T103" fmla="*/ 148 h 392"/>
                    <a:gd name="T104" fmla="*/ 224 w 301"/>
                    <a:gd name="T105" fmla="*/ 113 h 392"/>
                    <a:gd name="T106" fmla="*/ 218 w 301"/>
                    <a:gd name="T107" fmla="*/ 96 h 392"/>
                    <a:gd name="T108" fmla="*/ 210 w 301"/>
                    <a:gd name="T109" fmla="*/ 91 h 392"/>
                    <a:gd name="T110" fmla="*/ 209 w 301"/>
                    <a:gd name="T111" fmla="*/ 86 h 392"/>
                    <a:gd name="T112" fmla="*/ 204 w 301"/>
                    <a:gd name="T113" fmla="*/ 74 h 392"/>
                    <a:gd name="T114" fmla="*/ 200 w 301"/>
                    <a:gd name="T115" fmla="*/ 62 h 392"/>
                    <a:gd name="T116" fmla="*/ 198 w 301"/>
                    <a:gd name="T117" fmla="*/ 50 h 392"/>
                    <a:gd name="T118" fmla="*/ 189 w 301"/>
                    <a:gd name="T119" fmla="*/ 50 h 392"/>
                    <a:gd name="T120" fmla="*/ 183 w 301"/>
                    <a:gd name="T121" fmla="*/ 40 h 392"/>
                    <a:gd name="T122" fmla="*/ 181 w 301"/>
                    <a:gd name="T123" fmla="*/ 27 h 392"/>
                    <a:gd name="T124" fmla="*/ 177 w 301"/>
                    <a:gd name="T125" fmla="*/ 20 h 3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92"/>
                    <a:gd name="T191" fmla="*/ 301 w 301"/>
                    <a:gd name="T192" fmla="*/ 392 h 3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92">
                      <a:moveTo>
                        <a:pt x="235" y="27"/>
                      </a:moveTo>
                      <a:lnTo>
                        <a:pt x="233" y="28"/>
                      </a:lnTo>
                      <a:lnTo>
                        <a:pt x="231" y="29"/>
                      </a:lnTo>
                      <a:lnTo>
                        <a:pt x="229" y="30"/>
                      </a:lnTo>
                      <a:lnTo>
                        <a:pt x="228" y="31"/>
                      </a:lnTo>
                      <a:lnTo>
                        <a:pt x="225" y="31"/>
                      </a:lnTo>
                      <a:lnTo>
                        <a:pt x="223" y="31"/>
                      </a:lnTo>
                      <a:lnTo>
                        <a:pt x="221" y="30"/>
                      </a:lnTo>
                      <a:lnTo>
                        <a:pt x="216" y="27"/>
                      </a:lnTo>
                      <a:lnTo>
                        <a:pt x="210" y="24"/>
                      </a:lnTo>
                      <a:lnTo>
                        <a:pt x="205" y="21"/>
                      </a:lnTo>
                      <a:lnTo>
                        <a:pt x="199" y="17"/>
                      </a:lnTo>
                      <a:lnTo>
                        <a:pt x="193" y="13"/>
                      </a:lnTo>
                      <a:lnTo>
                        <a:pt x="188" y="10"/>
                      </a:lnTo>
                      <a:lnTo>
                        <a:pt x="182" y="7"/>
                      </a:lnTo>
                      <a:lnTo>
                        <a:pt x="179" y="6"/>
                      </a:lnTo>
                      <a:lnTo>
                        <a:pt x="177" y="5"/>
                      </a:lnTo>
                      <a:lnTo>
                        <a:pt x="174" y="4"/>
                      </a:lnTo>
                      <a:lnTo>
                        <a:pt x="171" y="3"/>
                      </a:lnTo>
                      <a:lnTo>
                        <a:pt x="168" y="2"/>
                      </a:lnTo>
                      <a:lnTo>
                        <a:pt x="165" y="2"/>
                      </a:lnTo>
                      <a:lnTo>
                        <a:pt x="162" y="1"/>
                      </a:lnTo>
                      <a:lnTo>
                        <a:pt x="159" y="1"/>
                      </a:lnTo>
                      <a:lnTo>
                        <a:pt x="155" y="0"/>
                      </a:lnTo>
                      <a:lnTo>
                        <a:pt x="152" y="0"/>
                      </a:lnTo>
                      <a:lnTo>
                        <a:pt x="148" y="0"/>
                      </a:lnTo>
                      <a:lnTo>
                        <a:pt x="145" y="0"/>
                      </a:lnTo>
                      <a:lnTo>
                        <a:pt x="141" y="0"/>
                      </a:lnTo>
                      <a:lnTo>
                        <a:pt x="138" y="1"/>
                      </a:lnTo>
                      <a:lnTo>
                        <a:pt x="136" y="2"/>
                      </a:lnTo>
                      <a:lnTo>
                        <a:pt x="135" y="4"/>
                      </a:lnTo>
                      <a:lnTo>
                        <a:pt x="133" y="6"/>
                      </a:lnTo>
                      <a:lnTo>
                        <a:pt x="132" y="7"/>
                      </a:lnTo>
                      <a:lnTo>
                        <a:pt x="130" y="10"/>
                      </a:lnTo>
                      <a:lnTo>
                        <a:pt x="129" y="11"/>
                      </a:lnTo>
                      <a:lnTo>
                        <a:pt x="127" y="13"/>
                      </a:lnTo>
                      <a:lnTo>
                        <a:pt x="124" y="15"/>
                      </a:lnTo>
                      <a:lnTo>
                        <a:pt x="120" y="17"/>
                      </a:lnTo>
                      <a:lnTo>
                        <a:pt x="117" y="18"/>
                      </a:lnTo>
                      <a:lnTo>
                        <a:pt x="114" y="20"/>
                      </a:lnTo>
                      <a:lnTo>
                        <a:pt x="110" y="22"/>
                      </a:lnTo>
                      <a:lnTo>
                        <a:pt x="106" y="23"/>
                      </a:lnTo>
                      <a:lnTo>
                        <a:pt x="103" y="24"/>
                      </a:lnTo>
                      <a:lnTo>
                        <a:pt x="101" y="25"/>
                      </a:lnTo>
                      <a:lnTo>
                        <a:pt x="99" y="25"/>
                      </a:lnTo>
                      <a:lnTo>
                        <a:pt x="97" y="24"/>
                      </a:lnTo>
                      <a:lnTo>
                        <a:pt x="95" y="24"/>
                      </a:lnTo>
                      <a:lnTo>
                        <a:pt x="93" y="24"/>
                      </a:lnTo>
                      <a:lnTo>
                        <a:pt x="91" y="24"/>
                      </a:lnTo>
                      <a:lnTo>
                        <a:pt x="90" y="24"/>
                      </a:lnTo>
                      <a:lnTo>
                        <a:pt x="87" y="25"/>
                      </a:lnTo>
                      <a:lnTo>
                        <a:pt x="84" y="26"/>
                      </a:lnTo>
                      <a:lnTo>
                        <a:pt x="82" y="27"/>
                      </a:lnTo>
                      <a:lnTo>
                        <a:pt x="79" y="29"/>
                      </a:lnTo>
                      <a:lnTo>
                        <a:pt x="77" y="30"/>
                      </a:lnTo>
                      <a:lnTo>
                        <a:pt x="75" y="32"/>
                      </a:lnTo>
                      <a:lnTo>
                        <a:pt x="72" y="33"/>
                      </a:lnTo>
                      <a:lnTo>
                        <a:pt x="69" y="34"/>
                      </a:lnTo>
                      <a:lnTo>
                        <a:pt x="65" y="35"/>
                      </a:lnTo>
                      <a:lnTo>
                        <a:pt x="62" y="37"/>
                      </a:lnTo>
                      <a:lnTo>
                        <a:pt x="58" y="38"/>
                      </a:lnTo>
                      <a:lnTo>
                        <a:pt x="55" y="39"/>
                      </a:lnTo>
                      <a:lnTo>
                        <a:pt x="52" y="42"/>
                      </a:lnTo>
                      <a:lnTo>
                        <a:pt x="50" y="44"/>
                      </a:lnTo>
                      <a:lnTo>
                        <a:pt x="49" y="47"/>
                      </a:lnTo>
                      <a:lnTo>
                        <a:pt x="49" y="50"/>
                      </a:lnTo>
                      <a:lnTo>
                        <a:pt x="49" y="52"/>
                      </a:lnTo>
                      <a:lnTo>
                        <a:pt x="50" y="55"/>
                      </a:lnTo>
                      <a:lnTo>
                        <a:pt x="50" y="59"/>
                      </a:lnTo>
                      <a:lnTo>
                        <a:pt x="50" y="62"/>
                      </a:lnTo>
                      <a:lnTo>
                        <a:pt x="50" y="65"/>
                      </a:lnTo>
                      <a:lnTo>
                        <a:pt x="49" y="66"/>
                      </a:lnTo>
                      <a:lnTo>
                        <a:pt x="48" y="67"/>
                      </a:lnTo>
                      <a:lnTo>
                        <a:pt x="47" y="68"/>
                      </a:lnTo>
                      <a:lnTo>
                        <a:pt x="45" y="69"/>
                      </a:lnTo>
                      <a:lnTo>
                        <a:pt x="44" y="70"/>
                      </a:lnTo>
                      <a:lnTo>
                        <a:pt x="42" y="72"/>
                      </a:lnTo>
                      <a:lnTo>
                        <a:pt x="41" y="73"/>
                      </a:lnTo>
                      <a:lnTo>
                        <a:pt x="40" y="77"/>
                      </a:lnTo>
                      <a:lnTo>
                        <a:pt x="39" y="81"/>
                      </a:lnTo>
                      <a:lnTo>
                        <a:pt x="38" y="85"/>
                      </a:lnTo>
                      <a:lnTo>
                        <a:pt x="38" y="90"/>
                      </a:lnTo>
                      <a:lnTo>
                        <a:pt x="37" y="94"/>
                      </a:lnTo>
                      <a:lnTo>
                        <a:pt x="36" y="98"/>
                      </a:lnTo>
                      <a:lnTo>
                        <a:pt x="35" y="102"/>
                      </a:lnTo>
                      <a:lnTo>
                        <a:pt x="33" y="105"/>
                      </a:lnTo>
                      <a:lnTo>
                        <a:pt x="31" y="108"/>
                      </a:lnTo>
                      <a:lnTo>
                        <a:pt x="29" y="111"/>
                      </a:lnTo>
                      <a:lnTo>
                        <a:pt x="26" y="114"/>
                      </a:lnTo>
                      <a:lnTo>
                        <a:pt x="24" y="117"/>
                      </a:lnTo>
                      <a:lnTo>
                        <a:pt x="21" y="119"/>
                      </a:lnTo>
                      <a:lnTo>
                        <a:pt x="19" y="122"/>
                      </a:lnTo>
                      <a:lnTo>
                        <a:pt x="17" y="125"/>
                      </a:lnTo>
                      <a:lnTo>
                        <a:pt x="15" y="127"/>
                      </a:lnTo>
                      <a:lnTo>
                        <a:pt x="13" y="129"/>
                      </a:lnTo>
                      <a:lnTo>
                        <a:pt x="11" y="131"/>
                      </a:lnTo>
                      <a:lnTo>
                        <a:pt x="9" y="134"/>
                      </a:lnTo>
                      <a:lnTo>
                        <a:pt x="8" y="136"/>
                      </a:lnTo>
                      <a:lnTo>
                        <a:pt x="6" y="139"/>
                      </a:lnTo>
                      <a:lnTo>
                        <a:pt x="5" y="142"/>
                      </a:lnTo>
                      <a:lnTo>
                        <a:pt x="4" y="145"/>
                      </a:lnTo>
                      <a:lnTo>
                        <a:pt x="3" y="147"/>
                      </a:lnTo>
                      <a:lnTo>
                        <a:pt x="3" y="151"/>
                      </a:lnTo>
                      <a:lnTo>
                        <a:pt x="2" y="153"/>
                      </a:lnTo>
                      <a:lnTo>
                        <a:pt x="2" y="157"/>
                      </a:lnTo>
                      <a:lnTo>
                        <a:pt x="1" y="159"/>
                      </a:lnTo>
                      <a:lnTo>
                        <a:pt x="1" y="163"/>
                      </a:lnTo>
                      <a:lnTo>
                        <a:pt x="1" y="166"/>
                      </a:lnTo>
                      <a:lnTo>
                        <a:pt x="2" y="169"/>
                      </a:lnTo>
                      <a:lnTo>
                        <a:pt x="2" y="173"/>
                      </a:lnTo>
                      <a:lnTo>
                        <a:pt x="3" y="176"/>
                      </a:lnTo>
                      <a:lnTo>
                        <a:pt x="3" y="179"/>
                      </a:lnTo>
                      <a:lnTo>
                        <a:pt x="4" y="183"/>
                      </a:lnTo>
                      <a:lnTo>
                        <a:pt x="4" y="186"/>
                      </a:lnTo>
                      <a:lnTo>
                        <a:pt x="6" y="189"/>
                      </a:lnTo>
                      <a:lnTo>
                        <a:pt x="7" y="192"/>
                      </a:lnTo>
                      <a:lnTo>
                        <a:pt x="8" y="196"/>
                      </a:lnTo>
                      <a:lnTo>
                        <a:pt x="9" y="199"/>
                      </a:lnTo>
                      <a:lnTo>
                        <a:pt x="10" y="202"/>
                      </a:lnTo>
                      <a:lnTo>
                        <a:pt x="11" y="206"/>
                      </a:lnTo>
                      <a:lnTo>
                        <a:pt x="11" y="208"/>
                      </a:lnTo>
                      <a:lnTo>
                        <a:pt x="11" y="211"/>
                      </a:lnTo>
                      <a:lnTo>
                        <a:pt x="11" y="214"/>
                      </a:lnTo>
                      <a:lnTo>
                        <a:pt x="11" y="217"/>
                      </a:lnTo>
                      <a:lnTo>
                        <a:pt x="11" y="220"/>
                      </a:lnTo>
                      <a:lnTo>
                        <a:pt x="11" y="223"/>
                      </a:lnTo>
                      <a:lnTo>
                        <a:pt x="11" y="226"/>
                      </a:lnTo>
                      <a:lnTo>
                        <a:pt x="9" y="229"/>
                      </a:lnTo>
                      <a:lnTo>
                        <a:pt x="7" y="232"/>
                      </a:lnTo>
                      <a:lnTo>
                        <a:pt x="5" y="235"/>
                      </a:lnTo>
                      <a:lnTo>
                        <a:pt x="3" y="239"/>
                      </a:lnTo>
                      <a:lnTo>
                        <a:pt x="1" y="242"/>
                      </a:lnTo>
                      <a:lnTo>
                        <a:pt x="0" y="245"/>
                      </a:lnTo>
                      <a:lnTo>
                        <a:pt x="0" y="249"/>
                      </a:lnTo>
                      <a:lnTo>
                        <a:pt x="0" y="252"/>
                      </a:lnTo>
                      <a:lnTo>
                        <a:pt x="1" y="255"/>
                      </a:lnTo>
                      <a:lnTo>
                        <a:pt x="2" y="258"/>
                      </a:lnTo>
                      <a:lnTo>
                        <a:pt x="4" y="261"/>
                      </a:lnTo>
                      <a:lnTo>
                        <a:pt x="6" y="264"/>
                      </a:lnTo>
                      <a:lnTo>
                        <a:pt x="8" y="266"/>
                      </a:lnTo>
                      <a:lnTo>
                        <a:pt x="11" y="269"/>
                      </a:lnTo>
                      <a:lnTo>
                        <a:pt x="12" y="271"/>
                      </a:lnTo>
                      <a:lnTo>
                        <a:pt x="14" y="272"/>
                      </a:lnTo>
                      <a:lnTo>
                        <a:pt x="16" y="273"/>
                      </a:lnTo>
                      <a:lnTo>
                        <a:pt x="17" y="275"/>
                      </a:lnTo>
                      <a:lnTo>
                        <a:pt x="19" y="276"/>
                      </a:lnTo>
                      <a:lnTo>
                        <a:pt x="21" y="278"/>
                      </a:lnTo>
                      <a:lnTo>
                        <a:pt x="21" y="280"/>
                      </a:lnTo>
                      <a:lnTo>
                        <a:pt x="22" y="284"/>
                      </a:lnTo>
                      <a:lnTo>
                        <a:pt x="21" y="289"/>
                      </a:lnTo>
                      <a:lnTo>
                        <a:pt x="20" y="293"/>
                      </a:lnTo>
                      <a:lnTo>
                        <a:pt x="19" y="297"/>
                      </a:lnTo>
                      <a:lnTo>
                        <a:pt x="19" y="301"/>
                      </a:lnTo>
                      <a:lnTo>
                        <a:pt x="18" y="305"/>
                      </a:lnTo>
                      <a:lnTo>
                        <a:pt x="19" y="309"/>
                      </a:lnTo>
                      <a:lnTo>
                        <a:pt x="21" y="314"/>
                      </a:lnTo>
                      <a:lnTo>
                        <a:pt x="24" y="317"/>
                      </a:lnTo>
                      <a:lnTo>
                        <a:pt x="27" y="321"/>
                      </a:lnTo>
                      <a:lnTo>
                        <a:pt x="30" y="324"/>
                      </a:lnTo>
                      <a:lnTo>
                        <a:pt x="34" y="326"/>
                      </a:lnTo>
                      <a:lnTo>
                        <a:pt x="38" y="329"/>
                      </a:lnTo>
                      <a:lnTo>
                        <a:pt x="41" y="332"/>
                      </a:lnTo>
                      <a:lnTo>
                        <a:pt x="44" y="334"/>
                      </a:lnTo>
                      <a:lnTo>
                        <a:pt x="46" y="336"/>
                      </a:lnTo>
                      <a:lnTo>
                        <a:pt x="48" y="337"/>
                      </a:lnTo>
                      <a:lnTo>
                        <a:pt x="51" y="339"/>
                      </a:lnTo>
                      <a:lnTo>
                        <a:pt x="54" y="340"/>
                      </a:lnTo>
                      <a:lnTo>
                        <a:pt x="56" y="342"/>
                      </a:lnTo>
                      <a:lnTo>
                        <a:pt x="59" y="344"/>
                      </a:lnTo>
                      <a:lnTo>
                        <a:pt x="62" y="346"/>
                      </a:lnTo>
                      <a:lnTo>
                        <a:pt x="65" y="349"/>
                      </a:lnTo>
                      <a:lnTo>
                        <a:pt x="68" y="352"/>
                      </a:lnTo>
                      <a:lnTo>
                        <a:pt x="71" y="354"/>
                      </a:lnTo>
                      <a:lnTo>
                        <a:pt x="74" y="357"/>
                      </a:lnTo>
                      <a:lnTo>
                        <a:pt x="78" y="359"/>
                      </a:lnTo>
                      <a:lnTo>
                        <a:pt x="81" y="361"/>
                      </a:lnTo>
                      <a:lnTo>
                        <a:pt x="84" y="362"/>
                      </a:lnTo>
                      <a:lnTo>
                        <a:pt x="88" y="362"/>
                      </a:lnTo>
                      <a:lnTo>
                        <a:pt x="92" y="362"/>
                      </a:lnTo>
                      <a:lnTo>
                        <a:pt x="96" y="361"/>
                      </a:lnTo>
                      <a:lnTo>
                        <a:pt x="100" y="361"/>
                      </a:lnTo>
                      <a:lnTo>
                        <a:pt x="104" y="362"/>
                      </a:lnTo>
                      <a:lnTo>
                        <a:pt x="107" y="364"/>
                      </a:lnTo>
                      <a:lnTo>
                        <a:pt x="109" y="366"/>
                      </a:lnTo>
                      <a:lnTo>
                        <a:pt x="110" y="369"/>
                      </a:lnTo>
                      <a:lnTo>
                        <a:pt x="111" y="374"/>
                      </a:lnTo>
                      <a:lnTo>
                        <a:pt x="112" y="378"/>
                      </a:lnTo>
                      <a:lnTo>
                        <a:pt x="113" y="381"/>
                      </a:lnTo>
                      <a:lnTo>
                        <a:pt x="114" y="385"/>
                      </a:lnTo>
                      <a:lnTo>
                        <a:pt x="116" y="387"/>
                      </a:lnTo>
                      <a:lnTo>
                        <a:pt x="120" y="389"/>
                      </a:lnTo>
                      <a:lnTo>
                        <a:pt x="125" y="390"/>
                      </a:lnTo>
                      <a:lnTo>
                        <a:pt x="130" y="391"/>
                      </a:lnTo>
                      <a:lnTo>
                        <a:pt x="135" y="391"/>
                      </a:lnTo>
                      <a:lnTo>
                        <a:pt x="139" y="390"/>
                      </a:lnTo>
                      <a:lnTo>
                        <a:pt x="144" y="390"/>
                      </a:lnTo>
                      <a:lnTo>
                        <a:pt x="149" y="390"/>
                      </a:lnTo>
                      <a:lnTo>
                        <a:pt x="155" y="389"/>
                      </a:lnTo>
                      <a:lnTo>
                        <a:pt x="162" y="388"/>
                      </a:lnTo>
                      <a:lnTo>
                        <a:pt x="168" y="386"/>
                      </a:lnTo>
                      <a:lnTo>
                        <a:pt x="174" y="385"/>
                      </a:lnTo>
                      <a:lnTo>
                        <a:pt x="180" y="383"/>
                      </a:lnTo>
                      <a:lnTo>
                        <a:pt x="187" y="382"/>
                      </a:lnTo>
                      <a:lnTo>
                        <a:pt x="193" y="381"/>
                      </a:lnTo>
                      <a:lnTo>
                        <a:pt x="195" y="381"/>
                      </a:lnTo>
                      <a:lnTo>
                        <a:pt x="196" y="383"/>
                      </a:lnTo>
                      <a:lnTo>
                        <a:pt x="198" y="384"/>
                      </a:lnTo>
                      <a:lnTo>
                        <a:pt x="200" y="385"/>
                      </a:lnTo>
                      <a:lnTo>
                        <a:pt x="201" y="387"/>
                      </a:lnTo>
                      <a:lnTo>
                        <a:pt x="202" y="387"/>
                      </a:lnTo>
                      <a:lnTo>
                        <a:pt x="204" y="387"/>
                      </a:lnTo>
                      <a:lnTo>
                        <a:pt x="207" y="384"/>
                      </a:lnTo>
                      <a:lnTo>
                        <a:pt x="208" y="381"/>
                      </a:lnTo>
                      <a:lnTo>
                        <a:pt x="210" y="377"/>
                      </a:lnTo>
                      <a:lnTo>
                        <a:pt x="211" y="373"/>
                      </a:lnTo>
                      <a:lnTo>
                        <a:pt x="213" y="370"/>
                      </a:lnTo>
                      <a:lnTo>
                        <a:pt x="215" y="366"/>
                      </a:lnTo>
                      <a:lnTo>
                        <a:pt x="217" y="364"/>
                      </a:lnTo>
                      <a:lnTo>
                        <a:pt x="222" y="361"/>
                      </a:lnTo>
                      <a:lnTo>
                        <a:pt x="226" y="360"/>
                      </a:lnTo>
                      <a:lnTo>
                        <a:pt x="232" y="359"/>
                      </a:lnTo>
                      <a:lnTo>
                        <a:pt x="237" y="358"/>
                      </a:lnTo>
                      <a:lnTo>
                        <a:pt x="241" y="357"/>
                      </a:lnTo>
                      <a:lnTo>
                        <a:pt x="246" y="356"/>
                      </a:lnTo>
                      <a:lnTo>
                        <a:pt x="250" y="352"/>
                      </a:lnTo>
                      <a:lnTo>
                        <a:pt x="254" y="347"/>
                      </a:lnTo>
                      <a:lnTo>
                        <a:pt x="257" y="342"/>
                      </a:lnTo>
                      <a:lnTo>
                        <a:pt x="259" y="336"/>
                      </a:lnTo>
                      <a:lnTo>
                        <a:pt x="262" y="329"/>
                      </a:lnTo>
                      <a:lnTo>
                        <a:pt x="264" y="322"/>
                      </a:lnTo>
                      <a:lnTo>
                        <a:pt x="265" y="315"/>
                      </a:lnTo>
                      <a:lnTo>
                        <a:pt x="268" y="309"/>
                      </a:lnTo>
                      <a:lnTo>
                        <a:pt x="270" y="304"/>
                      </a:lnTo>
                      <a:lnTo>
                        <a:pt x="272" y="298"/>
                      </a:lnTo>
                      <a:lnTo>
                        <a:pt x="275" y="293"/>
                      </a:lnTo>
                      <a:lnTo>
                        <a:pt x="277" y="288"/>
                      </a:lnTo>
                      <a:lnTo>
                        <a:pt x="279" y="283"/>
                      </a:lnTo>
                      <a:lnTo>
                        <a:pt x="282" y="277"/>
                      </a:lnTo>
                      <a:lnTo>
                        <a:pt x="283" y="272"/>
                      </a:lnTo>
                      <a:lnTo>
                        <a:pt x="283" y="270"/>
                      </a:lnTo>
                      <a:lnTo>
                        <a:pt x="283" y="268"/>
                      </a:lnTo>
                      <a:lnTo>
                        <a:pt x="283" y="266"/>
                      </a:lnTo>
                      <a:lnTo>
                        <a:pt x="283" y="263"/>
                      </a:lnTo>
                      <a:lnTo>
                        <a:pt x="283" y="261"/>
                      </a:lnTo>
                      <a:lnTo>
                        <a:pt x="283" y="259"/>
                      </a:lnTo>
                      <a:lnTo>
                        <a:pt x="283" y="257"/>
                      </a:lnTo>
                      <a:lnTo>
                        <a:pt x="285" y="253"/>
                      </a:lnTo>
                      <a:lnTo>
                        <a:pt x="287" y="249"/>
                      </a:lnTo>
                      <a:lnTo>
                        <a:pt x="289" y="245"/>
                      </a:lnTo>
                      <a:lnTo>
                        <a:pt x="291" y="241"/>
                      </a:lnTo>
                      <a:lnTo>
                        <a:pt x="293" y="237"/>
                      </a:lnTo>
                      <a:lnTo>
                        <a:pt x="295" y="233"/>
                      </a:lnTo>
                      <a:lnTo>
                        <a:pt x="296" y="228"/>
                      </a:lnTo>
                      <a:lnTo>
                        <a:pt x="298" y="224"/>
                      </a:lnTo>
                      <a:lnTo>
                        <a:pt x="298" y="220"/>
                      </a:lnTo>
                      <a:lnTo>
                        <a:pt x="298" y="215"/>
                      </a:lnTo>
                      <a:lnTo>
                        <a:pt x="299" y="211"/>
                      </a:lnTo>
                      <a:lnTo>
                        <a:pt x="299" y="206"/>
                      </a:lnTo>
                      <a:lnTo>
                        <a:pt x="299" y="201"/>
                      </a:lnTo>
                      <a:lnTo>
                        <a:pt x="299" y="197"/>
                      </a:lnTo>
                      <a:lnTo>
                        <a:pt x="299" y="188"/>
                      </a:lnTo>
                      <a:lnTo>
                        <a:pt x="299" y="179"/>
                      </a:lnTo>
                      <a:lnTo>
                        <a:pt x="299" y="169"/>
                      </a:lnTo>
                      <a:lnTo>
                        <a:pt x="300" y="160"/>
                      </a:lnTo>
                      <a:lnTo>
                        <a:pt x="299" y="151"/>
                      </a:lnTo>
                      <a:lnTo>
                        <a:pt x="298" y="142"/>
                      </a:lnTo>
                      <a:lnTo>
                        <a:pt x="296" y="134"/>
                      </a:lnTo>
                      <a:lnTo>
                        <a:pt x="295" y="131"/>
                      </a:lnTo>
                      <a:lnTo>
                        <a:pt x="293" y="129"/>
                      </a:lnTo>
                      <a:lnTo>
                        <a:pt x="291" y="128"/>
                      </a:lnTo>
                      <a:lnTo>
                        <a:pt x="288" y="126"/>
                      </a:lnTo>
                      <a:lnTo>
                        <a:pt x="286" y="125"/>
                      </a:lnTo>
                      <a:lnTo>
                        <a:pt x="283" y="124"/>
                      </a:lnTo>
                      <a:lnTo>
                        <a:pt x="281" y="122"/>
                      </a:lnTo>
                      <a:lnTo>
                        <a:pt x="280" y="121"/>
                      </a:lnTo>
                      <a:lnTo>
                        <a:pt x="280" y="120"/>
                      </a:lnTo>
                      <a:lnTo>
                        <a:pt x="280" y="119"/>
                      </a:lnTo>
                      <a:lnTo>
                        <a:pt x="280" y="117"/>
                      </a:lnTo>
                      <a:lnTo>
                        <a:pt x="280" y="116"/>
                      </a:lnTo>
                      <a:lnTo>
                        <a:pt x="279" y="115"/>
                      </a:lnTo>
                      <a:lnTo>
                        <a:pt x="279" y="113"/>
                      </a:lnTo>
                      <a:lnTo>
                        <a:pt x="277" y="110"/>
                      </a:lnTo>
                      <a:lnTo>
                        <a:pt x="276" y="106"/>
                      </a:lnTo>
                      <a:lnTo>
                        <a:pt x="274" y="102"/>
                      </a:lnTo>
                      <a:lnTo>
                        <a:pt x="272" y="99"/>
                      </a:lnTo>
                      <a:lnTo>
                        <a:pt x="271" y="95"/>
                      </a:lnTo>
                      <a:lnTo>
                        <a:pt x="269" y="91"/>
                      </a:lnTo>
                      <a:lnTo>
                        <a:pt x="268" y="88"/>
                      </a:lnTo>
                      <a:lnTo>
                        <a:pt x="267" y="85"/>
                      </a:lnTo>
                      <a:lnTo>
                        <a:pt x="267" y="82"/>
                      </a:lnTo>
                      <a:lnTo>
                        <a:pt x="267" y="78"/>
                      </a:lnTo>
                      <a:lnTo>
                        <a:pt x="266" y="75"/>
                      </a:lnTo>
                      <a:lnTo>
                        <a:pt x="266" y="72"/>
                      </a:lnTo>
                      <a:lnTo>
                        <a:pt x="265" y="70"/>
                      </a:lnTo>
                      <a:lnTo>
                        <a:pt x="264" y="67"/>
                      </a:lnTo>
                      <a:lnTo>
                        <a:pt x="262" y="66"/>
                      </a:lnTo>
                      <a:lnTo>
                        <a:pt x="259" y="66"/>
                      </a:lnTo>
                      <a:lnTo>
                        <a:pt x="257" y="66"/>
                      </a:lnTo>
                      <a:lnTo>
                        <a:pt x="254" y="66"/>
                      </a:lnTo>
                      <a:lnTo>
                        <a:pt x="252" y="66"/>
                      </a:lnTo>
                      <a:lnTo>
                        <a:pt x="250" y="66"/>
                      </a:lnTo>
                      <a:lnTo>
                        <a:pt x="248" y="65"/>
                      </a:lnTo>
                      <a:lnTo>
                        <a:pt x="246" y="61"/>
                      </a:lnTo>
                      <a:lnTo>
                        <a:pt x="245" y="58"/>
                      </a:lnTo>
                      <a:lnTo>
                        <a:pt x="244" y="54"/>
                      </a:lnTo>
                      <a:lnTo>
                        <a:pt x="244" y="50"/>
                      </a:lnTo>
                      <a:lnTo>
                        <a:pt x="243" y="46"/>
                      </a:lnTo>
                      <a:lnTo>
                        <a:pt x="242" y="42"/>
                      </a:lnTo>
                      <a:lnTo>
                        <a:pt x="241" y="39"/>
                      </a:lnTo>
                      <a:lnTo>
                        <a:pt x="241" y="36"/>
                      </a:lnTo>
                      <a:lnTo>
                        <a:pt x="240" y="34"/>
                      </a:lnTo>
                      <a:lnTo>
                        <a:pt x="239" y="31"/>
                      </a:lnTo>
                      <a:lnTo>
                        <a:pt x="238" y="29"/>
                      </a:lnTo>
                      <a:lnTo>
                        <a:pt x="237" y="27"/>
                      </a:lnTo>
                      <a:lnTo>
                        <a:pt x="236" y="27"/>
                      </a:lnTo>
                      <a:lnTo>
                        <a:pt x="235" y="27"/>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grpSp>
          <p:grpSp>
            <p:nvGrpSpPr>
              <p:cNvPr id="31" name="Group 28"/>
              <p:cNvGrpSpPr>
                <a:grpSpLocks noChangeAspect="1"/>
              </p:cNvGrpSpPr>
              <p:nvPr/>
            </p:nvGrpSpPr>
            <p:grpSpPr bwMode="auto">
              <a:xfrm>
                <a:off x="7329831" y="5969203"/>
                <a:ext cx="132822" cy="211124"/>
                <a:chOff x="3341" y="2314"/>
                <a:chExt cx="379" cy="555"/>
              </a:xfrm>
            </p:grpSpPr>
            <p:sp>
              <p:nvSpPr>
                <p:cNvPr id="1006" name="Line 29"/>
                <p:cNvSpPr>
                  <a:spLocks noChangeAspect="1" noChangeShapeType="1"/>
                </p:cNvSpPr>
                <p:nvPr/>
              </p:nvSpPr>
              <p:spPr bwMode="auto">
                <a:xfrm>
                  <a:off x="3540" y="2725"/>
                  <a:ext cx="0" cy="144"/>
                </a:xfrm>
                <a:prstGeom prst="line">
                  <a:avLst/>
                </a:prstGeom>
                <a:noFill/>
                <a:ln w="25400">
                  <a:solidFill>
                    <a:srgbClr val="663300"/>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07" name="Freeform 30"/>
                <p:cNvSpPr>
                  <a:spLocks noChangeAspect="1"/>
                </p:cNvSpPr>
                <p:nvPr/>
              </p:nvSpPr>
              <p:spPr bwMode="auto">
                <a:xfrm>
                  <a:off x="3341" y="2314"/>
                  <a:ext cx="379" cy="441"/>
                </a:xfrm>
                <a:custGeom>
                  <a:avLst/>
                  <a:gdLst>
                    <a:gd name="T0" fmla="*/ 184 w 379"/>
                    <a:gd name="T1" fmla="*/ 7 h 441"/>
                    <a:gd name="T2" fmla="*/ 172 w 379"/>
                    <a:gd name="T3" fmla="*/ 16 h 441"/>
                    <a:gd name="T4" fmla="*/ 160 w 379"/>
                    <a:gd name="T5" fmla="*/ 63 h 441"/>
                    <a:gd name="T6" fmla="*/ 140 w 379"/>
                    <a:gd name="T7" fmla="*/ 60 h 441"/>
                    <a:gd name="T8" fmla="*/ 126 w 379"/>
                    <a:gd name="T9" fmla="*/ 52 h 441"/>
                    <a:gd name="T10" fmla="*/ 138 w 379"/>
                    <a:gd name="T11" fmla="*/ 81 h 441"/>
                    <a:gd name="T12" fmla="*/ 141 w 379"/>
                    <a:gd name="T13" fmla="*/ 113 h 441"/>
                    <a:gd name="T14" fmla="*/ 119 w 379"/>
                    <a:gd name="T15" fmla="*/ 120 h 441"/>
                    <a:gd name="T16" fmla="*/ 123 w 379"/>
                    <a:gd name="T17" fmla="*/ 147 h 441"/>
                    <a:gd name="T18" fmla="*/ 107 w 379"/>
                    <a:gd name="T19" fmla="*/ 166 h 441"/>
                    <a:gd name="T20" fmla="*/ 93 w 379"/>
                    <a:gd name="T21" fmla="*/ 186 h 441"/>
                    <a:gd name="T22" fmla="*/ 101 w 379"/>
                    <a:gd name="T23" fmla="*/ 210 h 441"/>
                    <a:gd name="T24" fmla="*/ 85 w 379"/>
                    <a:gd name="T25" fmla="*/ 214 h 441"/>
                    <a:gd name="T26" fmla="*/ 53 w 379"/>
                    <a:gd name="T27" fmla="*/ 196 h 441"/>
                    <a:gd name="T28" fmla="*/ 21 w 379"/>
                    <a:gd name="T29" fmla="*/ 206 h 441"/>
                    <a:gd name="T30" fmla="*/ 56 w 379"/>
                    <a:gd name="T31" fmla="*/ 226 h 441"/>
                    <a:gd name="T32" fmla="*/ 87 w 379"/>
                    <a:gd name="T33" fmla="*/ 266 h 441"/>
                    <a:gd name="T34" fmla="*/ 97 w 379"/>
                    <a:gd name="T35" fmla="*/ 286 h 441"/>
                    <a:gd name="T36" fmla="*/ 51 w 379"/>
                    <a:gd name="T37" fmla="*/ 280 h 441"/>
                    <a:gd name="T38" fmla="*/ 10 w 379"/>
                    <a:gd name="T39" fmla="*/ 264 h 441"/>
                    <a:gd name="T40" fmla="*/ 6 w 379"/>
                    <a:gd name="T41" fmla="*/ 295 h 441"/>
                    <a:gd name="T42" fmla="*/ 39 w 379"/>
                    <a:gd name="T43" fmla="*/ 320 h 441"/>
                    <a:gd name="T44" fmla="*/ 74 w 379"/>
                    <a:gd name="T45" fmla="*/ 345 h 441"/>
                    <a:gd name="T46" fmla="*/ 63 w 379"/>
                    <a:gd name="T47" fmla="*/ 365 h 441"/>
                    <a:gd name="T48" fmla="*/ 34 w 379"/>
                    <a:gd name="T49" fmla="*/ 377 h 441"/>
                    <a:gd name="T50" fmla="*/ 25 w 379"/>
                    <a:gd name="T51" fmla="*/ 401 h 441"/>
                    <a:gd name="T52" fmla="*/ 83 w 379"/>
                    <a:gd name="T53" fmla="*/ 418 h 441"/>
                    <a:gd name="T54" fmla="*/ 134 w 379"/>
                    <a:gd name="T55" fmla="*/ 429 h 441"/>
                    <a:gd name="T56" fmla="*/ 197 w 379"/>
                    <a:gd name="T57" fmla="*/ 438 h 441"/>
                    <a:gd name="T58" fmla="*/ 235 w 379"/>
                    <a:gd name="T59" fmla="*/ 428 h 441"/>
                    <a:gd name="T60" fmla="*/ 276 w 379"/>
                    <a:gd name="T61" fmla="*/ 429 h 441"/>
                    <a:gd name="T62" fmla="*/ 317 w 379"/>
                    <a:gd name="T63" fmla="*/ 411 h 441"/>
                    <a:gd name="T64" fmla="*/ 364 w 379"/>
                    <a:gd name="T65" fmla="*/ 377 h 441"/>
                    <a:gd name="T66" fmla="*/ 374 w 379"/>
                    <a:gd name="T67" fmla="*/ 357 h 441"/>
                    <a:gd name="T68" fmla="*/ 350 w 379"/>
                    <a:gd name="T69" fmla="*/ 330 h 441"/>
                    <a:gd name="T70" fmla="*/ 302 w 379"/>
                    <a:gd name="T71" fmla="*/ 333 h 441"/>
                    <a:gd name="T72" fmla="*/ 286 w 379"/>
                    <a:gd name="T73" fmla="*/ 317 h 441"/>
                    <a:gd name="T74" fmla="*/ 319 w 379"/>
                    <a:gd name="T75" fmla="*/ 293 h 441"/>
                    <a:gd name="T76" fmla="*/ 323 w 379"/>
                    <a:gd name="T77" fmla="*/ 264 h 441"/>
                    <a:gd name="T78" fmla="*/ 296 w 379"/>
                    <a:gd name="T79" fmla="*/ 269 h 441"/>
                    <a:gd name="T80" fmla="*/ 283 w 379"/>
                    <a:gd name="T81" fmla="*/ 259 h 441"/>
                    <a:gd name="T82" fmla="*/ 296 w 379"/>
                    <a:gd name="T83" fmla="*/ 235 h 441"/>
                    <a:gd name="T84" fmla="*/ 292 w 379"/>
                    <a:gd name="T85" fmla="*/ 194 h 441"/>
                    <a:gd name="T86" fmla="*/ 280 w 379"/>
                    <a:gd name="T87" fmla="*/ 189 h 441"/>
                    <a:gd name="T88" fmla="*/ 274 w 379"/>
                    <a:gd name="T89" fmla="*/ 207 h 441"/>
                    <a:gd name="T90" fmla="*/ 256 w 379"/>
                    <a:gd name="T91" fmla="*/ 207 h 441"/>
                    <a:gd name="T92" fmla="*/ 246 w 379"/>
                    <a:gd name="T93" fmla="*/ 195 h 441"/>
                    <a:gd name="T94" fmla="*/ 258 w 379"/>
                    <a:gd name="T95" fmla="*/ 163 h 441"/>
                    <a:gd name="T96" fmla="*/ 264 w 379"/>
                    <a:gd name="T97" fmla="*/ 129 h 441"/>
                    <a:gd name="T98" fmla="*/ 238 w 379"/>
                    <a:gd name="T99" fmla="*/ 123 h 441"/>
                    <a:gd name="T100" fmla="*/ 220 w 379"/>
                    <a:gd name="T101" fmla="*/ 115 h 441"/>
                    <a:gd name="T102" fmla="*/ 216 w 379"/>
                    <a:gd name="T103" fmla="*/ 95 h 441"/>
                    <a:gd name="T104" fmla="*/ 208 w 379"/>
                    <a:gd name="T105" fmla="*/ 63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41"/>
                    <a:gd name="T161" fmla="*/ 379 w 379"/>
                    <a:gd name="T162" fmla="*/ 441 h 4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41">
                      <a:moveTo>
                        <a:pt x="202" y="48"/>
                      </a:moveTo>
                      <a:lnTo>
                        <a:pt x="197" y="39"/>
                      </a:lnTo>
                      <a:lnTo>
                        <a:pt x="193" y="30"/>
                      </a:lnTo>
                      <a:lnTo>
                        <a:pt x="189" y="20"/>
                      </a:lnTo>
                      <a:lnTo>
                        <a:pt x="185" y="11"/>
                      </a:lnTo>
                      <a:lnTo>
                        <a:pt x="184" y="7"/>
                      </a:lnTo>
                      <a:lnTo>
                        <a:pt x="184" y="3"/>
                      </a:lnTo>
                      <a:lnTo>
                        <a:pt x="183" y="0"/>
                      </a:lnTo>
                      <a:lnTo>
                        <a:pt x="182" y="0"/>
                      </a:lnTo>
                      <a:lnTo>
                        <a:pt x="177" y="4"/>
                      </a:lnTo>
                      <a:lnTo>
                        <a:pt x="174" y="10"/>
                      </a:lnTo>
                      <a:lnTo>
                        <a:pt x="172" y="16"/>
                      </a:lnTo>
                      <a:lnTo>
                        <a:pt x="170" y="22"/>
                      </a:lnTo>
                      <a:lnTo>
                        <a:pt x="168" y="32"/>
                      </a:lnTo>
                      <a:lnTo>
                        <a:pt x="166" y="41"/>
                      </a:lnTo>
                      <a:lnTo>
                        <a:pt x="164" y="51"/>
                      </a:lnTo>
                      <a:lnTo>
                        <a:pt x="161" y="60"/>
                      </a:lnTo>
                      <a:lnTo>
                        <a:pt x="160" y="63"/>
                      </a:lnTo>
                      <a:lnTo>
                        <a:pt x="158" y="66"/>
                      </a:lnTo>
                      <a:lnTo>
                        <a:pt x="156" y="68"/>
                      </a:lnTo>
                      <a:lnTo>
                        <a:pt x="153" y="68"/>
                      </a:lnTo>
                      <a:lnTo>
                        <a:pt x="148" y="67"/>
                      </a:lnTo>
                      <a:lnTo>
                        <a:pt x="144" y="64"/>
                      </a:lnTo>
                      <a:lnTo>
                        <a:pt x="140" y="60"/>
                      </a:lnTo>
                      <a:lnTo>
                        <a:pt x="136" y="57"/>
                      </a:lnTo>
                      <a:lnTo>
                        <a:pt x="133" y="55"/>
                      </a:lnTo>
                      <a:lnTo>
                        <a:pt x="132" y="53"/>
                      </a:lnTo>
                      <a:lnTo>
                        <a:pt x="129" y="51"/>
                      </a:lnTo>
                      <a:lnTo>
                        <a:pt x="127" y="51"/>
                      </a:lnTo>
                      <a:lnTo>
                        <a:pt x="126" y="52"/>
                      </a:lnTo>
                      <a:lnTo>
                        <a:pt x="126" y="55"/>
                      </a:lnTo>
                      <a:lnTo>
                        <a:pt x="126" y="57"/>
                      </a:lnTo>
                      <a:lnTo>
                        <a:pt x="127" y="60"/>
                      </a:lnTo>
                      <a:lnTo>
                        <a:pt x="130" y="67"/>
                      </a:lnTo>
                      <a:lnTo>
                        <a:pt x="135" y="74"/>
                      </a:lnTo>
                      <a:lnTo>
                        <a:pt x="138" y="81"/>
                      </a:lnTo>
                      <a:lnTo>
                        <a:pt x="141" y="88"/>
                      </a:lnTo>
                      <a:lnTo>
                        <a:pt x="142" y="94"/>
                      </a:lnTo>
                      <a:lnTo>
                        <a:pt x="143" y="100"/>
                      </a:lnTo>
                      <a:lnTo>
                        <a:pt x="142" y="106"/>
                      </a:lnTo>
                      <a:lnTo>
                        <a:pt x="141" y="112"/>
                      </a:lnTo>
                      <a:lnTo>
                        <a:pt x="141" y="113"/>
                      </a:lnTo>
                      <a:lnTo>
                        <a:pt x="139" y="115"/>
                      </a:lnTo>
                      <a:lnTo>
                        <a:pt x="137" y="116"/>
                      </a:lnTo>
                      <a:lnTo>
                        <a:pt x="136" y="117"/>
                      </a:lnTo>
                      <a:lnTo>
                        <a:pt x="130" y="119"/>
                      </a:lnTo>
                      <a:lnTo>
                        <a:pt x="124" y="119"/>
                      </a:lnTo>
                      <a:lnTo>
                        <a:pt x="119" y="120"/>
                      </a:lnTo>
                      <a:lnTo>
                        <a:pt x="116" y="123"/>
                      </a:lnTo>
                      <a:lnTo>
                        <a:pt x="116" y="127"/>
                      </a:lnTo>
                      <a:lnTo>
                        <a:pt x="119" y="131"/>
                      </a:lnTo>
                      <a:lnTo>
                        <a:pt x="122" y="136"/>
                      </a:lnTo>
                      <a:lnTo>
                        <a:pt x="124" y="140"/>
                      </a:lnTo>
                      <a:lnTo>
                        <a:pt x="123" y="147"/>
                      </a:lnTo>
                      <a:lnTo>
                        <a:pt x="122" y="154"/>
                      </a:lnTo>
                      <a:lnTo>
                        <a:pt x="119" y="160"/>
                      </a:lnTo>
                      <a:lnTo>
                        <a:pt x="116" y="166"/>
                      </a:lnTo>
                      <a:lnTo>
                        <a:pt x="113" y="167"/>
                      </a:lnTo>
                      <a:lnTo>
                        <a:pt x="110" y="167"/>
                      </a:lnTo>
                      <a:lnTo>
                        <a:pt x="107" y="166"/>
                      </a:lnTo>
                      <a:lnTo>
                        <a:pt x="104" y="166"/>
                      </a:lnTo>
                      <a:lnTo>
                        <a:pt x="100" y="169"/>
                      </a:lnTo>
                      <a:lnTo>
                        <a:pt x="97" y="172"/>
                      </a:lnTo>
                      <a:lnTo>
                        <a:pt x="94" y="176"/>
                      </a:lnTo>
                      <a:lnTo>
                        <a:pt x="92" y="181"/>
                      </a:lnTo>
                      <a:lnTo>
                        <a:pt x="93" y="186"/>
                      </a:lnTo>
                      <a:lnTo>
                        <a:pt x="94" y="192"/>
                      </a:lnTo>
                      <a:lnTo>
                        <a:pt x="96" y="198"/>
                      </a:lnTo>
                      <a:lnTo>
                        <a:pt x="98" y="204"/>
                      </a:lnTo>
                      <a:lnTo>
                        <a:pt x="99" y="206"/>
                      </a:lnTo>
                      <a:lnTo>
                        <a:pt x="101" y="208"/>
                      </a:lnTo>
                      <a:lnTo>
                        <a:pt x="101" y="210"/>
                      </a:lnTo>
                      <a:lnTo>
                        <a:pt x="101" y="212"/>
                      </a:lnTo>
                      <a:lnTo>
                        <a:pt x="99" y="214"/>
                      </a:lnTo>
                      <a:lnTo>
                        <a:pt x="96" y="215"/>
                      </a:lnTo>
                      <a:lnTo>
                        <a:pt x="93" y="216"/>
                      </a:lnTo>
                      <a:lnTo>
                        <a:pt x="90" y="215"/>
                      </a:lnTo>
                      <a:lnTo>
                        <a:pt x="85" y="214"/>
                      </a:lnTo>
                      <a:lnTo>
                        <a:pt x="81" y="211"/>
                      </a:lnTo>
                      <a:lnTo>
                        <a:pt x="77" y="209"/>
                      </a:lnTo>
                      <a:lnTo>
                        <a:pt x="72" y="206"/>
                      </a:lnTo>
                      <a:lnTo>
                        <a:pt x="66" y="203"/>
                      </a:lnTo>
                      <a:lnTo>
                        <a:pt x="60" y="200"/>
                      </a:lnTo>
                      <a:lnTo>
                        <a:pt x="53" y="196"/>
                      </a:lnTo>
                      <a:lnTo>
                        <a:pt x="47" y="195"/>
                      </a:lnTo>
                      <a:lnTo>
                        <a:pt x="39" y="195"/>
                      </a:lnTo>
                      <a:lnTo>
                        <a:pt x="32" y="196"/>
                      </a:lnTo>
                      <a:lnTo>
                        <a:pt x="25" y="199"/>
                      </a:lnTo>
                      <a:lnTo>
                        <a:pt x="21" y="204"/>
                      </a:lnTo>
                      <a:lnTo>
                        <a:pt x="21" y="206"/>
                      </a:lnTo>
                      <a:lnTo>
                        <a:pt x="26" y="207"/>
                      </a:lnTo>
                      <a:lnTo>
                        <a:pt x="33" y="208"/>
                      </a:lnTo>
                      <a:lnTo>
                        <a:pt x="38" y="209"/>
                      </a:lnTo>
                      <a:lnTo>
                        <a:pt x="44" y="214"/>
                      </a:lnTo>
                      <a:lnTo>
                        <a:pt x="50" y="220"/>
                      </a:lnTo>
                      <a:lnTo>
                        <a:pt x="56" y="226"/>
                      </a:lnTo>
                      <a:lnTo>
                        <a:pt x="61" y="232"/>
                      </a:lnTo>
                      <a:lnTo>
                        <a:pt x="66" y="239"/>
                      </a:lnTo>
                      <a:lnTo>
                        <a:pt x="71" y="247"/>
                      </a:lnTo>
                      <a:lnTo>
                        <a:pt x="75" y="254"/>
                      </a:lnTo>
                      <a:lnTo>
                        <a:pt x="81" y="261"/>
                      </a:lnTo>
                      <a:lnTo>
                        <a:pt x="87" y="266"/>
                      </a:lnTo>
                      <a:lnTo>
                        <a:pt x="93" y="269"/>
                      </a:lnTo>
                      <a:lnTo>
                        <a:pt x="100" y="273"/>
                      </a:lnTo>
                      <a:lnTo>
                        <a:pt x="104" y="278"/>
                      </a:lnTo>
                      <a:lnTo>
                        <a:pt x="104" y="281"/>
                      </a:lnTo>
                      <a:lnTo>
                        <a:pt x="101" y="284"/>
                      </a:lnTo>
                      <a:lnTo>
                        <a:pt x="97" y="286"/>
                      </a:lnTo>
                      <a:lnTo>
                        <a:pt x="92" y="287"/>
                      </a:lnTo>
                      <a:lnTo>
                        <a:pt x="84" y="287"/>
                      </a:lnTo>
                      <a:lnTo>
                        <a:pt x="75" y="285"/>
                      </a:lnTo>
                      <a:lnTo>
                        <a:pt x="67" y="283"/>
                      </a:lnTo>
                      <a:lnTo>
                        <a:pt x="58" y="281"/>
                      </a:lnTo>
                      <a:lnTo>
                        <a:pt x="51" y="280"/>
                      </a:lnTo>
                      <a:lnTo>
                        <a:pt x="43" y="279"/>
                      </a:lnTo>
                      <a:lnTo>
                        <a:pt x="36" y="277"/>
                      </a:lnTo>
                      <a:lnTo>
                        <a:pt x="29" y="275"/>
                      </a:lnTo>
                      <a:lnTo>
                        <a:pt x="22" y="272"/>
                      </a:lnTo>
                      <a:lnTo>
                        <a:pt x="16" y="267"/>
                      </a:lnTo>
                      <a:lnTo>
                        <a:pt x="10" y="264"/>
                      </a:lnTo>
                      <a:lnTo>
                        <a:pt x="3" y="264"/>
                      </a:lnTo>
                      <a:lnTo>
                        <a:pt x="0" y="269"/>
                      </a:lnTo>
                      <a:lnTo>
                        <a:pt x="0" y="275"/>
                      </a:lnTo>
                      <a:lnTo>
                        <a:pt x="1" y="283"/>
                      </a:lnTo>
                      <a:lnTo>
                        <a:pt x="3" y="290"/>
                      </a:lnTo>
                      <a:lnTo>
                        <a:pt x="6" y="295"/>
                      </a:lnTo>
                      <a:lnTo>
                        <a:pt x="9" y="299"/>
                      </a:lnTo>
                      <a:lnTo>
                        <a:pt x="13" y="303"/>
                      </a:lnTo>
                      <a:lnTo>
                        <a:pt x="18" y="307"/>
                      </a:lnTo>
                      <a:lnTo>
                        <a:pt x="25" y="312"/>
                      </a:lnTo>
                      <a:lnTo>
                        <a:pt x="32" y="316"/>
                      </a:lnTo>
                      <a:lnTo>
                        <a:pt x="39" y="320"/>
                      </a:lnTo>
                      <a:lnTo>
                        <a:pt x="47" y="324"/>
                      </a:lnTo>
                      <a:lnTo>
                        <a:pt x="53" y="328"/>
                      </a:lnTo>
                      <a:lnTo>
                        <a:pt x="60" y="332"/>
                      </a:lnTo>
                      <a:lnTo>
                        <a:pt x="67" y="337"/>
                      </a:lnTo>
                      <a:lnTo>
                        <a:pt x="72" y="342"/>
                      </a:lnTo>
                      <a:lnTo>
                        <a:pt x="74" y="345"/>
                      </a:lnTo>
                      <a:lnTo>
                        <a:pt x="76" y="349"/>
                      </a:lnTo>
                      <a:lnTo>
                        <a:pt x="76" y="353"/>
                      </a:lnTo>
                      <a:lnTo>
                        <a:pt x="75" y="356"/>
                      </a:lnTo>
                      <a:lnTo>
                        <a:pt x="72" y="360"/>
                      </a:lnTo>
                      <a:lnTo>
                        <a:pt x="68" y="363"/>
                      </a:lnTo>
                      <a:lnTo>
                        <a:pt x="63" y="365"/>
                      </a:lnTo>
                      <a:lnTo>
                        <a:pt x="58" y="368"/>
                      </a:lnTo>
                      <a:lnTo>
                        <a:pt x="53" y="370"/>
                      </a:lnTo>
                      <a:lnTo>
                        <a:pt x="48" y="372"/>
                      </a:lnTo>
                      <a:lnTo>
                        <a:pt x="43" y="374"/>
                      </a:lnTo>
                      <a:lnTo>
                        <a:pt x="38" y="376"/>
                      </a:lnTo>
                      <a:lnTo>
                        <a:pt x="34" y="377"/>
                      </a:lnTo>
                      <a:lnTo>
                        <a:pt x="29" y="378"/>
                      </a:lnTo>
                      <a:lnTo>
                        <a:pt x="26" y="379"/>
                      </a:lnTo>
                      <a:lnTo>
                        <a:pt x="23" y="382"/>
                      </a:lnTo>
                      <a:lnTo>
                        <a:pt x="22" y="388"/>
                      </a:lnTo>
                      <a:lnTo>
                        <a:pt x="23" y="395"/>
                      </a:lnTo>
                      <a:lnTo>
                        <a:pt x="25" y="401"/>
                      </a:lnTo>
                      <a:lnTo>
                        <a:pt x="29" y="405"/>
                      </a:lnTo>
                      <a:lnTo>
                        <a:pt x="41" y="409"/>
                      </a:lnTo>
                      <a:lnTo>
                        <a:pt x="53" y="410"/>
                      </a:lnTo>
                      <a:lnTo>
                        <a:pt x="66" y="411"/>
                      </a:lnTo>
                      <a:lnTo>
                        <a:pt x="78" y="414"/>
                      </a:lnTo>
                      <a:lnTo>
                        <a:pt x="83" y="418"/>
                      </a:lnTo>
                      <a:lnTo>
                        <a:pt x="86" y="424"/>
                      </a:lnTo>
                      <a:lnTo>
                        <a:pt x="90" y="430"/>
                      </a:lnTo>
                      <a:lnTo>
                        <a:pt x="95" y="434"/>
                      </a:lnTo>
                      <a:lnTo>
                        <a:pt x="108" y="434"/>
                      </a:lnTo>
                      <a:lnTo>
                        <a:pt x="121" y="432"/>
                      </a:lnTo>
                      <a:lnTo>
                        <a:pt x="134" y="429"/>
                      </a:lnTo>
                      <a:lnTo>
                        <a:pt x="147" y="428"/>
                      </a:lnTo>
                      <a:lnTo>
                        <a:pt x="158" y="429"/>
                      </a:lnTo>
                      <a:lnTo>
                        <a:pt x="169" y="432"/>
                      </a:lnTo>
                      <a:lnTo>
                        <a:pt x="179" y="434"/>
                      </a:lnTo>
                      <a:lnTo>
                        <a:pt x="190" y="437"/>
                      </a:lnTo>
                      <a:lnTo>
                        <a:pt x="197" y="438"/>
                      </a:lnTo>
                      <a:lnTo>
                        <a:pt x="203" y="439"/>
                      </a:lnTo>
                      <a:lnTo>
                        <a:pt x="210" y="440"/>
                      </a:lnTo>
                      <a:lnTo>
                        <a:pt x="216" y="440"/>
                      </a:lnTo>
                      <a:lnTo>
                        <a:pt x="223" y="437"/>
                      </a:lnTo>
                      <a:lnTo>
                        <a:pt x="229" y="432"/>
                      </a:lnTo>
                      <a:lnTo>
                        <a:pt x="235" y="428"/>
                      </a:lnTo>
                      <a:lnTo>
                        <a:pt x="242" y="425"/>
                      </a:lnTo>
                      <a:lnTo>
                        <a:pt x="248" y="426"/>
                      </a:lnTo>
                      <a:lnTo>
                        <a:pt x="255" y="428"/>
                      </a:lnTo>
                      <a:lnTo>
                        <a:pt x="261" y="430"/>
                      </a:lnTo>
                      <a:lnTo>
                        <a:pt x="268" y="431"/>
                      </a:lnTo>
                      <a:lnTo>
                        <a:pt x="276" y="429"/>
                      </a:lnTo>
                      <a:lnTo>
                        <a:pt x="284" y="425"/>
                      </a:lnTo>
                      <a:lnTo>
                        <a:pt x="292" y="421"/>
                      </a:lnTo>
                      <a:lnTo>
                        <a:pt x="300" y="416"/>
                      </a:lnTo>
                      <a:lnTo>
                        <a:pt x="305" y="414"/>
                      </a:lnTo>
                      <a:lnTo>
                        <a:pt x="311" y="413"/>
                      </a:lnTo>
                      <a:lnTo>
                        <a:pt x="317" y="411"/>
                      </a:lnTo>
                      <a:lnTo>
                        <a:pt x="322" y="408"/>
                      </a:lnTo>
                      <a:lnTo>
                        <a:pt x="332" y="401"/>
                      </a:lnTo>
                      <a:lnTo>
                        <a:pt x="341" y="394"/>
                      </a:lnTo>
                      <a:lnTo>
                        <a:pt x="351" y="386"/>
                      </a:lnTo>
                      <a:lnTo>
                        <a:pt x="360" y="379"/>
                      </a:lnTo>
                      <a:lnTo>
                        <a:pt x="364" y="377"/>
                      </a:lnTo>
                      <a:lnTo>
                        <a:pt x="369" y="374"/>
                      </a:lnTo>
                      <a:lnTo>
                        <a:pt x="374" y="372"/>
                      </a:lnTo>
                      <a:lnTo>
                        <a:pt x="378" y="368"/>
                      </a:lnTo>
                      <a:lnTo>
                        <a:pt x="378" y="364"/>
                      </a:lnTo>
                      <a:lnTo>
                        <a:pt x="376" y="360"/>
                      </a:lnTo>
                      <a:lnTo>
                        <a:pt x="374" y="357"/>
                      </a:lnTo>
                      <a:lnTo>
                        <a:pt x="371" y="353"/>
                      </a:lnTo>
                      <a:lnTo>
                        <a:pt x="369" y="348"/>
                      </a:lnTo>
                      <a:lnTo>
                        <a:pt x="367" y="342"/>
                      </a:lnTo>
                      <a:lnTo>
                        <a:pt x="364" y="337"/>
                      </a:lnTo>
                      <a:lnTo>
                        <a:pt x="360" y="333"/>
                      </a:lnTo>
                      <a:lnTo>
                        <a:pt x="350" y="330"/>
                      </a:lnTo>
                      <a:lnTo>
                        <a:pt x="340" y="328"/>
                      </a:lnTo>
                      <a:lnTo>
                        <a:pt x="330" y="327"/>
                      </a:lnTo>
                      <a:lnTo>
                        <a:pt x="320" y="327"/>
                      </a:lnTo>
                      <a:lnTo>
                        <a:pt x="314" y="328"/>
                      </a:lnTo>
                      <a:lnTo>
                        <a:pt x="308" y="331"/>
                      </a:lnTo>
                      <a:lnTo>
                        <a:pt x="302" y="333"/>
                      </a:lnTo>
                      <a:lnTo>
                        <a:pt x="297" y="333"/>
                      </a:lnTo>
                      <a:lnTo>
                        <a:pt x="291" y="332"/>
                      </a:lnTo>
                      <a:lnTo>
                        <a:pt x="286" y="329"/>
                      </a:lnTo>
                      <a:lnTo>
                        <a:pt x="283" y="326"/>
                      </a:lnTo>
                      <a:lnTo>
                        <a:pt x="282" y="322"/>
                      </a:lnTo>
                      <a:lnTo>
                        <a:pt x="286" y="317"/>
                      </a:lnTo>
                      <a:lnTo>
                        <a:pt x="292" y="315"/>
                      </a:lnTo>
                      <a:lnTo>
                        <a:pt x="299" y="313"/>
                      </a:lnTo>
                      <a:lnTo>
                        <a:pt x="305" y="310"/>
                      </a:lnTo>
                      <a:lnTo>
                        <a:pt x="310" y="305"/>
                      </a:lnTo>
                      <a:lnTo>
                        <a:pt x="315" y="299"/>
                      </a:lnTo>
                      <a:lnTo>
                        <a:pt x="319" y="293"/>
                      </a:lnTo>
                      <a:lnTo>
                        <a:pt x="322" y="287"/>
                      </a:lnTo>
                      <a:lnTo>
                        <a:pt x="325" y="282"/>
                      </a:lnTo>
                      <a:lnTo>
                        <a:pt x="326" y="277"/>
                      </a:lnTo>
                      <a:lnTo>
                        <a:pt x="327" y="272"/>
                      </a:lnTo>
                      <a:lnTo>
                        <a:pt x="325" y="267"/>
                      </a:lnTo>
                      <a:lnTo>
                        <a:pt x="323" y="264"/>
                      </a:lnTo>
                      <a:lnTo>
                        <a:pt x="319" y="262"/>
                      </a:lnTo>
                      <a:lnTo>
                        <a:pt x="315" y="261"/>
                      </a:lnTo>
                      <a:lnTo>
                        <a:pt x="311" y="261"/>
                      </a:lnTo>
                      <a:lnTo>
                        <a:pt x="306" y="263"/>
                      </a:lnTo>
                      <a:lnTo>
                        <a:pt x="301" y="266"/>
                      </a:lnTo>
                      <a:lnTo>
                        <a:pt x="296" y="269"/>
                      </a:lnTo>
                      <a:lnTo>
                        <a:pt x="291" y="270"/>
                      </a:lnTo>
                      <a:lnTo>
                        <a:pt x="288" y="269"/>
                      </a:lnTo>
                      <a:lnTo>
                        <a:pt x="285" y="267"/>
                      </a:lnTo>
                      <a:lnTo>
                        <a:pt x="283" y="264"/>
                      </a:lnTo>
                      <a:lnTo>
                        <a:pt x="282" y="261"/>
                      </a:lnTo>
                      <a:lnTo>
                        <a:pt x="283" y="259"/>
                      </a:lnTo>
                      <a:lnTo>
                        <a:pt x="286" y="257"/>
                      </a:lnTo>
                      <a:lnTo>
                        <a:pt x="289" y="255"/>
                      </a:lnTo>
                      <a:lnTo>
                        <a:pt x="291" y="253"/>
                      </a:lnTo>
                      <a:lnTo>
                        <a:pt x="293" y="247"/>
                      </a:lnTo>
                      <a:lnTo>
                        <a:pt x="295" y="241"/>
                      </a:lnTo>
                      <a:lnTo>
                        <a:pt x="296" y="235"/>
                      </a:lnTo>
                      <a:lnTo>
                        <a:pt x="297" y="229"/>
                      </a:lnTo>
                      <a:lnTo>
                        <a:pt x="297" y="221"/>
                      </a:lnTo>
                      <a:lnTo>
                        <a:pt x="296" y="214"/>
                      </a:lnTo>
                      <a:lnTo>
                        <a:pt x="295" y="205"/>
                      </a:lnTo>
                      <a:lnTo>
                        <a:pt x="294" y="198"/>
                      </a:lnTo>
                      <a:lnTo>
                        <a:pt x="292" y="194"/>
                      </a:lnTo>
                      <a:lnTo>
                        <a:pt x="289" y="189"/>
                      </a:lnTo>
                      <a:lnTo>
                        <a:pt x="286" y="186"/>
                      </a:lnTo>
                      <a:lnTo>
                        <a:pt x="282" y="183"/>
                      </a:lnTo>
                      <a:lnTo>
                        <a:pt x="281" y="184"/>
                      </a:lnTo>
                      <a:lnTo>
                        <a:pt x="280" y="186"/>
                      </a:lnTo>
                      <a:lnTo>
                        <a:pt x="280" y="189"/>
                      </a:lnTo>
                      <a:lnTo>
                        <a:pt x="279" y="192"/>
                      </a:lnTo>
                      <a:lnTo>
                        <a:pt x="279" y="195"/>
                      </a:lnTo>
                      <a:lnTo>
                        <a:pt x="278" y="198"/>
                      </a:lnTo>
                      <a:lnTo>
                        <a:pt x="278" y="201"/>
                      </a:lnTo>
                      <a:lnTo>
                        <a:pt x="276" y="204"/>
                      </a:lnTo>
                      <a:lnTo>
                        <a:pt x="274" y="207"/>
                      </a:lnTo>
                      <a:lnTo>
                        <a:pt x="272" y="211"/>
                      </a:lnTo>
                      <a:lnTo>
                        <a:pt x="269" y="214"/>
                      </a:lnTo>
                      <a:lnTo>
                        <a:pt x="265" y="215"/>
                      </a:lnTo>
                      <a:lnTo>
                        <a:pt x="261" y="214"/>
                      </a:lnTo>
                      <a:lnTo>
                        <a:pt x="259" y="211"/>
                      </a:lnTo>
                      <a:lnTo>
                        <a:pt x="256" y="207"/>
                      </a:lnTo>
                      <a:lnTo>
                        <a:pt x="253" y="204"/>
                      </a:lnTo>
                      <a:lnTo>
                        <a:pt x="251" y="202"/>
                      </a:lnTo>
                      <a:lnTo>
                        <a:pt x="248" y="201"/>
                      </a:lnTo>
                      <a:lnTo>
                        <a:pt x="246" y="200"/>
                      </a:lnTo>
                      <a:lnTo>
                        <a:pt x="245" y="198"/>
                      </a:lnTo>
                      <a:lnTo>
                        <a:pt x="246" y="195"/>
                      </a:lnTo>
                      <a:lnTo>
                        <a:pt x="249" y="194"/>
                      </a:lnTo>
                      <a:lnTo>
                        <a:pt x="252" y="192"/>
                      </a:lnTo>
                      <a:lnTo>
                        <a:pt x="253" y="189"/>
                      </a:lnTo>
                      <a:lnTo>
                        <a:pt x="256" y="181"/>
                      </a:lnTo>
                      <a:lnTo>
                        <a:pt x="257" y="172"/>
                      </a:lnTo>
                      <a:lnTo>
                        <a:pt x="258" y="163"/>
                      </a:lnTo>
                      <a:lnTo>
                        <a:pt x="259" y="155"/>
                      </a:lnTo>
                      <a:lnTo>
                        <a:pt x="261" y="149"/>
                      </a:lnTo>
                      <a:lnTo>
                        <a:pt x="263" y="143"/>
                      </a:lnTo>
                      <a:lnTo>
                        <a:pt x="265" y="137"/>
                      </a:lnTo>
                      <a:lnTo>
                        <a:pt x="265" y="132"/>
                      </a:lnTo>
                      <a:lnTo>
                        <a:pt x="264" y="129"/>
                      </a:lnTo>
                      <a:lnTo>
                        <a:pt x="261" y="126"/>
                      </a:lnTo>
                      <a:lnTo>
                        <a:pt x="257" y="124"/>
                      </a:lnTo>
                      <a:lnTo>
                        <a:pt x="253" y="123"/>
                      </a:lnTo>
                      <a:lnTo>
                        <a:pt x="248" y="122"/>
                      </a:lnTo>
                      <a:lnTo>
                        <a:pt x="243" y="123"/>
                      </a:lnTo>
                      <a:lnTo>
                        <a:pt x="238" y="123"/>
                      </a:lnTo>
                      <a:lnTo>
                        <a:pt x="233" y="123"/>
                      </a:lnTo>
                      <a:lnTo>
                        <a:pt x="230" y="122"/>
                      </a:lnTo>
                      <a:lnTo>
                        <a:pt x="227" y="121"/>
                      </a:lnTo>
                      <a:lnTo>
                        <a:pt x="224" y="119"/>
                      </a:lnTo>
                      <a:lnTo>
                        <a:pt x="222" y="117"/>
                      </a:lnTo>
                      <a:lnTo>
                        <a:pt x="220" y="115"/>
                      </a:lnTo>
                      <a:lnTo>
                        <a:pt x="218" y="112"/>
                      </a:lnTo>
                      <a:lnTo>
                        <a:pt x="217" y="109"/>
                      </a:lnTo>
                      <a:lnTo>
                        <a:pt x="216" y="106"/>
                      </a:lnTo>
                      <a:lnTo>
                        <a:pt x="216" y="102"/>
                      </a:lnTo>
                      <a:lnTo>
                        <a:pt x="216" y="99"/>
                      </a:lnTo>
                      <a:lnTo>
                        <a:pt x="216" y="95"/>
                      </a:lnTo>
                      <a:lnTo>
                        <a:pt x="216" y="91"/>
                      </a:lnTo>
                      <a:lnTo>
                        <a:pt x="215" y="86"/>
                      </a:lnTo>
                      <a:lnTo>
                        <a:pt x="214" y="80"/>
                      </a:lnTo>
                      <a:lnTo>
                        <a:pt x="212" y="74"/>
                      </a:lnTo>
                      <a:lnTo>
                        <a:pt x="210" y="68"/>
                      </a:lnTo>
                      <a:lnTo>
                        <a:pt x="208" y="63"/>
                      </a:lnTo>
                      <a:lnTo>
                        <a:pt x="206" y="58"/>
                      </a:lnTo>
                      <a:lnTo>
                        <a:pt x="204" y="53"/>
                      </a:lnTo>
                      <a:lnTo>
                        <a:pt x="202" y="48"/>
                      </a:lnTo>
                    </a:path>
                  </a:pathLst>
                </a:custGeom>
                <a:solidFill>
                  <a:srgbClr val="33CC33">
                    <a:alpha val="74901"/>
                  </a:srgbClr>
                </a:solidFill>
                <a:ln w="12700" cap="rnd" cmpd="sng">
                  <a:solidFill>
                    <a:schemeClr val="tx1"/>
                  </a:solidFill>
                  <a:prstDash val="solid"/>
                  <a:round/>
                  <a:headEnd type="none" w="sm" len="sm"/>
                  <a:tailEnd type="none" w="sm" len="sm"/>
                </a:ln>
              </p:spPr>
              <p:txBody>
                <a:bodyPr/>
                <a:lstStyle/>
                <a:p>
                  <a:pPr eaLnBrk="0" fontAlgn="base" hangingPunct="0">
                    <a:spcBef>
                      <a:spcPct val="0"/>
                    </a:spcBef>
                    <a:spcAft>
                      <a:spcPct val="0"/>
                    </a:spcAft>
                  </a:pPr>
                  <a:endParaRPr lang="en-US" sz="800">
                    <a:solidFill>
                      <a:srgbClr val="000000"/>
                    </a:solidFill>
                  </a:endParaRPr>
                </a:p>
              </p:txBody>
            </p:sp>
          </p:grpSp>
        </p:grpSp>
        <p:sp>
          <p:nvSpPr>
            <p:cNvPr id="1008" name="Arc 324"/>
            <p:cNvSpPr>
              <a:spLocks noChangeAspect="1"/>
            </p:cNvSpPr>
            <p:nvPr/>
          </p:nvSpPr>
          <p:spPr bwMode="auto">
            <a:xfrm rot="204172">
              <a:off x="8056785" y="5211961"/>
              <a:ext cx="343508" cy="285009"/>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10" name="Text Box 285"/>
            <p:cNvSpPr txBox="1">
              <a:spLocks noChangeAspect="1" noChangeArrowheads="1"/>
            </p:cNvSpPr>
            <p:nvPr/>
          </p:nvSpPr>
          <p:spPr bwMode="auto">
            <a:xfrm>
              <a:off x="7848989" y="4985375"/>
              <a:ext cx="949299"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Disturbance</a:t>
              </a:r>
            </a:p>
          </p:txBody>
        </p:sp>
        <p:sp>
          <p:nvSpPr>
            <p:cNvPr id="1011" name="Text Box 285"/>
            <p:cNvSpPr txBox="1">
              <a:spLocks noChangeAspect="1" noChangeArrowheads="1"/>
            </p:cNvSpPr>
            <p:nvPr/>
          </p:nvSpPr>
          <p:spPr bwMode="auto">
            <a:xfrm>
              <a:off x="7086600" y="5410200"/>
              <a:ext cx="1307860" cy="40011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000" b="1">
                  <a:solidFill>
                    <a:srgbClr val="000000"/>
                  </a:solidFill>
                  <a:latin typeface="Arial Rounded MT Bold" pitchFamily="34" charset="0"/>
                </a:rPr>
                <a:t>Vegetation Dynamics</a:t>
              </a:r>
            </a:p>
          </p:txBody>
        </p:sp>
        <p:sp>
          <p:nvSpPr>
            <p:cNvPr id="1012" name="Text Box 285"/>
            <p:cNvSpPr txBox="1">
              <a:spLocks noChangeAspect="1" noChangeArrowheads="1"/>
            </p:cNvSpPr>
            <p:nvPr/>
          </p:nvSpPr>
          <p:spPr bwMode="auto">
            <a:xfrm>
              <a:off x="7742075" y="6125327"/>
              <a:ext cx="644728"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Growth</a:t>
              </a:r>
            </a:p>
          </p:txBody>
        </p:sp>
        <p:sp>
          <p:nvSpPr>
            <p:cNvPr id="1013" name="Text Box 285"/>
            <p:cNvSpPr txBox="1">
              <a:spLocks noChangeAspect="1" noChangeArrowheads="1"/>
            </p:cNvSpPr>
            <p:nvPr/>
          </p:nvSpPr>
          <p:spPr bwMode="auto">
            <a:xfrm>
              <a:off x="6310983" y="5078122"/>
              <a:ext cx="941283"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Competition</a:t>
              </a:r>
            </a:p>
          </p:txBody>
        </p:sp>
        <p:sp>
          <p:nvSpPr>
            <p:cNvPr id="1014" name="Arc 324"/>
            <p:cNvSpPr>
              <a:spLocks noChangeAspect="1"/>
            </p:cNvSpPr>
            <p:nvPr/>
          </p:nvSpPr>
          <p:spPr bwMode="auto">
            <a:xfrm rot="14218060">
              <a:off x="6972056" y="5361537"/>
              <a:ext cx="290236" cy="349808"/>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15" name="Arc 324"/>
            <p:cNvSpPr>
              <a:spLocks noChangeAspect="1"/>
            </p:cNvSpPr>
            <p:nvPr/>
          </p:nvSpPr>
          <p:spPr bwMode="auto">
            <a:xfrm rot="7508533">
              <a:off x="7823950" y="5799860"/>
              <a:ext cx="290236" cy="347501"/>
            </a:xfrm>
            <a:custGeom>
              <a:avLst/>
              <a:gdLst>
                <a:gd name="T0" fmla="*/ 0 w 21600"/>
                <a:gd name="T1" fmla="*/ 0 h 21600"/>
                <a:gd name="T2" fmla="*/ 10711735 w 21600"/>
                <a:gd name="T3" fmla="*/ 10641125 h 21600"/>
                <a:gd name="T4" fmla="*/ 0 w 21600"/>
                <a:gd name="T5" fmla="*/ 10641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wrap="none" anchor="ctr"/>
            <a:lstStyle/>
            <a:p>
              <a:pPr eaLnBrk="0" fontAlgn="base" hangingPunct="0">
                <a:spcBef>
                  <a:spcPct val="0"/>
                </a:spcBef>
                <a:spcAft>
                  <a:spcPct val="0"/>
                </a:spcAft>
              </a:pPr>
              <a:endParaRPr lang="en-US" sz="800">
                <a:solidFill>
                  <a:srgbClr val="000000"/>
                </a:solidFill>
              </a:endParaRPr>
            </a:p>
          </p:txBody>
        </p:sp>
        <p:grpSp>
          <p:nvGrpSpPr>
            <p:cNvPr id="753" name="Group 1026"/>
            <p:cNvGrpSpPr/>
            <p:nvPr/>
          </p:nvGrpSpPr>
          <p:grpSpPr>
            <a:xfrm>
              <a:off x="4761373" y="3949147"/>
              <a:ext cx="353417" cy="312791"/>
              <a:chOff x="4959691" y="3949147"/>
              <a:chExt cx="294202" cy="312791"/>
            </a:xfrm>
          </p:grpSpPr>
          <p:sp>
            <p:nvSpPr>
              <p:cNvPr id="1023" name="Line 120"/>
              <p:cNvSpPr>
                <a:spLocks noChangeAspect="1" noChangeShapeType="1"/>
              </p:cNvSpPr>
              <p:nvPr/>
            </p:nvSpPr>
            <p:spPr bwMode="auto">
              <a:xfrm flipV="1">
                <a:off x="5253893" y="3949148"/>
                <a:ext cx="0" cy="312790"/>
              </a:xfrm>
              <a:prstGeom prst="line">
                <a:avLst/>
              </a:prstGeom>
              <a:noFill/>
              <a:ln w="28575">
                <a:solidFill>
                  <a:srgbClr val="FF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24" name="Line 120"/>
              <p:cNvSpPr>
                <a:spLocks noChangeAspect="1" noChangeShapeType="1"/>
              </p:cNvSpPr>
              <p:nvPr/>
            </p:nvSpPr>
            <p:spPr bwMode="auto">
              <a:xfrm flipV="1">
                <a:off x="5158475" y="3949148"/>
                <a:ext cx="0" cy="312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25" name="Line 120"/>
              <p:cNvSpPr>
                <a:spLocks noChangeAspect="1" noChangeShapeType="1"/>
              </p:cNvSpPr>
              <p:nvPr/>
            </p:nvSpPr>
            <p:spPr bwMode="auto">
              <a:xfrm flipV="1">
                <a:off x="5055108" y="3949147"/>
                <a:ext cx="0" cy="312790"/>
              </a:xfrm>
              <a:prstGeom prst="line">
                <a:avLst/>
              </a:prstGeom>
              <a:noFill/>
              <a:ln w="28575">
                <a:solidFill>
                  <a:srgbClr val="C0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26" name="Line 120"/>
              <p:cNvSpPr>
                <a:spLocks noChangeAspect="1" noChangeShapeType="1"/>
              </p:cNvSpPr>
              <p:nvPr/>
            </p:nvSpPr>
            <p:spPr bwMode="auto">
              <a:xfrm flipV="1">
                <a:off x="4959691" y="3949147"/>
                <a:ext cx="0" cy="312790"/>
              </a:xfrm>
              <a:prstGeom prst="line">
                <a:avLst/>
              </a:prstGeom>
              <a:noFill/>
              <a:ln w="28575">
                <a:solidFill>
                  <a:srgbClr val="CC66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68" name="Group 1027"/>
            <p:cNvGrpSpPr/>
            <p:nvPr/>
          </p:nvGrpSpPr>
          <p:grpSpPr>
            <a:xfrm>
              <a:off x="6367647" y="4634267"/>
              <a:ext cx="353417" cy="312791"/>
              <a:chOff x="4959691" y="3949147"/>
              <a:chExt cx="294202" cy="312791"/>
            </a:xfrm>
          </p:grpSpPr>
          <p:sp>
            <p:nvSpPr>
              <p:cNvPr id="1029" name="Line 120"/>
              <p:cNvSpPr>
                <a:spLocks noChangeAspect="1" noChangeShapeType="1"/>
              </p:cNvSpPr>
              <p:nvPr/>
            </p:nvSpPr>
            <p:spPr bwMode="auto">
              <a:xfrm flipV="1">
                <a:off x="5253893" y="3949148"/>
                <a:ext cx="0" cy="312790"/>
              </a:xfrm>
              <a:prstGeom prst="line">
                <a:avLst/>
              </a:prstGeom>
              <a:noFill/>
              <a:ln w="28575">
                <a:solidFill>
                  <a:srgbClr val="FF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0" name="Line 120"/>
              <p:cNvSpPr>
                <a:spLocks noChangeAspect="1" noChangeShapeType="1"/>
              </p:cNvSpPr>
              <p:nvPr/>
            </p:nvSpPr>
            <p:spPr bwMode="auto">
              <a:xfrm flipV="1">
                <a:off x="5158475" y="3949148"/>
                <a:ext cx="0" cy="312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1" name="Line 120"/>
              <p:cNvSpPr>
                <a:spLocks noChangeAspect="1" noChangeShapeType="1"/>
              </p:cNvSpPr>
              <p:nvPr/>
            </p:nvSpPr>
            <p:spPr bwMode="auto">
              <a:xfrm flipV="1">
                <a:off x="5055108" y="3949147"/>
                <a:ext cx="0" cy="312790"/>
              </a:xfrm>
              <a:prstGeom prst="line">
                <a:avLst/>
              </a:prstGeom>
              <a:noFill/>
              <a:ln w="28575">
                <a:solidFill>
                  <a:srgbClr val="C0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2" name="Line 120"/>
              <p:cNvSpPr>
                <a:spLocks noChangeAspect="1" noChangeShapeType="1"/>
              </p:cNvSpPr>
              <p:nvPr/>
            </p:nvSpPr>
            <p:spPr bwMode="auto">
              <a:xfrm flipV="1">
                <a:off x="4959691" y="3949147"/>
                <a:ext cx="0" cy="312790"/>
              </a:xfrm>
              <a:prstGeom prst="line">
                <a:avLst/>
              </a:prstGeom>
              <a:noFill/>
              <a:ln w="28575">
                <a:solidFill>
                  <a:srgbClr val="CC66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72" name="Group 1032"/>
            <p:cNvGrpSpPr/>
            <p:nvPr/>
          </p:nvGrpSpPr>
          <p:grpSpPr>
            <a:xfrm>
              <a:off x="1336954" y="5237768"/>
              <a:ext cx="353417" cy="312791"/>
              <a:chOff x="4959691" y="3949147"/>
              <a:chExt cx="294202" cy="312791"/>
            </a:xfrm>
          </p:grpSpPr>
          <p:sp>
            <p:nvSpPr>
              <p:cNvPr id="1034" name="Line 120"/>
              <p:cNvSpPr>
                <a:spLocks noChangeAspect="1" noChangeShapeType="1"/>
              </p:cNvSpPr>
              <p:nvPr/>
            </p:nvSpPr>
            <p:spPr bwMode="auto">
              <a:xfrm flipV="1">
                <a:off x="5253893" y="3949148"/>
                <a:ext cx="0" cy="312790"/>
              </a:xfrm>
              <a:prstGeom prst="line">
                <a:avLst/>
              </a:prstGeom>
              <a:noFill/>
              <a:ln w="28575">
                <a:solidFill>
                  <a:srgbClr val="FF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5" name="Line 120"/>
              <p:cNvSpPr>
                <a:spLocks noChangeAspect="1" noChangeShapeType="1"/>
              </p:cNvSpPr>
              <p:nvPr/>
            </p:nvSpPr>
            <p:spPr bwMode="auto">
              <a:xfrm flipV="1">
                <a:off x="5158475" y="3949148"/>
                <a:ext cx="0" cy="312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6" name="Line 120"/>
              <p:cNvSpPr>
                <a:spLocks noChangeAspect="1" noChangeShapeType="1"/>
              </p:cNvSpPr>
              <p:nvPr/>
            </p:nvSpPr>
            <p:spPr bwMode="auto">
              <a:xfrm flipV="1">
                <a:off x="5055108" y="3949147"/>
                <a:ext cx="0" cy="312790"/>
              </a:xfrm>
              <a:prstGeom prst="line">
                <a:avLst/>
              </a:prstGeom>
              <a:noFill/>
              <a:ln w="28575">
                <a:solidFill>
                  <a:srgbClr val="C0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37" name="Line 120"/>
              <p:cNvSpPr>
                <a:spLocks noChangeAspect="1" noChangeShapeType="1"/>
              </p:cNvSpPr>
              <p:nvPr/>
            </p:nvSpPr>
            <p:spPr bwMode="auto">
              <a:xfrm flipV="1">
                <a:off x="4959691" y="3949147"/>
                <a:ext cx="0" cy="312790"/>
              </a:xfrm>
              <a:prstGeom prst="line">
                <a:avLst/>
              </a:prstGeom>
              <a:noFill/>
              <a:ln w="28575">
                <a:solidFill>
                  <a:srgbClr val="CC66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75" name="Group 1037"/>
            <p:cNvGrpSpPr/>
            <p:nvPr/>
          </p:nvGrpSpPr>
          <p:grpSpPr>
            <a:xfrm>
              <a:off x="7668268" y="4381150"/>
              <a:ext cx="353417" cy="312791"/>
              <a:chOff x="4959691" y="3949147"/>
              <a:chExt cx="294202" cy="312791"/>
            </a:xfrm>
          </p:grpSpPr>
          <p:sp>
            <p:nvSpPr>
              <p:cNvPr id="1039" name="Line 120"/>
              <p:cNvSpPr>
                <a:spLocks noChangeAspect="1" noChangeShapeType="1"/>
              </p:cNvSpPr>
              <p:nvPr/>
            </p:nvSpPr>
            <p:spPr bwMode="auto">
              <a:xfrm flipV="1">
                <a:off x="5253893" y="3949148"/>
                <a:ext cx="0" cy="312790"/>
              </a:xfrm>
              <a:prstGeom prst="line">
                <a:avLst/>
              </a:prstGeom>
              <a:noFill/>
              <a:ln w="28575">
                <a:solidFill>
                  <a:srgbClr val="FF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40" name="Line 120"/>
              <p:cNvSpPr>
                <a:spLocks noChangeAspect="1" noChangeShapeType="1"/>
              </p:cNvSpPr>
              <p:nvPr/>
            </p:nvSpPr>
            <p:spPr bwMode="auto">
              <a:xfrm flipV="1">
                <a:off x="5158475" y="3949148"/>
                <a:ext cx="0" cy="312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41" name="Line 120"/>
              <p:cNvSpPr>
                <a:spLocks noChangeAspect="1" noChangeShapeType="1"/>
              </p:cNvSpPr>
              <p:nvPr/>
            </p:nvSpPr>
            <p:spPr bwMode="auto">
              <a:xfrm flipV="1">
                <a:off x="5055108" y="3949147"/>
                <a:ext cx="0" cy="312790"/>
              </a:xfrm>
              <a:prstGeom prst="line">
                <a:avLst/>
              </a:prstGeom>
              <a:noFill/>
              <a:ln w="28575">
                <a:solidFill>
                  <a:srgbClr val="C0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42" name="Line 120"/>
              <p:cNvSpPr>
                <a:spLocks noChangeAspect="1" noChangeShapeType="1"/>
              </p:cNvSpPr>
              <p:nvPr/>
            </p:nvSpPr>
            <p:spPr bwMode="auto">
              <a:xfrm flipV="1">
                <a:off x="4959691" y="3949147"/>
                <a:ext cx="0" cy="312790"/>
              </a:xfrm>
              <a:prstGeom prst="line">
                <a:avLst/>
              </a:prstGeom>
              <a:noFill/>
              <a:ln w="28575">
                <a:solidFill>
                  <a:srgbClr val="CC66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76" name="Group 550"/>
            <p:cNvGrpSpPr/>
            <p:nvPr/>
          </p:nvGrpSpPr>
          <p:grpSpPr>
            <a:xfrm>
              <a:off x="3242514" y="5145391"/>
              <a:ext cx="464370" cy="284938"/>
              <a:chOff x="3695317" y="5405933"/>
              <a:chExt cx="386565" cy="284938"/>
            </a:xfrm>
          </p:grpSpPr>
          <p:sp>
            <p:nvSpPr>
              <p:cNvPr id="1058" name="Freeform 1057"/>
              <p:cNvSpPr/>
              <p:nvPr/>
            </p:nvSpPr>
            <p:spPr bwMode="auto">
              <a:xfrm>
                <a:off x="3695317" y="5475427"/>
                <a:ext cx="386565" cy="215444"/>
              </a:xfrm>
              <a:custGeom>
                <a:avLst/>
                <a:gdLst>
                  <a:gd name="connsiteX0" fmla="*/ 328043 w 386565"/>
                  <a:gd name="connsiteY0" fmla="*/ 62179 h 97093"/>
                  <a:gd name="connsiteX1" fmla="*/ 218315 w 386565"/>
                  <a:gd name="connsiteY1" fmla="*/ 65837 h 97093"/>
                  <a:gd name="connsiteX2" fmla="*/ 174424 w 386565"/>
                  <a:gd name="connsiteY2" fmla="*/ 76810 h 97093"/>
                  <a:gd name="connsiteX3" fmla="*/ 163451 w 386565"/>
                  <a:gd name="connsiteY3" fmla="*/ 80467 h 97093"/>
                  <a:gd name="connsiteX4" fmla="*/ 156136 w 386565"/>
                  <a:gd name="connsiteY4" fmla="*/ 87783 h 97093"/>
                  <a:gd name="connsiteX5" fmla="*/ 112245 w 386565"/>
                  <a:gd name="connsiteY5" fmla="*/ 95098 h 97093"/>
                  <a:gd name="connsiteX6" fmla="*/ 24462 w 386565"/>
                  <a:gd name="connsiteY6" fmla="*/ 84125 h 97093"/>
                  <a:gd name="connsiteX7" fmla="*/ 13489 w 386565"/>
                  <a:gd name="connsiteY7" fmla="*/ 76810 h 97093"/>
                  <a:gd name="connsiteX8" fmla="*/ 2517 w 386565"/>
                  <a:gd name="connsiteY8" fmla="*/ 54864 h 97093"/>
                  <a:gd name="connsiteX9" fmla="*/ 6174 w 386565"/>
                  <a:gd name="connsiteY9" fmla="*/ 18288 h 97093"/>
                  <a:gd name="connsiteX10" fmla="*/ 28120 w 386565"/>
                  <a:gd name="connsiteY10" fmla="*/ 10973 h 97093"/>
                  <a:gd name="connsiteX11" fmla="*/ 145163 w 386565"/>
                  <a:gd name="connsiteY11" fmla="*/ 7315 h 97093"/>
                  <a:gd name="connsiteX12" fmla="*/ 163451 w 386565"/>
                  <a:gd name="connsiteY12" fmla="*/ 3658 h 97093"/>
                  <a:gd name="connsiteX13" fmla="*/ 174424 w 386565"/>
                  <a:gd name="connsiteY13" fmla="*/ 0 h 97093"/>
                  <a:gd name="connsiteX14" fmla="*/ 207342 w 386565"/>
                  <a:gd name="connsiteY14" fmla="*/ 3658 h 97093"/>
                  <a:gd name="connsiteX15" fmla="*/ 229288 w 386565"/>
                  <a:gd name="connsiteY15" fmla="*/ 10973 h 97093"/>
                  <a:gd name="connsiteX16" fmla="*/ 262206 w 386565"/>
                  <a:gd name="connsiteY16" fmla="*/ 25603 h 97093"/>
                  <a:gd name="connsiteX17" fmla="*/ 273179 w 386565"/>
                  <a:gd name="connsiteY17" fmla="*/ 29261 h 97093"/>
                  <a:gd name="connsiteX18" fmla="*/ 284152 w 386565"/>
                  <a:gd name="connsiteY18" fmla="*/ 32919 h 97093"/>
                  <a:gd name="connsiteX19" fmla="*/ 349989 w 386565"/>
                  <a:gd name="connsiteY19" fmla="*/ 36576 h 97093"/>
                  <a:gd name="connsiteX20" fmla="*/ 368277 w 386565"/>
                  <a:gd name="connsiteY20" fmla="*/ 54864 h 97093"/>
                  <a:gd name="connsiteX21" fmla="*/ 386565 w 386565"/>
                  <a:gd name="connsiteY21" fmla="*/ 69495 h 97093"/>
                  <a:gd name="connsiteX22" fmla="*/ 328043 w 386565"/>
                  <a:gd name="connsiteY22" fmla="*/ 73152 h 97093"/>
                  <a:gd name="connsiteX23" fmla="*/ 317070 w 386565"/>
                  <a:gd name="connsiteY23" fmla="*/ 69495 h 97093"/>
                  <a:gd name="connsiteX24" fmla="*/ 309755 w 386565"/>
                  <a:gd name="connsiteY24" fmla="*/ 62179 h 97093"/>
                  <a:gd name="connsiteX25" fmla="*/ 328043 w 386565"/>
                  <a:gd name="connsiteY25" fmla="*/ 62179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6565" h="97093">
                    <a:moveTo>
                      <a:pt x="328043" y="62179"/>
                    </a:moveTo>
                    <a:cubicBezTo>
                      <a:pt x="291467" y="63398"/>
                      <a:pt x="254855" y="63807"/>
                      <a:pt x="218315" y="65837"/>
                    </a:cubicBezTo>
                    <a:cubicBezTo>
                      <a:pt x="200584" y="66822"/>
                      <a:pt x="191115" y="71247"/>
                      <a:pt x="174424" y="76810"/>
                    </a:cubicBezTo>
                    <a:lnTo>
                      <a:pt x="163451" y="80467"/>
                    </a:lnTo>
                    <a:cubicBezTo>
                      <a:pt x="161013" y="82906"/>
                      <a:pt x="159220" y="86241"/>
                      <a:pt x="156136" y="87783"/>
                    </a:cubicBezTo>
                    <a:cubicBezTo>
                      <a:pt x="148084" y="91809"/>
                      <a:pt x="114983" y="94756"/>
                      <a:pt x="112245" y="95098"/>
                    </a:cubicBezTo>
                    <a:cubicBezTo>
                      <a:pt x="105250" y="94709"/>
                      <a:pt x="43915" y="97093"/>
                      <a:pt x="24462" y="84125"/>
                    </a:cubicBezTo>
                    <a:lnTo>
                      <a:pt x="13489" y="76810"/>
                    </a:lnTo>
                    <a:cubicBezTo>
                      <a:pt x="9790" y="71261"/>
                      <a:pt x="2517" y="62437"/>
                      <a:pt x="2517" y="54864"/>
                    </a:cubicBezTo>
                    <a:cubicBezTo>
                      <a:pt x="2517" y="42611"/>
                      <a:pt x="0" y="28872"/>
                      <a:pt x="6174" y="18288"/>
                    </a:cubicBezTo>
                    <a:cubicBezTo>
                      <a:pt x="10059" y="11627"/>
                      <a:pt x="20413" y="11214"/>
                      <a:pt x="28120" y="10973"/>
                    </a:cubicBezTo>
                    <a:lnTo>
                      <a:pt x="145163" y="7315"/>
                    </a:lnTo>
                    <a:cubicBezTo>
                      <a:pt x="151259" y="6096"/>
                      <a:pt x="157420" y="5166"/>
                      <a:pt x="163451" y="3658"/>
                    </a:cubicBezTo>
                    <a:cubicBezTo>
                      <a:pt x="167191" y="2723"/>
                      <a:pt x="170568" y="0"/>
                      <a:pt x="174424" y="0"/>
                    </a:cubicBezTo>
                    <a:cubicBezTo>
                      <a:pt x="185464" y="0"/>
                      <a:pt x="196369" y="2439"/>
                      <a:pt x="207342" y="3658"/>
                    </a:cubicBezTo>
                    <a:cubicBezTo>
                      <a:pt x="214657" y="6096"/>
                      <a:pt x="222872" y="6696"/>
                      <a:pt x="229288" y="10973"/>
                    </a:cubicBezTo>
                    <a:cubicBezTo>
                      <a:pt x="246677" y="22565"/>
                      <a:pt x="236090" y="16897"/>
                      <a:pt x="262206" y="25603"/>
                    </a:cubicBezTo>
                    <a:lnTo>
                      <a:pt x="273179" y="29261"/>
                    </a:lnTo>
                    <a:cubicBezTo>
                      <a:pt x="276837" y="30480"/>
                      <a:pt x="280302" y="32705"/>
                      <a:pt x="284152" y="32919"/>
                    </a:cubicBezTo>
                    <a:lnTo>
                      <a:pt x="349989" y="36576"/>
                    </a:lnTo>
                    <a:cubicBezTo>
                      <a:pt x="356085" y="42672"/>
                      <a:pt x="361104" y="50082"/>
                      <a:pt x="368277" y="54864"/>
                    </a:cubicBezTo>
                    <a:cubicBezTo>
                      <a:pt x="382119" y="64092"/>
                      <a:pt x="376141" y="59071"/>
                      <a:pt x="386565" y="69495"/>
                    </a:cubicBezTo>
                    <a:cubicBezTo>
                      <a:pt x="352995" y="80685"/>
                      <a:pt x="372292" y="77577"/>
                      <a:pt x="328043" y="73152"/>
                    </a:cubicBezTo>
                    <a:cubicBezTo>
                      <a:pt x="324385" y="71933"/>
                      <a:pt x="320376" y="71479"/>
                      <a:pt x="317070" y="69495"/>
                    </a:cubicBezTo>
                    <a:cubicBezTo>
                      <a:pt x="314113" y="67721"/>
                      <a:pt x="312194" y="64618"/>
                      <a:pt x="309755" y="62179"/>
                    </a:cubicBezTo>
                    <a:lnTo>
                      <a:pt x="328043" y="62179"/>
                    </a:lnTo>
                    <a:close/>
                  </a:path>
                </a:pathLst>
              </a:custGeom>
              <a:solidFill>
                <a:srgbClr val="3760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grpSp>
            <p:nvGrpSpPr>
              <p:cNvPr id="778" name="Group 3236"/>
              <p:cNvGrpSpPr>
                <a:grpSpLocks noChangeAspect="1"/>
              </p:cNvGrpSpPr>
              <p:nvPr/>
            </p:nvGrpSpPr>
            <p:grpSpPr bwMode="auto">
              <a:xfrm>
                <a:off x="3744163" y="5438851"/>
                <a:ext cx="64197" cy="108540"/>
                <a:chOff x="2617" y="3196"/>
                <a:chExt cx="384" cy="288"/>
              </a:xfrm>
            </p:grpSpPr>
            <p:sp>
              <p:nvSpPr>
                <p:cNvPr id="1050"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1"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2"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3"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4"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5"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6"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57"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79" name="Group 3236"/>
              <p:cNvGrpSpPr>
                <a:grpSpLocks noChangeAspect="1"/>
              </p:cNvGrpSpPr>
              <p:nvPr/>
            </p:nvGrpSpPr>
            <p:grpSpPr bwMode="auto">
              <a:xfrm>
                <a:off x="3834385" y="5405933"/>
                <a:ext cx="72130" cy="121951"/>
                <a:chOff x="2617" y="3196"/>
                <a:chExt cx="384" cy="288"/>
              </a:xfrm>
            </p:grpSpPr>
            <p:sp>
              <p:nvSpPr>
                <p:cNvPr id="1060"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1"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2"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3"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4"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5"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6"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67"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nvGrpSpPr>
              <p:cNvPr id="780" name="Group 3236"/>
              <p:cNvGrpSpPr>
                <a:grpSpLocks noChangeAspect="1"/>
              </p:cNvGrpSpPr>
              <p:nvPr/>
            </p:nvGrpSpPr>
            <p:grpSpPr bwMode="auto">
              <a:xfrm flipH="1">
                <a:off x="3976076" y="5438850"/>
                <a:ext cx="53381" cy="90253"/>
                <a:chOff x="2617" y="3196"/>
                <a:chExt cx="384" cy="288"/>
              </a:xfrm>
            </p:grpSpPr>
            <p:sp>
              <p:nvSpPr>
                <p:cNvPr id="1069" name="Arc 3237"/>
                <p:cNvSpPr>
                  <a:spLocks noChangeAspect="1"/>
                </p:cNvSpPr>
                <p:nvPr/>
              </p:nvSpPr>
              <p:spPr bwMode="auto">
                <a:xfrm>
                  <a:off x="2643" y="3277"/>
                  <a:ext cx="163" cy="190"/>
                </a:xfrm>
                <a:custGeom>
                  <a:avLst/>
                  <a:gdLst>
                    <a:gd name="T0" fmla="*/ 0 w 21600"/>
                    <a:gd name="T1" fmla="*/ 0 h 21600"/>
                    <a:gd name="T2" fmla="*/ 1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0" name="Arc 3238"/>
                <p:cNvSpPr>
                  <a:spLocks noChangeAspect="1"/>
                </p:cNvSpPr>
                <p:nvPr/>
              </p:nvSpPr>
              <p:spPr bwMode="auto">
                <a:xfrm>
                  <a:off x="2808" y="3277"/>
                  <a:ext cx="163" cy="190"/>
                </a:xfrm>
                <a:custGeom>
                  <a:avLst/>
                  <a:gdLst>
                    <a:gd name="T0" fmla="*/ 0 w 21600"/>
                    <a:gd name="T1" fmla="*/ 2 h 21600"/>
                    <a:gd name="T2" fmla="*/ 1 w 21600"/>
                    <a:gd name="T3" fmla="*/ 0 h 21600"/>
                    <a:gd name="T4" fmla="*/ 1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6"/>
                      </a:moveTo>
                      <a:cubicBezTo>
                        <a:pt x="62" y="9653"/>
                        <a:pt x="9634" y="73"/>
                        <a:pt x="21467" y="0"/>
                      </a:cubicBezTo>
                    </a:path>
                    <a:path w="21600" h="21600" stroke="0" extrusionOk="0">
                      <a:moveTo>
                        <a:pt x="0" y="21486"/>
                      </a:moveTo>
                      <a:cubicBezTo>
                        <a:pt x="62" y="9653"/>
                        <a:pt x="9634"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1" name="Arc 3239"/>
                <p:cNvSpPr>
                  <a:spLocks noChangeAspect="1"/>
                </p:cNvSpPr>
                <p:nvPr/>
              </p:nvSpPr>
              <p:spPr bwMode="auto">
                <a:xfrm rot="600000">
                  <a:off x="2819" y="3324"/>
                  <a:ext cx="147" cy="160"/>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5"/>
                      </a:moveTo>
                      <a:cubicBezTo>
                        <a:pt x="74" y="9645"/>
                        <a:pt x="9633" y="80"/>
                        <a:pt x="21453" y="0"/>
                      </a:cubicBezTo>
                    </a:path>
                    <a:path w="21600" h="21600" stroke="0" extrusionOk="0">
                      <a:moveTo>
                        <a:pt x="0" y="21465"/>
                      </a:moveTo>
                      <a:cubicBezTo>
                        <a:pt x="74" y="9645"/>
                        <a:pt x="9633" y="80"/>
                        <a:pt x="21453"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2" name="Arc 3240"/>
                <p:cNvSpPr>
                  <a:spLocks noChangeAspect="1"/>
                </p:cNvSpPr>
                <p:nvPr/>
              </p:nvSpPr>
              <p:spPr bwMode="auto">
                <a:xfrm rot="-600000">
                  <a:off x="2649" y="3322"/>
                  <a:ext cx="147" cy="16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3" name="Arc 3241"/>
                <p:cNvSpPr>
                  <a:spLocks noChangeAspect="1"/>
                </p:cNvSpPr>
                <p:nvPr/>
              </p:nvSpPr>
              <p:spPr bwMode="auto">
                <a:xfrm rot="240000">
                  <a:off x="2617" y="3238"/>
                  <a:ext cx="200" cy="22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4" name="Arc 3242"/>
                <p:cNvSpPr>
                  <a:spLocks noChangeAspect="1"/>
                </p:cNvSpPr>
                <p:nvPr/>
              </p:nvSpPr>
              <p:spPr bwMode="auto">
                <a:xfrm rot="-240000">
                  <a:off x="2801" y="3238"/>
                  <a:ext cx="200" cy="221"/>
                </a:xfrm>
                <a:custGeom>
                  <a:avLst/>
                  <a:gdLst>
                    <a:gd name="T0" fmla="*/ 0 w 21600"/>
                    <a:gd name="T1" fmla="*/ 2 h 21600"/>
                    <a:gd name="T2" fmla="*/ 2 w 21600"/>
                    <a:gd name="T3" fmla="*/ 0 h 21600"/>
                    <a:gd name="T4" fmla="*/ 2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2"/>
                      </a:moveTo>
                      <a:cubicBezTo>
                        <a:pt x="53" y="9653"/>
                        <a:pt x="9643" y="59"/>
                        <a:pt x="21492" y="0"/>
                      </a:cubicBezTo>
                    </a:path>
                    <a:path w="21600" h="21600" stroke="0" extrusionOk="0">
                      <a:moveTo>
                        <a:pt x="0" y="21502"/>
                      </a:moveTo>
                      <a:cubicBezTo>
                        <a:pt x="53" y="9653"/>
                        <a:pt x="9643" y="59"/>
                        <a:pt x="21492"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5" name="Arc 3243"/>
                <p:cNvSpPr>
                  <a:spLocks noChangeAspect="1"/>
                </p:cNvSpPr>
                <p:nvPr/>
              </p:nvSpPr>
              <p:spPr bwMode="auto">
                <a:xfrm rot="240000">
                  <a:off x="2654" y="3196"/>
                  <a:ext cx="163" cy="264"/>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76" name="Arc 3244"/>
                <p:cNvSpPr>
                  <a:spLocks noChangeAspect="1"/>
                </p:cNvSpPr>
                <p:nvPr/>
              </p:nvSpPr>
              <p:spPr bwMode="auto">
                <a:xfrm rot="-240000">
                  <a:off x="2802" y="3196"/>
                  <a:ext cx="163" cy="264"/>
                </a:xfrm>
                <a:custGeom>
                  <a:avLst/>
                  <a:gdLst>
                    <a:gd name="T0" fmla="*/ 0 w 21600"/>
                    <a:gd name="T1" fmla="*/ 3 h 21600"/>
                    <a:gd name="T2" fmla="*/ 1 w 21600"/>
                    <a:gd name="T3" fmla="*/ 0 h 21600"/>
                    <a:gd name="T4" fmla="*/ 1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8"/>
                      </a:moveTo>
                      <a:cubicBezTo>
                        <a:pt x="45" y="9672"/>
                        <a:pt x="9621" y="73"/>
                        <a:pt x="21467" y="0"/>
                      </a:cubicBezTo>
                    </a:path>
                    <a:path w="21600" h="21600" stroke="0" extrusionOk="0">
                      <a:moveTo>
                        <a:pt x="0" y="21518"/>
                      </a:moveTo>
                      <a:cubicBezTo>
                        <a:pt x="45" y="9672"/>
                        <a:pt x="9621" y="73"/>
                        <a:pt x="21467" y="0"/>
                      </a:cubicBezTo>
                      <a:lnTo>
                        <a:pt x="21600" y="21600"/>
                      </a:lnTo>
                      <a:close/>
                    </a:path>
                  </a:pathLst>
                </a:custGeom>
                <a:noFill/>
                <a:ln w="6350" cap="rnd">
                  <a:solidFill>
                    <a:srgbClr val="33CC33"/>
                  </a:solidFill>
                  <a:round/>
                  <a:headEnd type="none" w="sm" len="sm"/>
                  <a:tailEnd type="none" w="sm" len="sm"/>
                </a:ln>
              </p:spPr>
              <p:txBody>
                <a:bodyPr wrap="none" anchor="ctr"/>
                <a:lstStyle/>
                <a:p>
                  <a:pPr eaLnBrk="0" fontAlgn="base" hangingPunct="0">
                    <a:spcBef>
                      <a:spcPct val="0"/>
                    </a:spcBef>
                    <a:spcAft>
                      <a:spcPct val="0"/>
                    </a:spcAft>
                  </a:pPr>
                  <a:endParaRPr lang="en-US" sz="800">
                    <a:solidFill>
                      <a:srgbClr val="000000"/>
                    </a:solidFill>
                  </a:endParaRPr>
                </a:p>
              </p:txBody>
            </p:sp>
          </p:grpSp>
        </p:grpSp>
        <p:sp>
          <p:nvSpPr>
            <p:cNvPr id="1077" name="Text Box 285"/>
            <p:cNvSpPr txBox="1">
              <a:spLocks noChangeAspect="1" noChangeArrowheads="1"/>
            </p:cNvSpPr>
            <p:nvPr/>
          </p:nvSpPr>
          <p:spPr bwMode="auto">
            <a:xfrm>
              <a:off x="2518220" y="5061859"/>
              <a:ext cx="696024"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Wetland</a:t>
              </a:r>
            </a:p>
          </p:txBody>
        </p:sp>
        <p:grpSp>
          <p:nvGrpSpPr>
            <p:cNvPr id="781" name="Group 1077"/>
            <p:cNvGrpSpPr/>
            <p:nvPr/>
          </p:nvGrpSpPr>
          <p:grpSpPr>
            <a:xfrm>
              <a:off x="3347658" y="4786791"/>
              <a:ext cx="353417" cy="312791"/>
              <a:chOff x="4959691" y="3949147"/>
              <a:chExt cx="294202" cy="312791"/>
            </a:xfrm>
          </p:grpSpPr>
          <p:sp>
            <p:nvSpPr>
              <p:cNvPr id="1079" name="Line 120"/>
              <p:cNvSpPr>
                <a:spLocks noChangeAspect="1" noChangeShapeType="1"/>
              </p:cNvSpPr>
              <p:nvPr/>
            </p:nvSpPr>
            <p:spPr bwMode="auto">
              <a:xfrm flipV="1">
                <a:off x="5253893" y="3949148"/>
                <a:ext cx="0" cy="312790"/>
              </a:xfrm>
              <a:prstGeom prst="line">
                <a:avLst/>
              </a:prstGeom>
              <a:noFill/>
              <a:ln w="28575">
                <a:solidFill>
                  <a:srgbClr val="FF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80" name="Line 120"/>
              <p:cNvSpPr>
                <a:spLocks noChangeAspect="1" noChangeShapeType="1"/>
              </p:cNvSpPr>
              <p:nvPr/>
            </p:nvSpPr>
            <p:spPr bwMode="auto">
              <a:xfrm flipV="1">
                <a:off x="5158475" y="3949148"/>
                <a:ext cx="0" cy="312790"/>
              </a:xfrm>
              <a:prstGeom prst="line">
                <a:avLst/>
              </a:prstGeom>
              <a:noFill/>
              <a:ln w="28575">
                <a:solidFill>
                  <a:srgbClr val="0070C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81" name="Line 120"/>
              <p:cNvSpPr>
                <a:spLocks noChangeAspect="1" noChangeShapeType="1"/>
              </p:cNvSpPr>
              <p:nvPr/>
            </p:nvSpPr>
            <p:spPr bwMode="auto">
              <a:xfrm flipV="1">
                <a:off x="5055108" y="3949147"/>
                <a:ext cx="0" cy="312790"/>
              </a:xfrm>
              <a:prstGeom prst="line">
                <a:avLst/>
              </a:prstGeom>
              <a:noFill/>
              <a:ln w="28575">
                <a:solidFill>
                  <a:srgbClr val="C000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1082" name="Line 120"/>
              <p:cNvSpPr>
                <a:spLocks noChangeAspect="1" noChangeShapeType="1"/>
              </p:cNvSpPr>
              <p:nvPr/>
            </p:nvSpPr>
            <p:spPr bwMode="auto">
              <a:xfrm flipV="1">
                <a:off x="4959691" y="3949147"/>
                <a:ext cx="0" cy="312790"/>
              </a:xfrm>
              <a:prstGeom prst="line">
                <a:avLst/>
              </a:prstGeom>
              <a:noFill/>
              <a:ln w="28575">
                <a:solidFill>
                  <a:srgbClr val="CC660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sp>
          <p:nvSpPr>
            <p:cNvPr id="1092" name="Freeform 1091"/>
            <p:cNvSpPr/>
            <p:nvPr/>
          </p:nvSpPr>
          <p:spPr bwMode="auto">
            <a:xfrm>
              <a:off x="8007659" y="4844874"/>
              <a:ext cx="809187" cy="215444"/>
            </a:xfrm>
            <a:custGeom>
              <a:avLst/>
              <a:gdLst>
                <a:gd name="connsiteX0" fmla="*/ 29870 w 673608"/>
                <a:gd name="connsiteY0" fmla="*/ 21946 h 118660"/>
                <a:gd name="connsiteX1" fmla="*/ 201777 w 673608"/>
                <a:gd name="connsiteY1" fmla="*/ 18288 h 118660"/>
                <a:gd name="connsiteX2" fmla="*/ 293217 w 673608"/>
                <a:gd name="connsiteY2" fmla="*/ 10973 h 118660"/>
                <a:gd name="connsiteX3" fmla="*/ 402945 w 673608"/>
                <a:gd name="connsiteY3" fmla="*/ 3658 h 118660"/>
                <a:gd name="connsiteX4" fmla="*/ 435864 w 673608"/>
                <a:gd name="connsiteY4" fmla="*/ 0 h 118660"/>
                <a:gd name="connsiteX5" fmla="*/ 582168 w 673608"/>
                <a:gd name="connsiteY5" fmla="*/ 7315 h 118660"/>
                <a:gd name="connsiteX6" fmla="*/ 600456 w 673608"/>
                <a:gd name="connsiteY6" fmla="*/ 10973 h 118660"/>
                <a:gd name="connsiteX7" fmla="*/ 666292 w 673608"/>
                <a:gd name="connsiteY7" fmla="*/ 14630 h 118660"/>
                <a:gd name="connsiteX8" fmla="*/ 673608 w 673608"/>
                <a:gd name="connsiteY8" fmla="*/ 21946 h 118660"/>
                <a:gd name="connsiteX9" fmla="*/ 655320 w 673608"/>
                <a:gd name="connsiteY9" fmla="*/ 51206 h 118660"/>
                <a:gd name="connsiteX10" fmla="*/ 651662 w 673608"/>
                <a:gd name="connsiteY10" fmla="*/ 62179 h 118660"/>
                <a:gd name="connsiteX11" fmla="*/ 640689 w 673608"/>
                <a:gd name="connsiteY11" fmla="*/ 73152 h 118660"/>
                <a:gd name="connsiteX12" fmla="*/ 534619 w 673608"/>
                <a:gd name="connsiteY12" fmla="*/ 91440 h 118660"/>
                <a:gd name="connsiteX13" fmla="*/ 472440 w 673608"/>
                <a:gd name="connsiteY13" fmla="*/ 95098 h 118660"/>
                <a:gd name="connsiteX14" fmla="*/ 457809 w 673608"/>
                <a:gd name="connsiteY14" fmla="*/ 98755 h 118660"/>
                <a:gd name="connsiteX15" fmla="*/ 252984 w 673608"/>
                <a:gd name="connsiteY15" fmla="*/ 106070 h 118660"/>
                <a:gd name="connsiteX16" fmla="*/ 238353 w 673608"/>
                <a:gd name="connsiteY16" fmla="*/ 109728 h 118660"/>
                <a:gd name="connsiteX17" fmla="*/ 161544 w 673608"/>
                <a:gd name="connsiteY17" fmla="*/ 117043 h 118660"/>
                <a:gd name="connsiteX18" fmla="*/ 55473 w 673608"/>
                <a:gd name="connsiteY18" fmla="*/ 109728 h 118660"/>
                <a:gd name="connsiteX19" fmla="*/ 44500 w 673608"/>
                <a:gd name="connsiteY19" fmla="*/ 106070 h 118660"/>
                <a:gd name="connsiteX20" fmla="*/ 33528 w 673608"/>
                <a:gd name="connsiteY20" fmla="*/ 98755 h 118660"/>
                <a:gd name="connsiteX21" fmla="*/ 22555 w 673608"/>
                <a:gd name="connsiteY21" fmla="*/ 51206 h 118660"/>
                <a:gd name="connsiteX22" fmla="*/ 29870 w 673608"/>
                <a:gd name="connsiteY22" fmla="*/ 21946 h 1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3608" h="118660">
                  <a:moveTo>
                    <a:pt x="29870" y="21946"/>
                  </a:moveTo>
                  <a:cubicBezTo>
                    <a:pt x="59740" y="16460"/>
                    <a:pt x="144492" y="20166"/>
                    <a:pt x="201777" y="18288"/>
                  </a:cubicBezTo>
                  <a:cubicBezTo>
                    <a:pt x="223425" y="17578"/>
                    <a:pt x="269772" y="13104"/>
                    <a:pt x="293217" y="10973"/>
                  </a:cubicBezTo>
                  <a:cubicBezTo>
                    <a:pt x="344071" y="801"/>
                    <a:pt x="292272" y="10168"/>
                    <a:pt x="402945" y="3658"/>
                  </a:cubicBezTo>
                  <a:cubicBezTo>
                    <a:pt x="413966" y="3010"/>
                    <a:pt x="424891" y="1219"/>
                    <a:pt x="435864" y="0"/>
                  </a:cubicBezTo>
                  <a:lnTo>
                    <a:pt x="582168" y="7315"/>
                  </a:lnTo>
                  <a:cubicBezTo>
                    <a:pt x="588361" y="7854"/>
                    <a:pt x="594263" y="10434"/>
                    <a:pt x="600456" y="10973"/>
                  </a:cubicBezTo>
                  <a:cubicBezTo>
                    <a:pt x="622353" y="12877"/>
                    <a:pt x="644347" y="13411"/>
                    <a:pt x="666292" y="14630"/>
                  </a:cubicBezTo>
                  <a:cubicBezTo>
                    <a:pt x="668731" y="17069"/>
                    <a:pt x="673608" y="18497"/>
                    <a:pt x="673608" y="21946"/>
                  </a:cubicBezTo>
                  <a:cubicBezTo>
                    <a:pt x="673608" y="42257"/>
                    <a:pt x="667745" y="42923"/>
                    <a:pt x="655320" y="51206"/>
                  </a:cubicBezTo>
                  <a:cubicBezTo>
                    <a:pt x="654101" y="54864"/>
                    <a:pt x="653801" y="58971"/>
                    <a:pt x="651662" y="62179"/>
                  </a:cubicBezTo>
                  <a:cubicBezTo>
                    <a:pt x="648793" y="66483"/>
                    <a:pt x="644663" y="69841"/>
                    <a:pt x="640689" y="73152"/>
                  </a:cubicBezTo>
                  <a:cubicBezTo>
                    <a:pt x="612699" y="96477"/>
                    <a:pt x="565283" y="89782"/>
                    <a:pt x="534619" y="91440"/>
                  </a:cubicBezTo>
                  <a:lnTo>
                    <a:pt x="472440" y="95098"/>
                  </a:lnTo>
                  <a:cubicBezTo>
                    <a:pt x="467563" y="96317"/>
                    <a:pt x="462768" y="97929"/>
                    <a:pt x="457809" y="98755"/>
                  </a:cubicBezTo>
                  <a:cubicBezTo>
                    <a:pt x="395410" y="109154"/>
                    <a:pt x="289839" y="105302"/>
                    <a:pt x="252984" y="106070"/>
                  </a:cubicBezTo>
                  <a:cubicBezTo>
                    <a:pt x="248107" y="107289"/>
                    <a:pt x="243322" y="108964"/>
                    <a:pt x="238353" y="109728"/>
                  </a:cubicBezTo>
                  <a:cubicBezTo>
                    <a:pt x="219627" y="112609"/>
                    <a:pt x="178162" y="115658"/>
                    <a:pt x="161544" y="117043"/>
                  </a:cubicBezTo>
                  <a:cubicBezTo>
                    <a:pt x="120690" y="115341"/>
                    <a:pt x="91198" y="118660"/>
                    <a:pt x="55473" y="109728"/>
                  </a:cubicBezTo>
                  <a:cubicBezTo>
                    <a:pt x="51733" y="108793"/>
                    <a:pt x="47948" y="107794"/>
                    <a:pt x="44500" y="106070"/>
                  </a:cubicBezTo>
                  <a:cubicBezTo>
                    <a:pt x="40568" y="104104"/>
                    <a:pt x="37185" y="101193"/>
                    <a:pt x="33528" y="98755"/>
                  </a:cubicBezTo>
                  <a:cubicBezTo>
                    <a:pt x="23485" y="68631"/>
                    <a:pt x="27302" y="84443"/>
                    <a:pt x="22555" y="51206"/>
                  </a:cubicBezTo>
                  <a:cubicBezTo>
                    <a:pt x="26557" y="23189"/>
                    <a:pt x="0" y="27432"/>
                    <a:pt x="29870" y="21946"/>
                  </a:cubicBezTo>
                  <a:close/>
                </a:path>
              </a:pathLst>
            </a:custGeom>
            <a:solidFill>
              <a:srgbClr val="948A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560" name="Line 120"/>
            <p:cNvSpPr>
              <a:spLocks noChangeAspect="1" noChangeShapeType="1"/>
            </p:cNvSpPr>
            <p:nvPr/>
          </p:nvSpPr>
          <p:spPr bwMode="auto">
            <a:xfrm flipV="1">
              <a:off x="8149441" y="4385536"/>
              <a:ext cx="0" cy="312790"/>
            </a:xfrm>
            <a:prstGeom prst="line">
              <a:avLst/>
            </a:prstGeom>
            <a:noFill/>
            <a:ln w="28575">
              <a:solidFill>
                <a:schemeClr val="tx1"/>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561" name="Line 120"/>
            <p:cNvSpPr>
              <a:spLocks noChangeAspect="1" noChangeShapeType="1"/>
            </p:cNvSpPr>
            <p:nvPr/>
          </p:nvSpPr>
          <p:spPr bwMode="auto">
            <a:xfrm flipV="1">
              <a:off x="8390465" y="4392115"/>
              <a:ext cx="0" cy="312790"/>
            </a:xfrm>
            <a:prstGeom prst="line">
              <a:avLst/>
            </a:prstGeom>
            <a:noFill/>
            <a:ln w="28575">
              <a:solidFill>
                <a:srgbClr val="EA36DD"/>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562" name="Line 120"/>
            <p:cNvSpPr>
              <a:spLocks noChangeAspect="1" noChangeShapeType="1"/>
            </p:cNvSpPr>
            <p:nvPr/>
          </p:nvSpPr>
          <p:spPr bwMode="auto">
            <a:xfrm flipV="1">
              <a:off x="8271928" y="4388826"/>
              <a:ext cx="0" cy="312790"/>
            </a:xfrm>
            <a:prstGeom prst="line">
              <a:avLst/>
            </a:prstGeom>
            <a:noFill/>
            <a:ln w="28575">
              <a:solidFill>
                <a:srgbClr val="7030A0"/>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563" name="Text Box 285"/>
            <p:cNvSpPr txBox="1">
              <a:spLocks noChangeAspect="1" noChangeArrowheads="1"/>
            </p:cNvSpPr>
            <p:nvPr/>
          </p:nvSpPr>
          <p:spPr bwMode="auto">
            <a:xfrm>
              <a:off x="6037494" y="5234361"/>
              <a:ext cx="763351" cy="40011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dirty="0">
                  <a:solidFill>
                    <a:srgbClr val="000000"/>
                  </a:solidFill>
                  <a:effectLst>
                    <a:outerShdw blurRad="38100" dist="38100" dir="2700000" algn="tl">
                      <a:srgbClr val="000000">
                        <a:alpha val="43137"/>
                      </a:srgbClr>
                    </a:outerShdw>
                  </a:effectLst>
                  <a:latin typeface="Arial Rounded MT Bold" pitchFamily="34" charset="0"/>
                </a:rPr>
                <a:t>Crops</a:t>
              </a:r>
            </a:p>
            <a:p>
              <a:pPr eaLnBrk="0" fontAlgn="base" hangingPunct="0">
                <a:spcBef>
                  <a:spcPct val="0"/>
                </a:spcBef>
                <a:spcAft>
                  <a:spcPct val="0"/>
                </a:spcAft>
              </a:pPr>
              <a:r>
                <a:rPr lang="en-US" sz="1000" b="1" dirty="0">
                  <a:solidFill>
                    <a:srgbClr val="000000"/>
                  </a:solidFill>
                  <a:effectLst>
                    <a:outerShdw blurRad="38100" dist="38100" dir="2700000" algn="tl">
                      <a:srgbClr val="000000">
                        <a:alpha val="43137"/>
                      </a:srgbClr>
                    </a:outerShdw>
                  </a:effectLst>
                  <a:latin typeface="Arial Rounded MT Bold" pitchFamily="34" charset="0"/>
                </a:rPr>
                <a:t>Irrigation</a:t>
              </a:r>
            </a:p>
          </p:txBody>
        </p:sp>
        <p:pic>
          <p:nvPicPr>
            <p:cNvPr id="2053" name="Picture 5"/>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rot="19072115">
              <a:off x="6478534" y="5590046"/>
              <a:ext cx="289919" cy="224389"/>
            </a:xfrm>
            <a:prstGeom prst="rect">
              <a:avLst/>
            </a:prstGeom>
            <a:noFill/>
            <a:ln w="9525">
              <a:noFill/>
              <a:miter lim="800000"/>
              <a:headEnd/>
              <a:tailEnd/>
            </a:ln>
          </p:spPr>
        </p:pic>
        <p:sp>
          <p:nvSpPr>
            <p:cNvPr id="580" name="Freeform 579"/>
            <p:cNvSpPr/>
            <p:nvPr/>
          </p:nvSpPr>
          <p:spPr bwMode="auto">
            <a:xfrm>
              <a:off x="6342409" y="5721672"/>
              <a:ext cx="118479" cy="215444"/>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581" name="Freeform 580"/>
            <p:cNvSpPr/>
            <p:nvPr/>
          </p:nvSpPr>
          <p:spPr bwMode="auto">
            <a:xfrm rot="20320240">
              <a:off x="6375126" y="5698501"/>
              <a:ext cx="118479" cy="215444"/>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582" name="Freeform 581"/>
            <p:cNvSpPr/>
            <p:nvPr/>
          </p:nvSpPr>
          <p:spPr bwMode="auto">
            <a:xfrm rot="980860">
              <a:off x="6303330" y="5634571"/>
              <a:ext cx="118479" cy="215444"/>
            </a:xfrm>
            <a:custGeom>
              <a:avLst/>
              <a:gdLst>
                <a:gd name="connsiteX0" fmla="*/ 98628 w 98628"/>
                <a:gd name="connsiteY0" fmla="*/ 0 h 109470"/>
                <a:gd name="connsiteX1" fmla="*/ 92188 w 98628"/>
                <a:gd name="connsiteY1" fmla="*/ 12879 h 109470"/>
                <a:gd name="connsiteX2" fmla="*/ 82529 w 98628"/>
                <a:gd name="connsiteY2" fmla="*/ 16099 h 109470"/>
                <a:gd name="connsiteX3" fmla="*/ 76090 w 98628"/>
                <a:gd name="connsiteY3" fmla="*/ 25758 h 109470"/>
                <a:gd name="connsiteX4" fmla="*/ 72870 w 98628"/>
                <a:gd name="connsiteY4" fmla="*/ 48296 h 109470"/>
                <a:gd name="connsiteX5" fmla="*/ 59991 w 98628"/>
                <a:gd name="connsiteY5" fmla="*/ 64394 h 109470"/>
                <a:gd name="connsiteX6" fmla="*/ 18135 w 98628"/>
                <a:gd name="connsiteY6" fmla="*/ 67614 h 109470"/>
                <a:gd name="connsiteX7" fmla="*/ 8476 w 98628"/>
                <a:gd name="connsiteY7" fmla="*/ 70834 h 109470"/>
                <a:gd name="connsiteX8" fmla="*/ 2036 w 98628"/>
                <a:gd name="connsiteY8" fmla="*/ 109470 h 10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28" h="109470">
                  <a:moveTo>
                    <a:pt x="98628" y="0"/>
                  </a:moveTo>
                  <a:cubicBezTo>
                    <a:pt x="96481" y="4293"/>
                    <a:pt x="95582" y="9485"/>
                    <a:pt x="92188" y="12879"/>
                  </a:cubicBezTo>
                  <a:cubicBezTo>
                    <a:pt x="89788" y="15279"/>
                    <a:pt x="85179" y="13979"/>
                    <a:pt x="82529" y="16099"/>
                  </a:cubicBezTo>
                  <a:cubicBezTo>
                    <a:pt x="79507" y="18516"/>
                    <a:pt x="78236" y="22538"/>
                    <a:pt x="76090" y="25758"/>
                  </a:cubicBezTo>
                  <a:cubicBezTo>
                    <a:pt x="75017" y="33271"/>
                    <a:pt x="74358" y="40854"/>
                    <a:pt x="72870" y="48296"/>
                  </a:cubicBezTo>
                  <a:cubicBezTo>
                    <a:pt x="71363" y="55829"/>
                    <a:pt x="69125" y="62681"/>
                    <a:pt x="59991" y="64394"/>
                  </a:cubicBezTo>
                  <a:cubicBezTo>
                    <a:pt x="46237" y="66973"/>
                    <a:pt x="32087" y="66541"/>
                    <a:pt x="18135" y="67614"/>
                  </a:cubicBezTo>
                  <a:cubicBezTo>
                    <a:pt x="14915" y="68687"/>
                    <a:pt x="10449" y="68072"/>
                    <a:pt x="8476" y="70834"/>
                  </a:cubicBezTo>
                  <a:cubicBezTo>
                    <a:pt x="0" y="82701"/>
                    <a:pt x="2036" y="96228"/>
                    <a:pt x="2036" y="109470"/>
                  </a:cubicBezTo>
                </a:path>
              </a:pathLst>
            </a:cu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800">
                <a:solidFill>
                  <a:srgbClr val="000000"/>
                </a:solidFill>
              </a:endParaRPr>
            </a:p>
          </p:txBody>
        </p:sp>
        <p:sp>
          <p:nvSpPr>
            <p:cNvPr id="583" name="Line 36"/>
            <p:cNvSpPr>
              <a:spLocks noChangeAspect="1" noChangeShapeType="1"/>
            </p:cNvSpPr>
            <p:nvPr/>
          </p:nvSpPr>
          <p:spPr bwMode="auto">
            <a:xfrm flipH="1" flipV="1">
              <a:off x="3447954" y="5439981"/>
              <a:ext cx="147301" cy="134412"/>
            </a:xfrm>
            <a:prstGeom prst="line">
              <a:avLst/>
            </a:prstGeom>
            <a:noFill/>
            <a:ln w="38100">
              <a:solidFill>
                <a:srgbClr val="0070C0"/>
              </a:solidFill>
              <a:round/>
              <a:headEnd type="none" w="sm" len="sm"/>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584" name="Text Box 285"/>
            <p:cNvSpPr txBox="1">
              <a:spLocks noChangeAspect="1" noChangeArrowheads="1"/>
            </p:cNvSpPr>
            <p:nvPr/>
          </p:nvSpPr>
          <p:spPr bwMode="auto">
            <a:xfrm>
              <a:off x="3563564" y="5363496"/>
              <a:ext cx="723275" cy="24622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000" b="1">
                  <a:solidFill>
                    <a:srgbClr val="000000"/>
                  </a:solidFill>
                  <a:latin typeface="Arial Rounded MT Bold" pitchFamily="34" charset="0"/>
                </a:rPr>
                <a:t>Flooding</a:t>
              </a:r>
            </a:p>
          </p:txBody>
        </p:sp>
        <p:sp>
          <p:nvSpPr>
            <p:cNvPr id="593" name="Line 36"/>
            <p:cNvSpPr>
              <a:spLocks noChangeAspect="1" noChangeShapeType="1"/>
            </p:cNvSpPr>
            <p:nvPr/>
          </p:nvSpPr>
          <p:spPr bwMode="auto">
            <a:xfrm>
              <a:off x="5336638" y="5117436"/>
              <a:ext cx="278358" cy="254000"/>
            </a:xfrm>
            <a:prstGeom prst="line">
              <a:avLst/>
            </a:prstGeom>
            <a:noFill/>
            <a:ln w="38100">
              <a:solidFill>
                <a:srgbClr val="0070C0"/>
              </a:solidFill>
              <a:round/>
              <a:headEnd type="none" w="sm" len="sm"/>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sp>
          <p:nvSpPr>
            <p:cNvPr id="586" name="Line 120"/>
            <p:cNvSpPr>
              <a:spLocks noChangeAspect="1" noChangeShapeType="1"/>
            </p:cNvSpPr>
            <p:nvPr/>
          </p:nvSpPr>
          <p:spPr bwMode="auto">
            <a:xfrm flipV="1">
              <a:off x="3838889" y="4789612"/>
              <a:ext cx="0" cy="312790"/>
            </a:xfrm>
            <a:prstGeom prst="line">
              <a:avLst/>
            </a:prstGeom>
            <a:noFill/>
            <a:ln w="28575">
              <a:solidFill>
                <a:srgbClr val="EA36DD"/>
              </a:solidFill>
              <a:round/>
              <a:headEnd/>
              <a:tailEnd type="triangle" w="med" len="med"/>
            </a:ln>
          </p:spPr>
          <p:txBody>
            <a:bodyPr wrap="none" anchor="ctr"/>
            <a:lstStyle/>
            <a:p>
              <a:pPr eaLnBrk="0" fontAlgn="base" hangingPunct="0">
                <a:spcBef>
                  <a:spcPct val="0"/>
                </a:spcBef>
                <a:spcAft>
                  <a:spcPct val="0"/>
                </a:spcAft>
              </a:pPr>
              <a:endParaRPr lang="en-US" sz="800">
                <a:solidFill>
                  <a:srgbClr val="000000"/>
                </a:solidFill>
              </a:endParaRPr>
            </a:p>
          </p:txBody>
        </p:sp>
        <p:grpSp>
          <p:nvGrpSpPr>
            <p:cNvPr id="782" name="Group 4599"/>
            <p:cNvGrpSpPr>
              <a:grpSpLocks noChangeAspect="1"/>
            </p:cNvGrpSpPr>
            <p:nvPr/>
          </p:nvGrpSpPr>
          <p:grpSpPr bwMode="auto">
            <a:xfrm>
              <a:off x="6025104" y="6158985"/>
              <a:ext cx="426143" cy="252908"/>
              <a:chOff x="2964" y="2308"/>
              <a:chExt cx="623" cy="443"/>
            </a:xfrm>
          </p:grpSpPr>
          <p:sp>
            <p:nvSpPr>
              <p:cNvPr id="594" name="Rectangle 4600"/>
              <p:cNvSpPr>
                <a:spLocks noChangeAspect="1" noChangeArrowheads="1"/>
              </p:cNvSpPr>
              <p:nvPr/>
            </p:nvSpPr>
            <p:spPr bwMode="auto">
              <a:xfrm>
                <a:off x="3196" y="2460"/>
                <a:ext cx="300" cy="200"/>
              </a:xfrm>
              <a:prstGeom prst="rect">
                <a:avLst/>
              </a:prstGeom>
              <a:solidFill>
                <a:schemeClr val="bg2"/>
              </a:solidFill>
              <a:ln w="19050" algn="ctr">
                <a:solidFill>
                  <a:schemeClr val="tx1"/>
                </a:solidFill>
                <a:miter lim="800000"/>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598" name="Line 4601"/>
              <p:cNvSpPr>
                <a:spLocks noChangeAspect="1" noChangeShapeType="1"/>
              </p:cNvSpPr>
              <p:nvPr/>
            </p:nvSpPr>
            <p:spPr bwMode="auto">
              <a:xfrm flipV="1">
                <a:off x="3364" y="2308"/>
                <a:ext cx="0" cy="148"/>
              </a:xfrm>
              <a:prstGeom prst="line">
                <a:avLst/>
              </a:prstGeom>
              <a:noFill/>
              <a:ln w="7620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599" name="Line 4602"/>
              <p:cNvSpPr>
                <a:spLocks noChangeAspect="1" noChangeShapeType="1"/>
              </p:cNvSpPr>
              <p:nvPr/>
            </p:nvSpPr>
            <p:spPr bwMode="auto">
              <a:xfrm flipH="1" flipV="1">
                <a:off x="3156" y="2436"/>
                <a:ext cx="36" cy="40"/>
              </a:xfrm>
              <a:prstGeom prst="line">
                <a:avLst/>
              </a:prstGeom>
              <a:noFill/>
              <a:ln w="1905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600" name="Line 4603"/>
              <p:cNvSpPr>
                <a:spLocks noChangeAspect="1" noChangeShapeType="1"/>
              </p:cNvSpPr>
              <p:nvPr/>
            </p:nvSpPr>
            <p:spPr bwMode="auto">
              <a:xfrm flipV="1">
                <a:off x="3124" y="2404"/>
                <a:ext cx="56" cy="68"/>
              </a:xfrm>
              <a:prstGeom prst="line">
                <a:avLst/>
              </a:prstGeom>
              <a:noFill/>
              <a:ln w="19050">
                <a:solidFill>
                  <a:schemeClr val="tx1"/>
                </a:solidFill>
                <a:round/>
                <a:headEnd/>
                <a:tailEnd/>
              </a:ln>
            </p:spPr>
            <p:txBody>
              <a:bodyPr>
                <a:spAutoFit/>
              </a:bodyPr>
              <a:lstStyle/>
              <a:p>
                <a:pPr eaLnBrk="0" fontAlgn="base" hangingPunct="0">
                  <a:spcBef>
                    <a:spcPct val="0"/>
                  </a:spcBef>
                  <a:spcAft>
                    <a:spcPct val="0"/>
                  </a:spcAft>
                </a:pPr>
                <a:endParaRPr lang="en-US" sz="800">
                  <a:solidFill>
                    <a:srgbClr val="000000"/>
                  </a:solidFill>
                </a:endParaRPr>
              </a:p>
            </p:txBody>
          </p:sp>
          <p:sp>
            <p:nvSpPr>
              <p:cNvPr id="601" name="Oval 4604"/>
              <p:cNvSpPr>
                <a:spLocks noChangeAspect="1" noChangeArrowheads="1"/>
              </p:cNvSpPr>
              <p:nvPr/>
            </p:nvSpPr>
            <p:spPr bwMode="auto">
              <a:xfrm>
                <a:off x="2964" y="2492"/>
                <a:ext cx="259" cy="259"/>
              </a:xfrm>
              <a:prstGeom prst="ellipse">
                <a:avLst/>
              </a:prstGeom>
              <a:solidFill>
                <a:schemeClr val="bg2"/>
              </a:solid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602" name="Oval 4605"/>
              <p:cNvSpPr>
                <a:spLocks noChangeAspect="1" noChangeArrowheads="1"/>
              </p:cNvSpPr>
              <p:nvPr/>
            </p:nvSpPr>
            <p:spPr bwMode="auto">
              <a:xfrm>
                <a:off x="3032" y="2556"/>
                <a:ext cx="132" cy="132"/>
              </a:xfrm>
              <a:prstGeom prst="ellipse">
                <a:avLst/>
              </a:prstGeom>
              <a:no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603" name="Oval 4606"/>
              <p:cNvSpPr>
                <a:spLocks noChangeAspect="1" noChangeArrowheads="1"/>
              </p:cNvSpPr>
              <p:nvPr/>
            </p:nvSpPr>
            <p:spPr bwMode="auto">
              <a:xfrm>
                <a:off x="3420" y="2576"/>
                <a:ext cx="167" cy="167"/>
              </a:xfrm>
              <a:prstGeom prst="ellipse">
                <a:avLst/>
              </a:prstGeom>
              <a:solidFill>
                <a:schemeClr val="bg2"/>
              </a:solid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sp>
            <p:nvSpPr>
              <p:cNvPr id="604" name="Oval 4607"/>
              <p:cNvSpPr>
                <a:spLocks noChangeAspect="1" noChangeArrowheads="1"/>
              </p:cNvSpPr>
              <p:nvPr/>
            </p:nvSpPr>
            <p:spPr bwMode="auto">
              <a:xfrm>
                <a:off x="3460" y="2616"/>
                <a:ext cx="86" cy="86"/>
              </a:xfrm>
              <a:prstGeom prst="ellipse">
                <a:avLst/>
              </a:prstGeom>
              <a:noFill/>
              <a:ln w="19050" algn="ctr">
                <a:solidFill>
                  <a:schemeClr val="tx1"/>
                </a:solidFill>
                <a:round/>
                <a:headEnd/>
                <a:tailEnd/>
              </a:ln>
            </p:spPr>
            <p:txBody>
              <a:bodyPr wrap="none" anchor="ctr">
                <a:spAutoFit/>
              </a:bodyPr>
              <a:lstStyle/>
              <a:p>
                <a:pPr eaLnBrk="0" fontAlgn="base" hangingPunct="0">
                  <a:spcBef>
                    <a:spcPct val="0"/>
                  </a:spcBef>
                  <a:spcAft>
                    <a:spcPct val="0"/>
                  </a:spcAft>
                </a:pPr>
                <a:endParaRPr lang="en-US" sz="800">
                  <a:solidFill>
                    <a:srgbClr val="000000"/>
                  </a:solidFill>
                </a:endParaRPr>
              </a:p>
            </p:txBody>
          </p:sp>
        </p:grpSp>
      </p:grpSp>
      <p:sp>
        <p:nvSpPr>
          <p:cNvPr id="670" name="Text Box 13"/>
          <p:cNvSpPr txBox="1">
            <a:spLocks noChangeArrowheads="1"/>
          </p:cNvSpPr>
          <p:nvPr/>
        </p:nvSpPr>
        <p:spPr bwMode="auto">
          <a:xfrm>
            <a:off x="3581400" y="4267200"/>
            <a:ext cx="4953000" cy="1477328"/>
          </a:xfrm>
          <a:prstGeom prst="rect">
            <a:avLst/>
          </a:prstGeom>
          <a:solidFill>
            <a:srgbClr val="CCFF99"/>
          </a:solidFill>
          <a:ln w="9525" algn="ctr">
            <a:solidFill>
              <a:schemeClr val="tx1"/>
            </a:solidFill>
            <a:miter lim="800000"/>
            <a:headEnd/>
            <a:tailEnd/>
          </a:ln>
        </p:spPr>
        <p:txBody>
          <a:bodyPr wrap="square">
            <a:spAutoFit/>
          </a:bodyPr>
          <a:lstStyle/>
          <a:p>
            <a:pPr algn="ctr" defTabSz="914021" eaLnBrk="0" hangingPunct="0">
              <a:lnSpc>
                <a:spcPct val="125000"/>
              </a:lnSpc>
            </a:pPr>
            <a:r>
              <a:rPr lang="en-US" b="1" dirty="0">
                <a:solidFill>
                  <a:srgbClr val="000000"/>
                </a:solidFill>
                <a:latin typeface="Arial Rounded MT Bold" pitchFamily="34" charset="0"/>
                <a:cs typeface="Calibri" pitchFamily="34" charset="0"/>
              </a:rPr>
              <a:t>Landscape-scale dynamics</a:t>
            </a:r>
            <a:r>
              <a:rPr lang="en-US" dirty="0">
                <a:solidFill>
                  <a:srgbClr val="000000"/>
                </a:solidFill>
                <a:latin typeface="Arial Rounded MT Bold" pitchFamily="34" charset="0"/>
                <a:cs typeface="Calibri" pitchFamily="34" charset="0"/>
              </a:rPr>
              <a:t> </a:t>
            </a:r>
          </a:p>
          <a:p>
            <a:pPr defTabSz="914021" eaLnBrk="0" hangingPunct="0">
              <a:lnSpc>
                <a:spcPct val="125000"/>
              </a:lnSpc>
            </a:pPr>
            <a:r>
              <a:rPr lang="en-US" dirty="0">
                <a:solidFill>
                  <a:srgbClr val="000000"/>
                </a:solidFill>
                <a:latin typeface="Arial Rounded MT Bold" pitchFamily="34" charset="0"/>
                <a:cs typeface="Calibri" pitchFamily="34" charset="0"/>
              </a:rPr>
              <a:t>Long-term dynamical processes that affect fluxes in a changing environment (disturbance, land use, succession)</a:t>
            </a:r>
          </a:p>
        </p:txBody>
      </p:sp>
      <p:grpSp>
        <p:nvGrpSpPr>
          <p:cNvPr id="783" name="Group 670"/>
          <p:cNvGrpSpPr/>
          <p:nvPr/>
        </p:nvGrpSpPr>
        <p:grpSpPr>
          <a:xfrm>
            <a:off x="381000" y="4267200"/>
            <a:ext cx="2703922" cy="2469066"/>
            <a:chOff x="6138326" y="1219200"/>
            <a:chExt cx="2703922" cy="2469066"/>
          </a:xfrm>
        </p:grpSpPr>
        <p:sp>
          <p:nvSpPr>
            <p:cNvPr id="672" name="Rectangle 41"/>
            <p:cNvSpPr>
              <a:spLocks noChangeArrowheads="1"/>
            </p:cNvSpPr>
            <p:nvPr/>
          </p:nvSpPr>
          <p:spPr bwMode="auto">
            <a:xfrm>
              <a:off x="6172200" y="1219200"/>
              <a:ext cx="2667000" cy="2438400"/>
            </a:xfrm>
            <a:prstGeom prst="rect">
              <a:avLst/>
            </a:prstGeom>
            <a:solidFill>
              <a:schemeClr val="bg1"/>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3" name="Rectangle 43"/>
            <p:cNvSpPr>
              <a:spLocks noChangeArrowheads="1"/>
            </p:cNvSpPr>
            <p:nvPr/>
          </p:nvSpPr>
          <p:spPr bwMode="auto">
            <a:xfrm>
              <a:off x="6172200" y="1834634"/>
              <a:ext cx="731520" cy="1645920"/>
            </a:xfrm>
            <a:prstGeom prst="rect">
              <a:avLst/>
            </a:prstGeom>
            <a:solidFill>
              <a:srgbClr val="00B0F0"/>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4" name="Rectangle 44"/>
            <p:cNvSpPr>
              <a:spLocks noChangeArrowheads="1"/>
            </p:cNvSpPr>
            <p:nvPr/>
          </p:nvSpPr>
          <p:spPr bwMode="auto">
            <a:xfrm>
              <a:off x="6172200" y="1219200"/>
              <a:ext cx="990600" cy="609600"/>
            </a:xfrm>
            <a:prstGeom prst="rect">
              <a:avLst/>
            </a:prstGeom>
            <a:solidFill>
              <a:schemeClr val="bg1"/>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5" name="Rectangle 45"/>
            <p:cNvSpPr>
              <a:spLocks noChangeArrowheads="1"/>
            </p:cNvSpPr>
            <p:nvPr/>
          </p:nvSpPr>
          <p:spPr bwMode="auto">
            <a:xfrm>
              <a:off x="6172200" y="3290900"/>
              <a:ext cx="990600" cy="369332"/>
            </a:xfrm>
            <a:prstGeom prst="rect">
              <a:avLst/>
            </a:prstGeom>
            <a:solidFill>
              <a:schemeClr val="hlink"/>
            </a:solidFill>
            <a:ln w="57150">
              <a:solidFill>
                <a:schemeClr val="tx1"/>
              </a:solidFill>
              <a:miter lim="800000"/>
              <a:headEnd/>
              <a:tailEnd/>
            </a:ln>
          </p:spPr>
          <p:txBody>
            <a:bodyPr wrap="squar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6" name="Rectangle 46"/>
            <p:cNvSpPr>
              <a:spLocks noChangeArrowheads="1"/>
            </p:cNvSpPr>
            <p:nvPr/>
          </p:nvSpPr>
          <p:spPr bwMode="auto">
            <a:xfrm>
              <a:off x="6858000" y="1219200"/>
              <a:ext cx="1981200" cy="2438400"/>
            </a:xfrm>
            <a:prstGeom prst="rect">
              <a:avLst/>
            </a:prstGeom>
            <a:solidFill>
              <a:srgbClr val="33CC33"/>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7" name="Rectangle 47"/>
            <p:cNvSpPr>
              <a:spLocks noChangeArrowheads="1"/>
            </p:cNvSpPr>
            <p:nvPr/>
          </p:nvSpPr>
          <p:spPr bwMode="auto">
            <a:xfrm>
              <a:off x="6858000" y="1219200"/>
              <a:ext cx="1219200" cy="1295400"/>
            </a:xfrm>
            <a:prstGeom prst="rect">
              <a:avLst/>
            </a:prstGeom>
            <a:solidFill>
              <a:srgbClr val="3366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8" name="Rectangle 48"/>
            <p:cNvSpPr>
              <a:spLocks noChangeArrowheads="1"/>
            </p:cNvSpPr>
            <p:nvPr/>
          </p:nvSpPr>
          <p:spPr bwMode="auto">
            <a:xfrm>
              <a:off x="8077200" y="1219200"/>
              <a:ext cx="762000" cy="1066800"/>
            </a:xfrm>
            <a:prstGeom prst="rect">
              <a:avLst/>
            </a:prstGeom>
            <a:solidFill>
              <a:srgbClr val="339933"/>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79" name="Rectangle 50"/>
            <p:cNvSpPr>
              <a:spLocks noChangeArrowheads="1"/>
            </p:cNvSpPr>
            <p:nvPr/>
          </p:nvSpPr>
          <p:spPr bwMode="auto">
            <a:xfrm>
              <a:off x="8077200" y="2286000"/>
              <a:ext cx="762000" cy="1371600"/>
            </a:xfrm>
            <a:prstGeom prst="rect">
              <a:avLst/>
            </a:prstGeom>
            <a:solidFill>
              <a:srgbClr val="009900"/>
            </a:solidFill>
            <a:ln w="9525">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80" name="Line 51"/>
            <p:cNvSpPr>
              <a:spLocks noChangeShapeType="1"/>
            </p:cNvSpPr>
            <p:nvPr/>
          </p:nvSpPr>
          <p:spPr bwMode="auto">
            <a:xfrm>
              <a:off x="68580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81" name="Line 53"/>
            <p:cNvSpPr>
              <a:spLocks noChangeShapeType="1"/>
            </p:cNvSpPr>
            <p:nvPr/>
          </p:nvSpPr>
          <p:spPr bwMode="auto">
            <a:xfrm flipV="1">
              <a:off x="8839200" y="1219200"/>
              <a:ext cx="0" cy="2438400"/>
            </a:xfrm>
            <a:prstGeom prst="line">
              <a:avLst/>
            </a:prstGeom>
            <a:noFill/>
            <a:ln w="57150">
              <a:solidFill>
                <a:schemeClr val="tx1"/>
              </a:solidFill>
              <a:round/>
              <a:headEnd/>
              <a:tailEnd/>
            </a:ln>
          </p:spPr>
          <p:txBody>
            <a:bodyP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82" name="Rectangle 54"/>
            <p:cNvSpPr>
              <a:spLocks noChangeArrowheads="1"/>
            </p:cNvSpPr>
            <p:nvPr/>
          </p:nvSpPr>
          <p:spPr bwMode="auto">
            <a:xfrm>
              <a:off x="7315200" y="1905000"/>
              <a:ext cx="762000" cy="609600"/>
            </a:xfrm>
            <a:prstGeom prst="rect">
              <a:avLst/>
            </a:prstGeom>
            <a:solidFill>
              <a:srgbClr val="008000"/>
            </a:solidFill>
            <a:ln w="9525">
              <a:solidFill>
                <a:schemeClr val="tx1"/>
              </a:solidFill>
              <a:miter lim="800000"/>
              <a:headEnd/>
              <a:tailEnd/>
            </a:ln>
          </p:spPr>
          <p:txBody>
            <a:bodyPr wrap="none"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83" name="Rectangle 49"/>
            <p:cNvSpPr>
              <a:spLocks noChangeArrowheads="1"/>
            </p:cNvSpPr>
            <p:nvPr/>
          </p:nvSpPr>
          <p:spPr bwMode="auto">
            <a:xfrm>
              <a:off x="6858000" y="2514600"/>
              <a:ext cx="1219200" cy="1143000"/>
            </a:xfrm>
            <a:prstGeom prst="rect">
              <a:avLst/>
            </a:prstGeom>
            <a:solidFill>
              <a:srgbClr val="99FF66"/>
            </a:solidFill>
            <a:ln w="57150">
              <a:solidFill>
                <a:schemeClr val="tx1"/>
              </a:solidFill>
              <a:miter lim="800000"/>
              <a:headEnd/>
              <a:tailEnd/>
            </a:ln>
          </p:spPr>
          <p:txBody>
            <a:bodyPr anchor="ctr">
              <a:spAutoFit/>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684" name="TextBox 683"/>
            <p:cNvSpPr txBox="1"/>
            <p:nvPr/>
          </p:nvSpPr>
          <p:spPr>
            <a:xfrm>
              <a:off x="6333067" y="2302933"/>
              <a:ext cx="338554"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L</a:t>
              </a:r>
            </a:p>
          </p:txBody>
        </p:sp>
        <p:sp>
          <p:nvSpPr>
            <p:cNvPr id="685" name="TextBox 684"/>
            <p:cNvSpPr txBox="1"/>
            <p:nvPr/>
          </p:nvSpPr>
          <p:spPr>
            <a:xfrm>
              <a:off x="6324600" y="1337733"/>
              <a:ext cx="364202"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G</a:t>
              </a:r>
            </a:p>
          </p:txBody>
        </p:sp>
        <p:sp>
          <p:nvSpPr>
            <p:cNvPr id="686" name="TextBox 685"/>
            <p:cNvSpPr txBox="1"/>
            <p:nvPr/>
          </p:nvSpPr>
          <p:spPr>
            <a:xfrm>
              <a:off x="6138326" y="3318934"/>
              <a:ext cx="77963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U</a:t>
              </a:r>
              <a:r>
                <a:rPr lang="en-US" sz="1200" b="1">
                  <a:solidFill>
                    <a:srgbClr val="000000"/>
                  </a:solidFill>
                  <a:latin typeface="Times New Roman" pitchFamily="18" charset="0"/>
                  <a:cs typeface="Times New Roman" pitchFamily="18" charset="0"/>
                </a:rPr>
                <a:t>T,H,M</a:t>
              </a:r>
            </a:p>
          </p:txBody>
        </p:sp>
        <p:sp>
          <p:nvSpPr>
            <p:cNvPr id="687" name="TextBox 686"/>
            <p:cNvSpPr txBox="1"/>
            <p:nvPr/>
          </p:nvSpPr>
          <p:spPr>
            <a:xfrm>
              <a:off x="6857999" y="2607735"/>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C1I</a:t>
              </a:r>
            </a:p>
          </p:txBody>
        </p:sp>
        <p:sp>
          <p:nvSpPr>
            <p:cNvPr id="688" name="TextBox 687"/>
            <p:cNvSpPr txBox="1"/>
            <p:nvPr/>
          </p:nvSpPr>
          <p:spPr>
            <a:xfrm>
              <a:off x="8089215" y="2666996"/>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PFT4</a:t>
              </a:r>
            </a:p>
          </p:txBody>
        </p:sp>
        <p:sp>
          <p:nvSpPr>
            <p:cNvPr id="689" name="TextBox 688"/>
            <p:cNvSpPr txBox="1"/>
            <p:nvPr/>
          </p:nvSpPr>
          <p:spPr>
            <a:xfrm>
              <a:off x="8106149" y="1413924"/>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PFT3</a:t>
              </a:r>
            </a:p>
          </p:txBody>
        </p:sp>
        <p:sp>
          <p:nvSpPr>
            <p:cNvPr id="690" name="TextBox 689"/>
            <p:cNvSpPr txBox="1"/>
            <p:nvPr/>
          </p:nvSpPr>
          <p:spPr>
            <a:xfrm>
              <a:off x="7149415" y="1253057"/>
              <a:ext cx="736099" cy="646331"/>
            </a:xfrm>
            <a:prstGeom prst="rect">
              <a:avLst/>
            </a:prstGeom>
            <a:noFill/>
          </p:spPr>
          <p:txBody>
            <a:bodyPr wrap="none" rtlCol="0">
              <a:spAutoFit/>
            </a:bodyPr>
            <a:lstStyle/>
            <a:p>
              <a:pPr algn="ctr"/>
              <a:r>
                <a:rPr lang="en-US" b="1" dirty="0">
                  <a:solidFill>
                    <a:srgbClr val="000000"/>
                  </a:solidFill>
                  <a:latin typeface="Times New Roman" pitchFamily="18" charset="0"/>
                  <a:cs typeface="Times New Roman" pitchFamily="18" charset="0"/>
                </a:rPr>
                <a:t>V</a:t>
              </a:r>
            </a:p>
            <a:p>
              <a:pPr algn="ctr"/>
              <a:r>
                <a:rPr lang="en-US" b="1" dirty="0">
                  <a:solidFill>
                    <a:srgbClr val="000000"/>
                  </a:solidFill>
                  <a:latin typeface="Times New Roman" pitchFamily="18" charset="0"/>
                  <a:cs typeface="Times New Roman" pitchFamily="18" charset="0"/>
                </a:rPr>
                <a:t>PFT1</a:t>
              </a:r>
            </a:p>
          </p:txBody>
        </p:sp>
        <p:sp>
          <p:nvSpPr>
            <p:cNvPr id="691" name="TextBox 690"/>
            <p:cNvSpPr txBox="1"/>
            <p:nvPr/>
          </p:nvSpPr>
          <p:spPr>
            <a:xfrm>
              <a:off x="7344149" y="1904990"/>
              <a:ext cx="736099" cy="646331"/>
            </a:xfrm>
            <a:prstGeom prst="rect">
              <a:avLst/>
            </a:prstGeom>
            <a:noFill/>
          </p:spPr>
          <p:txBody>
            <a:bodyPr wrap="none" rtlCol="0">
              <a:spAutoFit/>
            </a:bodyPr>
            <a:lstStyle/>
            <a:p>
              <a:pPr algn="ctr"/>
              <a:r>
                <a:rPr lang="en-US" b="1">
                  <a:solidFill>
                    <a:srgbClr val="000000"/>
                  </a:solidFill>
                  <a:latin typeface="Times New Roman" pitchFamily="18" charset="0"/>
                  <a:cs typeface="Times New Roman" pitchFamily="18" charset="0"/>
                </a:rPr>
                <a:t>V</a:t>
              </a:r>
            </a:p>
            <a:p>
              <a:pPr algn="ctr"/>
              <a:r>
                <a:rPr lang="en-US" b="1">
                  <a:solidFill>
                    <a:srgbClr val="000000"/>
                  </a:solidFill>
                  <a:latin typeface="Times New Roman" pitchFamily="18" charset="0"/>
                  <a:cs typeface="Times New Roman" pitchFamily="18" charset="0"/>
                </a:rPr>
                <a:t>PFT2</a:t>
              </a:r>
            </a:p>
          </p:txBody>
        </p:sp>
        <p:cxnSp>
          <p:nvCxnSpPr>
            <p:cNvPr id="692" name="Straight Connector 691"/>
            <p:cNvCxnSpPr/>
            <p:nvPr/>
          </p:nvCxnSpPr>
          <p:spPr bwMode="auto">
            <a:xfrm>
              <a:off x="6883400" y="3022605"/>
              <a:ext cx="121919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3" name="Rectangle 692"/>
            <p:cNvSpPr/>
            <p:nvPr/>
          </p:nvSpPr>
          <p:spPr bwMode="auto">
            <a:xfrm>
              <a:off x="6883401" y="3022600"/>
              <a:ext cx="1161288" cy="6096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a:solidFill>
                  <a:srgbClr val="000000"/>
                </a:solidFill>
                <a:latin typeface="Tahoma" pitchFamily="34" charset="0"/>
              </a:endParaRPr>
            </a:p>
          </p:txBody>
        </p:sp>
        <p:cxnSp>
          <p:nvCxnSpPr>
            <p:cNvPr id="694" name="Straight Connector 693"/>
            <p:cNvCxnSpPr/>
            <p:nvPr/>
          </p:nvCxnSpPr>
          <p:spPr bwMode="auto">
            <a:xfrm flipV="1">
              <a:off x="7374467" y="2480733"/>
              <a:ext cx="0" cy="11768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5" name="TextBox 694"/>
            <p:cNvSpPr txBox="1"/>
            <p:nvPr/>
          </p:nvSpPr>
          <p:spPr>
            <a:xfrm>
              <a:off x="7349063" y="2607734"/>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C1U</a:t>
              </a:r>
            </a:p>
          </p:txBody>
        </p:sp>
        <p:sp>
          <p:nvSpPr>
            <p:cNvPr id="696" name="TextBox 695"/>
            <p:cNvSpPr txBox="1"/>
            <p:nvPr/>
          </p:nvSpPr>
          <p:spPr>
            <a:xfrm>
              <a:off x="7340593" y="3141136"/>
              <a:ext cx="633507"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C2U</a:t>
              </a:r>
            </a:p>
          </p:txBody>
        </p:sp>
        <p:sp>
          <p:nvSpPr>
            <p:cNvPr id="697" name="TextBox 696"/>
            <p:cNvSpPr txBox="1"/>
            <p:nvPr/>
          </p:nvSpPr>
          <p:spPr>
            <a:xfrm>
              <a:off x="6857999" y="3141133"/>
              <a:ext cx="556563" cy="369332"/>
            </a:xfrm>
            <a:prstGeom prst="rect">
              <a:avLst/>
            </a:prstGeom>
            <a:noFill/>
          </p:spPr>
          <p:txBody>
            <a:bodyPr wrap="none" rtlCol="0">
              <a:spAutoFit/>
            </a:bodyPr>
            <a:lstStyle/>
            <a:p>
              <a:r>
                <a:rPr lang="en-US" b="1">
                  <a:solidFill>
                    <a:srgbClr val="000000"/>
                  </a:solidFill>
                  <a:latin typeface="Times New Roman" pitchFamily="18" charset="0"/>
                  <a:cs typeface="Times New Roman" pitchFamily="18" charset="0"/>
                </a:rPr>
                <a:t>C2I</a:t>
              </a:r>
            </a:p>
          </p:txBody>
        </p:sp>
      </p:grpSp>
      <p:sp>
        <p:nvSpPr>
          <p:cNvPr id="380" name="TextBox 379"/>
          <p:cNvSpPr txBox="1"/>
          <p:nvPr/>
        </p:nvSpPr>
        <p:spPr>
          <a:xfrm>
            <a:off x="3657600" y="6474023"/>
            <a:ext cx="5698544" cy="307777"/>
          </a:xfrm>
          <a:prstGeom prst="rect">
            <a:avLst/>
          </a:prstGeom>
          <a:noFill/>
        </p:spPr>
        <p:txBody>
          <a:bodyPr wrap="square" rtlCol="0">
            <a:spAutoFit/>
          </a:bodyPr>
          <a:lstStyle/>
          <a:p>
            <a:pPr defTabSz="914021"/>
            <a:r>
              <a:rPr lang="en-US" sz="1400" dirty="0">
                <a:solidFill>
                  <a:srgbClr val="000000"/>
                </a:solidFill>
                <a:latin typeface="Arial Rounded MT Bold" pitchFamily="34" charset="0"/>
              </a:rPr>
              <a:t>Oleson et al. 2013, CLM4.5 Technical Description, 430 pages </a:t>
            </a:r>
          </a:p>
        </p:txBody>
      </p:sp>
    </p:spTree>
    <p:extLst>
      <p:ext uri="{BB962C8B-B14F-4D97-AF65-F5344CB8AC3E}">
        <p14:creationId xmlns:p14="http://schemas.microsoft.com/office/powerpoint/2010/main" val="16504115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descr="high_density.jpg"/>
          <p:cNvPicPr>
            <a:picLocks noChangeAspect="1"/>
          </p:cNvPicPr>
          <p:nvPr/>
        </p:nvPicPr>
        <p:blipFill>
          <a:blip r:embed="rId3" cstate="screen"/>
          <a:srcRect/>
          <a:stretch>
            <a:fillRect/>
          </a:stretch>
        </p:blipFill>
        <p:spPr>
          <a:xfrm>
            <a:off x="2912535" y="1874689"/>
            <a:ext cx="770467" cy="609600"/>
          </a:xfrm>
          <a:prstGeom prst="rect">
            <a:avLst/>
          </a:prstGeom>
          <a:ln w="19050">
            <a:solidFill>
              <a:schemeClr val="tx1"/>
            </a:solidFill>
          </a:ln>
        </p:spPr>
      </p:pic>
      <p:sp>
        <p:nvSpPr>
          <p:cNvPr id="27667" name="Text Box 4"/>
          <p:cNvSpPr txBox="1">
            <a:spLocks noChangeArrowheads="1"/>
          </p:cNvSpPr>
          <p:nvPr/>
        </p:nvSpPr>
        <p:spPr bwMode="auto">
          <a:xfrm>
            <a:off x="1271423" y="405732"/>
            <a:ext cx="1184817" cy="338554"/>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3333CC"/>
                </a:solidFill>
                <a:latin typeface="Times New Roman" pitchFamily="18" charset="0"/>
              </a:rPr>
              <a:t>Gridcell</a:t>
            </a:r>
          </a:p>
        </p:txBody>
      </p:sp>
      <p:sp>
        <p:nvSpPr>
          <p:cNvPr id="27668" name="Text Box 5"/>
          <p:cNvSpPr txBox="1">
            <a:spLocks noChangeArrowheads="1"/>
          </p:cNvSpPr>
          <p:nvPr/>
        </p:nvSpPr>
        <p:spPr bwMode="auto">
          <a:xfrm>
            <a:off x="3739124" y="2576243"/>
            <a:ext cx="906037"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Glacier</a:t>
            </a:r>
          </a:p>
        </p:txBody>
      </p:sp>
      <p:sp>
        <p:nvSpPr>
          <p:cNvPr id="27671" name="Text Box 8"/>
          <p:cNvSpPr txBox="1">
            <a:spLocks noChangeArrowheads="1"/>
          </p:cNvSpPr>
          <p:nvPr/>
        </p:nvSpPr>
        <p:spPr bwMode="auto">
          <a:xfrm>
            <a:off x="1586280" y="2561086"/>
            <a:ext cx="62725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000000"/>
                </a:solidFill>
                <a:latin typeface="Times New Roman" pitchFamily="18" charset="0"/>
              </a:rPr>
              <a:t>Lake</a:t>
            </a:r>
          </a:p>
        </p:txBody>
      </p:sp>
      <p:sp>
        <p:nvSpPr>
          <p:cNvPr id="27673" name="Rectangle 10" descr="washington-rain-forest"/>
          <p:cNvSpPr>
            <a:spLocks noChangeArrowheads="1"/>
          </p:cNvSpPr>
          <p:nvPr/>
        </p:nvSpPr>
        <p:spPr bwMode="auto">
          <a:xfrm>
            <a:off x="321733" y="1785933"/>
            <a:ext cx="986974" cy="816888"/>
          </a:xfrm>
          <a:prstGeom prst="rect">
            <a:avLst/>
          </a:prstGeom>
          <a:blipFill dpi="0" rotWithShape="0">
            <a:blip r:embed="rId4"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4" name="Rectangle 11" descr="glacier"/>
          <p:cNvSpPr>
            <a:spLocks noChangeArrowheads="1"/>
          </p:cNvSpPr>
          <p:nvPr/>
        </p:nvSpPr>
        <p:spPr bwMode="auto">
          <a:xfrm>
            <a:off x="3771031" y="1772835"/>
            <a:ext cx="975732" cy="800278"/>
          </a:xfrm>
          <a:prstGeom prst="rect">
            <a:avLst/>
          </a:prstGeom>
          <a:blipFill dpi="0" rotWithShape="0">
            <a:blip r:embed="rId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27675" name="Text Box 12"/>
          <p:cNvSpPr txBox="1">
            <a:spLocks noChangeArrowheads="1"/>
          </p:cNvSpPr>
          <p:nvPr/>
        </p:nvSpPr>
        <p:spPr bwMode="auto">
          <a:xfrm>
            <a:off x="-16218" y="1325719"/>
            <a:ext cx="1046879" cy="336659"/>
          </a:xfrm>
          <a:prstGeom prst="rect">
            <a:avLst/>
          </a:prstGeom>
          <a:noFill/>
          <a:ln w="9525">
            <a:noFill/>
            <a:miter lim="800000"/>
            <a:headEnd/>
            <a:tailEnd/>
          </a:ln>
        </p:spPr>
        <p:txBody>
          <a:bodyPr>
            <a:spAutoFit/>
          </a:bodyPr>
          <a:lstStyle/>
          <a:p>
            <a:pPr fontAlgn="base">
              <a:spcBef>
                <a:spcPct val="0"/>
              </a:spcBef>
              <a:spcAft>
                <a:spcPct val="0"/>
              </a:spcAft>
            </a:pPr>
            <a:r>
              <a:rPr lang="en-US" sz="1600" b="1">
                <a:solidFill>
                  <a:srgbClr val="3333CC"/>
                </a:solidFill>
                <a:latin typeface="Times New Roman" pitchFamily="18" charset="0"/>
              </a:rPr>
              <a:t>Landunit</a:t>
            </a:r>
          </a:p>
        </p:txBody>
      </p:sp>
      <p:sp>
        <p:nvSpPr>
          <p:cNvPr id="27683" name="Text Box 20"/>
          <p:cNvSpPr txBox="1">
            <a:spLocks noChangeArrowheads="1"/>
          </p:cNvSpPr>
          <p:nvPr/>
        </p:nvSpPr>
        <p:spPr bwMode="auto">
          <a:xfrm>
            <a:off x="2654924" y="2711967"/>
            <a:ext cx="766646"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latin typeface="Times New Roman" pitchFamily="18" charset="0"/>
              </a:rPr>
              <a:t>Urban</a:t>
            </a:r>
          </a:p>
        </p:txBody>
      </p:sp>
      <p:sp>
        <p:nvSpPr>
          <p:cNvPr id="27685" name="Line 22"/>
          <p:cNvSpPr>
            <a:spLocks noChangeShapeType="1"/>
          </p:cNvSpPr>
          <p:nvPr/>
        </p:nvSpPr>
        <p:spPr bwMode="auto">
          <a:xfrm flipV="1">
            <a:off x="792046" y="1487790"/>
            <a:ext cx="2267996" cy="174036"/>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6" name="Line 23"/>
          <p:cNvSpPr>
            <a:spLocks noChangeShapeType="1"/>
          </p:cNvSpPr>
          <p:nvPr/>
        </p:nvSpPr>
        <p:spPr bwMode="auto">
          <a:xfrm>
            <a:off x="3039714" y="1484937"/>
            <a:ext cx="2195397" cy="18544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7" name="Line 24"/>
          <p:cNvSpPr>
            <a:spLocks noChangeShapeType="1"/>
          </p:cNvSpPr>
          <p:nvPr/>
        </p:nvSpPr>
        <p:spPr bwMode="auto">
          <a:xfrm>
            <a:off x="5228347" y="1672445"/>
            <a:ext cx="0" cy="3166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89" name="Line 26"/>
          <p:cNvSpPr>
            <a:spLocks noChangeShapeType="1"/>
          </p:cNvSpPr>
          <p:nvPr/>
        </p:nvSpPr>
        <p:spPr bwMode="auto">
          <a:xfrm flipH="1">
            <a:off x="792046" y="1661825"/>
            <a:ext cx="0" cy="124107"/>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0" name="Line 27"/>
          <p:cNvSpPr>
            <a:spLocks noChangeShapeType="1"/>
          </p:cNvSpPr>
          <p:nvPr/>
        </p:nvSpPr>
        <p:spPr bwMode="auto">
          <a:xfrm flipH="1">
            <a:off x="1910441" y="1576327"/>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691" name="Line 28"/>
          <p:cNvSpPr>
            <a:spLocks noChangeShapeType="1"/>
          </p:cNvSpPr>
          <p:nvPr/>
        </p:nvSpPr>
        <p:spPr bwMode="auto">
          <a:xfrm flipH="1">
            <a:off x="3050711" y="1273571"/>
            <a:ext cx="0" cy="49966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7700" name="Text Box 37"/>
          <p:cNvSpPr txBox="1">
            <a:spLocks noChangeArrowheads="1"/>
          </p:cNvSpPr>
          <p:nvPr/>
        </p:nvSpPr>
        <p:spPr bwMode="auto">
          <a:xfrm>
            <a:off x="254813" y="2563387"/>
            <a:ext cx="1115122" cy="3366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dirty="0">
                <a:solidFill>
                  <a:srgbClr val="000000"/>
                </a:solidFill>
                <a:latin typeface="Times New Roman" pitchFamily="18" charset="0"/>
              </a:rPr>
              <a:t>Vegetated</a:t>
            </a:r>
          </a:p>
        </p:txBody>
      </p:sp>
      <p:sp>
        <p:nvSpPr>
          <p:cNvPr id="57" name="Line 27"/>
          <p:cNvSpPr>
            <a:spLocks noChangeShapeType="1"/>
          </p:cNvSpPr>
          <p:nvPr/>
        </p:nvSpPr>
        <p:spPr bwMode="auto">
          <a:xfrm flipH="1">
            <a:off x="4138431" y="1590896"/>
            <a:ext cx="0" cy="201139"/>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59" name="Text Box 8"/>
          <p:cNvSpPr txBox="1">
            <a:spLocks noChangeArrowheads="1"/>
          </p:cNvSpPr>
          <p:nvPr/>
        </p:nvSpPr>
        <p:spPr bwMode="auto">
          <a:xfrm>
            <a:off x="4986016" y="2557963"/>
            <a:ext cx="722035" cy="33855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b="1">
                <a:solidFill>
                  <a:srgbClr val="000000"/>
                </a:solidFill>
                <a:latin typeface="Times New Roman" pitchFamily="18" charset="0"/>
              </a:rPr>
              <a:t>Crop</a:t>
            </a:r>
          </a:p>
        </p:txBody>
      </p:sp>
      <p:pic>
        <p:nvPicPr>
          <p:cNvPr id="2052" name="Picture 4" descr="http://upload.wikimedia.org/wikipedia/commons/a/a7/Medecine_Lake.jpg"/>
          <p:cNvPicPr>
            <a:picLocks noChangeAspect="1" noChangeArrowheads="1"/>
          </p:cNvPicPr>
          <p:nvPr/>
        </p:nvPicPr>
        <p:blipFill>
          <a:blip r:embed="rId6" cstate="screen"/>
          <a:srcRect/>
          <a:stretch>
            <a:fillRect/>
          </a:stretch>
        </p:blipFill>
        <p:spPr bwMode="auto">
          <a:xfrm>
            <a:off x="1417108" y="1790020"/>
            <a:ext cx="987424" cy="778934"/>
          </a:xfrm>
          <a:prstGeom prst="rect">
            <a:avLst/>
          </a:prstGeom>
          <a:noFill/>
          <a:ln w="19050">
            <a:solidFill>
              <a:schemeClr val="tx1"/>
            </a:solidFill>
          </a:ln>
        </p:spPr>
      </p:pic>
      <p:pic>
        <p:nvPicPr>
          <p:cNvPr id="2058" name="Picture 10" descr="http://www.skyboximaging.com/sites/default/files/styles/660px_wide/public/Agriculture.jpg"/>
          <p:cNvPicPr>
            <a:picLocks noChangeAspect="1" noChangeArrowheads="1"/>
          </p:cNvPicPr>
          <p:nvPr/>
        </p:nvPicPr>
        <p:blipFill>
          <a:blip r:embed="rId7" cstate="screen"/>
          <a:srcRect/>
          <a:stretch>
            <a:fillRect/>
          </a:stretch>
        </p:blipFill>
        <p:spPr bwMode="auto">
          <a:xfrm>
            <a:off x="4837641" y="1773086"/>
            <a:ext cx="978960" cy="804335"/>
          </a:xfrm>
          <a:prstGeom prst="rect">
            <a:avLst/>
          </a:prstGeom>
          <a:noFill/>
          <a:ln w="19050">
            <a:solidFill>
              <a:schemeClr val="tx1"/>
            </a:solidFill>
          </a:ln>
        </p:spPr>
      </p:pic>
      <p:sp>
        <p:nvSpPr>
          <p:cNvPr id="81" name="Line 35"/>
          <p:cNvSpPr>
            <a:spLocks noChangeShapeType="1"/>
          </p:cNvSpPr>
          <p:nvPr/>
        </p:nvSpPr>
        <p:spPr bwMode="auto">
          <a:xfrm flipH="1">
            <a:off x="2940851" y="4824585"/>
            <a:ext cx="0" cy="430115"/>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2" name="Line 34"/>
          <p:cNvSpPr>
            <a:spLocks noChangeShapeType="1"/>
          </p:cNvSpPr>
          <p:nvPr/>
        </p:nvSpPr>
        <p:spPr bwMode="auto">
          <a:xfrm flipH="1">
            <a:off x="958142" y="4816118"/>
            <a:ext cx="0" cy="417422"/>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8" name="Line 29"/>
          <p:cNvSpPr>
            <a:spLocks noChangeShapeType="1"/>
          </p:cNvSpPr>
          <p:nvPr/>
        </p:nvSpPr>
        <p:spPr bwMode="auto">
          <a:xfrm>
            <a:off x="5334000" y="3043316"/>
            <a:ext cx="0" cy="461884"/>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89" name="Line 30"/>
          <p:cNvSpPr>
            <a:spLocks noChangeShapeType="1"/>
          </p:cNvSpPr>
          <p:nvPr/>
        </p:nvSpPr>
        <p:spPr bwMode="auto">
          <a:xfrm>
            <a:off x="935315" y="3491083"/>
            <a:ext cx="2980262"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0" name="Line 34"/>
          <p:cNvSpPr>
            <a:spLocks noChangeShapeType="1"/>
          </p:cNvSpPr>
          <p:nvPr/>
        </p:nvSpPr>
        <p:spPr bwMode="auto">
          <a:xfrm flipH="1">
            <a:off x="1919108" y="3505065"/>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1" name="Line 35"/>
          <p:cNvSpPr>
            <a:spLocks noChangeShapeType="1"/>
          </p:cNvSpPr>
          <p:nvPr/>
        </p:nvSpPr>
        <p:spPr bwMode="auto">
          <a:xfrm flipH="1">
            <a:off x="3025518" y="3500831"/>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2" name="Line 34"/>
          <p:cNvSpPr>
            <a:spLocks noChangeShapeType="1"/>
          </p:cNvSpPr>
          <p:nvPr/>
        </p:nvSpPr>
        <p:spPr bwMode="auto">
          <a:xfrm flipH="1">
            <a:off x="941213" y="3488132"/>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93" name="Line 35"/>
          <p:cNvSpPr>
            <a:spLocks noChangeShapeType="1"/>
          </p:cNvSpPr>
          <p:nvPr/>
        </p:nvSpPr>
        <p:spPr bwMode="auto">
          <a:xfrm flipH="1">
            <a:off x="3910276" y="3492365"/>
            <a:ext cx="0" cy="2467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27703" name="Picture 40" descr="crops"/>
          <p:cNvPicPr>
            <a:picLocks noChangeAspect="1" noChangeArrowheads="1"/>
          </p:cNvPicPr>
          <p:nvPr/>
        </p:nvPicPr>
        <p:blipFill>
          <a:blip r:embed="rId8" cstate="screen">
            <a:lum bright="10000"/>
          </a:blip>
          <a:srcRect/>
          <a:stretch>
            <a:fillRect/>
          </a:stretch>
        </p:blipFill>
        <p:spPr bwMode="auto">
          <a:xfrm>
            <a:off x="577861" y="3705293"/>
            <a:ext cx="858227" cy="810264"/>
          </a:xfrm>
          <a:prstGeom prst="rect">
            <a:avLst/>
          </a:prstGeom>
          <a:noFill/>
          <a:ln w="19050">
            <a:solidFill>
              <a:schemeClr val="tx1"/>
            </a:solidFill>
            <a:miter lim="800000"/>
            <a:headEnd/>
            <a:tailEnd/>
          </a:ln>
        </p:spPr>
      </p:pic>
      <p:pic>
        <p:nvPicPr>
          <p:cNvPr id="58" name="Picture 40" descr="crops"/>
          <p:cNvPicPr>
            <a:picLocks noChangeAspect="1" noChangeArrowheads="1"/>
          </p:cNvPicPr>
          <p:nvPr/>
        </p:nvPicPr>
        <p:blipFill>
          <a:blip r:embed="rId9" cstate="screen">
            <a:lum bright="10000"/>
          </a:blip>
          <a:srcRect/>
          <a:stretch>
            <a:fillRect/>
          </a:stretch>
        </p:blipFill>
        <p:spPr bwMode="auto">
          <a:xfrm>
            <a:off x="2538989" y="3699859"/>
            <a:ext cx="850531" cy="802999"/>
          </a:xfrm>
          <a:prstGeom prst="rect">
            <a:avLst/>
          </a:prstGeom>
          <a:noFill/>
          <a:ln w="19050">
            <a:solidFill>
              <a:schemeClr val="tx1"/>
            </a:solidFill>
            <a:miter lim="800000"/>
            <a:headEnd/>
            <a:tailEnd/>
          </a:ln>
        </p:spPr>
      </p:pic>
      <p:pic>
        <p:nvPicPr>
          <p:cNvPr id="2056" name="Picture 8" descr="http://ga.water.usgs.gov/edu/pictures/irrigation.jpg"/>
          <p:cNvPicPr>
            <a:picLocks noChangeAspect="1" noChangeArrowheads="1"/>
          </p:cNvPicPr>
          <p:nvPr/>
        </p:nvPicPr>
        <p:blipFill>
          <a:blip r:embed="rId10" cstate="screen"/>
          <a:srcRect/>
          <a:stretch>
            <a:fillRect/>
          </a:stretch>
        </p:blipFill>
        <p:spPr bwMode="auto">
          <a:xfrm>
            <a:off x="1548094" y="3706992"/>
            <a:ext cx="843491" cy="804333"/>
          </a:xfrm>
          <a:prstGeom prst="rect">
            <a:avLst/>
          </a:prstGeom>
          <a:noFill/>
          <a:ln w="19050">
            <a:solidFill>
              <a:schemeClr val="tx1"/>
            </a:solidFill>
          </a:ln>
        </p:spPr>
      </p:pic>
      <p:pic>
        <p:nvPicPr>
          <p:cNvPr id="73" name="Picture 8" descr="http://ga.water.usgs.gov/edu/pictures/irrigation.jpg"/>
          <p:cNvPicPr>
            <a:picLocks noChangeAspect="1" noChangeArrowheads="1"/>
          </p:cNvPicPr>
          <p:nvPr/>
        </p:nvPicPr>
        <p:blipFill>
          <a:blip r:embed="rId10" cstate="screen"/>
          <a:srcRect/>
          <a:stretch>
            <a:fillRect/>
          </a:stretch>
        </p:blipFill>
        <p:spPr bwMode="auto">
          <a:xfrm>
            <a:off x="3495419" y="3698526"/>
            <a:ext cx="843491" cy="804333"/>
          </a:xfrm>
          <a:prstGeom prst="rect">
            <a:avLst/>
          </a:prstGeom>
          <a:noFill/>
          <a:ln w="19050">
            <a:solidFill>
              <a:schemeClr val="tx1"/>
            </a:solidFill>
          </a:ln>
        </p:spPr>
      </p:pic>
      <p:pic>
        <p:nvPicPr>
          <p:cNvPr id="2060" name="Picture 12" descr="https://encrypted-tbn0.gstatic.com/images?q=tbn:ANd9GcQLKNwbSTOCmPg1ylATNj_A3u5eMTudkqcwPASwZc8q_oVMcFdGaQ"/>
          <p:cNvPicPr>
            <a:picLocks noChangeAspect="1" noChangeArrowheads="1"/>
          </p:cNvPicPr>
          <p:nvPr/>
        </p:nvPicPr>
        <p:blipFill>
          <a:blip r:embed="rId11" cstate="screen"/>
          <a:srcRect/>
          <a:stretch>
            <a:fillRect/>
          </a:stretch>
        </p:blipFill>
        <p:spPr bwMode="auto">
          <a:xfrm>
            <a:off x="565953" y="5222529"/>
            <a:ext cx="851959" cy="787392"/>
          </a:xfrm>
          <a:prstGeom prst="rect">
            <a:avLst/>
          </a:prstGeom>
          <a:noFill/>
          <a:ln w="19050">
            <a:solidFill>
              <a:schemeClr val="tx1"/>
            </a:solidFill>
          </a:ln>
        </p:spPr>
      </p:pic>
      <p:pic>
        <p:nvPicPr>
          <p:cNvPr id="85" name="Picture 12" descr="https://encrypted-tbn0.gstatic.com/images?q=tbn:ANd9GcQLKNwbSTOCmPg1ylATNj_A3u5eMTudkqcwPASwZc8q_oVMcFdGaQ"/>
          <p:cNvPicPr>
            <a:picLocks noChangeAspect="1" noChangeArrowheads="1"/>
          </p:cNvPicPr>
          <p:nvPr/>
        </p:nvPicPr>
        <p:blipFill>
          <a:blip r:embed="rId11" cstate="screen"/>
          <a:srcRect/>
          <a:stretch>
            <a:fillRect/>
          </a:stretch>
        </p:blipFill>
        <p:spPr bwMode="auto">
          <a:xfrm>
            <a:off x="1548082" y="5214060"/>
            <a:ext cx="851959" cy="787392"/>
          </a:xfrm>
          <a:prstGeom prst="rect">
            <a:avLst/>
          </a:prstGeom>
          <a:noFill/>
          <a:ln w="19050">
            <a:solidFill>
              <a:schemeClr val="tx1"/>
            </a:solidFill>
          </a:ln>
        </p:spPr>
      </p:pic>
      <p:pic>
        <p:nvPicPr>
          <p:cNvPr id="2062" name="Picture 14" descr="http://static.guim.co.uk/sys-images/Guardian/Pix/pictures/2008/02/12/wheat10a.jpg"/>
          <p:cNvPicPr>
            <a:picLocks noChangeAspect="1" noChangeArrowheads="1"/>
          </p:cNvPicPr>
          <p:nvPr/>
        </p:nvPicPr>
        <p:blipFill>
          <a:blip r:embed="rId12" cstate="screen"/>
          <a:srcRect/>
          <a:stretch>
            <a:fillRect/>
          </a:stretch>
        </p:blipFill>
        <p:spPr bwMode="auto">
          <a:xfrm>
            <a:off x="2546892" y="5214061"/>
            <a:ext cx="835277" cy="778924"/>
          </a:xfrm>
          <a:prstGeom prst="rect">
            <a:avLst/>
          </a:prstGeom>
          <a:noFill/>
          <a:ln w="19050">
            <a:solidFill>
              <a:schemeClr val="tx1"/>
            </a:solidFill>
          </a:ln>
        </p:spPr>
      </p:pic>
      <p:pic>
        <p:nvPicPr>
          <p:cNvPr id="87" name="Picture 14" descr="http://static.guim.co.uk/sys-images/Guardian/Pix/pictures/2008/02/12/wheat10a.jpg"/>
          <p:cNvPicPr>
            <a:picLocks noChangeAspect="1" noChangeArrowheads="1"/>
          </p:cNvPicPr>
          <p:nvPr/>
        </p:nvPicPr>
        <p:blipFill>
          <a:blip r:embed="rId12" cstate="screen"/>
          <a:srcRect/>
          <a:stretch>
            <a:fillRect/>
          </a:stretch>
        </p:blipFill>
        <p:spPr bwMode="auto">
          <a:xfrm>
            <a:off x="3503634" y="5197128"/>
            <a:ext cx="835277" cy="778924"/>
          </a:xfrm>
          <a:prstGeom prst="rect">
            <a:avLst/>
          </a:prstGeom>
          <a:noFill/>
          <a:ln w="19050">
            <a:solidFill>
              <a:schemeClr val="tx1"/>
            </a:solidFill>
          </a:ln>
        </p:spPr>
      </p:pic>
      <p:sp>
        <p:nvSpPr>
          <p:cNvPr id="94" name="Text Box 37"/>
          <p:cNvSpPr txBox="1">
            <a:spLocks noChangeArrowheads="1"/>
          </p:cNvSpPr>
          <p:nvPr/>
        </p:nvSpPr>
        <p:spPr bwMode="auto">
          <a:xfrm>
            <a:off x="402728" y="4496384"/>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dirty="0">
                <a:solidFill>
                  <a:srgbClr val="000000"/>
                </a:solidFill>
                <a:latin typeface="Times New Roman" pitchFamily="18" charset="0"/>
              </a:rPr>
              <a:t>Unirrig</a:t>
            </a:r>
          </a:p>
        </p:txBody>
      </p:sp>
      <p:sp>
        <p:nvSpPr>
          <p:cNvPr id="95" name="Text Box 37"/>
          <p:cNvSpPr txBox="1">
            <a:spLocks noChangeArrowheads="1"/>
          </p:cNvSpPr>
          <p:nvPr/>
        </p:nvSpPr>
        <p:spPr bwMode="auto">
          <a:xfrm>
            <a:off x="1401795" y="4487917"/>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6" name="Text Box 37"/>
          <p:cNvSpPr txBox="1">
            <a:spLocks noChangeArrowheads="1"/>
          </p:cNvSpPr>
          <p:nvPr/>
        </p:nvSpPr>
        <p:spPr bwMode="auto">
          <a:xfrm>
            <a:off x="2375458" y="4487917"/>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Unirrig</a:t>
            </a:r>
          </a:p>
        </p:txBody>
      </p:sp>
      <p:sp>
        <p:nvSpPr>
          <p:cNvPr id="97" name="Text Box 37"/>
          <p:cNvSpPr txBox="1">
            <a:spLocks noChangeArrowheads="1"/>
          </p:cNvSpPr>
          <p:nvPr/>
        </p:nvSpPr>
        <p:spPr bwMode="auto">
          <a:xfrm>
            <a:off x="3382994" y="4479450"/>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Irrig</a:t>
            </a:r>
          </a:p>
        </p:txBody>
      </p:sp>
      <p:sp>
        <p:nvSpPr>
          <p:cNvPr id="98" name="Text Box 37"/>
          <p:cNvSpPr txBox="1">
            <a:spLocks noChangeArrowheads="1"/>
          </p:cNvSpPr>
          <p:nvPr/>
        </p:nvSpPr>
        <p:spPr bwMode="auto">
          <a:xfrm>
            <a:off x="402723" y="5990006"/>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99" name="Text Box 37"/>
          <p:cNvSpPr txBox="1">
            <a:spLocks noChangeArrowheads="1"/>
          </p:cNvSpPr>
          <p:nvPr/>
        </p:nvSpPr>
        <p:spPr bwMode="auto">
          <a:xfrm>
            <a:off x="1393323" y="5990006"/>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Crop1</a:t>
            </a:r>
          </a:p>
        </p:txBody>
      </p:sp>
      <p:sp>
        <p:nvSpPr>
          <p:cNvPr id="100" name="Text Box 37"/>
          <p:cNvSpPr txBox="1">
            <a:spLocks noChangeArrowheads="1"/>
          </p:cNvSpPr>
          <p:nvPr/>
        </p:nvSpPr>
        <p:spPr bwMode="auto">
          <a:xfrm>
            <a:off x="2460123" y="5990006"/>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a:t>
            </a:r>
          </a:p>
        </p:txBody>
      </p:sp>
      <p:sp>
        <p:nvSpPr>
          <p:cNvPr id="101" name="Text Box 37"/>
          <p:cNvSpPr txBox="1">
            <a:spLocks noChangeArrowheads="1"/>
          </p:cNvSpPr>
          <p:nvPr/>
        </p:nvSpPr>
        <p:spPr bwMode="auto">
          <a:xfrm>
            <a:off x="3509994" y="5981539"/>
            <a:ext cx="1115122" cy="307777"/>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000000"/>
                </a:solidFill>
                <a:latin typeface="Times New Roman" pitchFamily="18" charset="0"/>
              </a:rPr>
              <a:t>Crop2 …</a:t>
            </a:r>
          </a:p>
        </p:txBody>
      </p:sp>
      <p:sp>
        <p:nvSpPr>
          <p:cNvPr id="102" name="Line 34"/>
          <p:cNvSpPr>
            <a:spLocks noChangeShapeType="1"/>
          </p:cNvSpPr>
          <p:nvPr/>
        </p:nvSpPr>
        <p:spPr bwMode="auto">
          <a:xfrm flipH="1">
            <a:off x="1957207" y="4807652"/>
            <a:ext cx="2569" cy="425888"/>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103" name="Line 35"/>
          <p:cNvSpPr>
            <a:spLocks noChangeShapeType="1"/>
          </p:cNvSpPr>
          <p:nvPr/>
        </p:nvSpPr>
        <p:spPr bwMode="auto">
          <a:xfrm flipH="1">
            <a:off x="3931449" y="4816118"/>
            <a:ext cx="0" cy="413181"/>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sp>
        <p:nvSpPr>
          <p:cNvPr id="2068" name="AutoShape 20" descr="imap://dlawren@mailhub.cgd.ucar.edu:993/fetch%3EUID%3E/INBOX%3E13314?part=1.2&amp;type=image/jpeg&amp;filename=high_densit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30" name="Picture 129" descr="high_density.png"/>
          <p:cNvPicPr>
            <a:picLocks noChangeAspect="1"/>
          </p:cNvPicPr>
          <p:nvPr/>
        </p:nvPicPr>
        <p:blipFill>
          <a:blip r:embed="rId13" cstate="screen"/>
          <a:srcRect/>
          <a:stretch>
            <a:fillRect/>
          </a:stretch>
        </p:blipFill>
        <p:spPr>
          <a:xfrm>
            <a:off x="2666998" y="2171017"/>
            <a:ext cx="660402" cy="570247"/>
          </a:xfrm>
          <a:prstGeom prst="rect">
            <a:avLst/>
          </a:prstGeom>
          <a:ln w="19050">
            <a:solidFill>
              <a:schemeClr val="tx1"/>
            </a:solidFill>
          </a:ln>
        </p:spPr>
      </p:pic>
      <p:sp>
        <p:nvSpPr>
          <p:cNvPr id="131" name="Line 160"/>
          <p:cNvSpPr>
            <a:spLocks noChangeShapeType="1"/>
          </p:cNvSpPr>
          <p:nvPr/>
        </p:nvSpPr>
        <p:spPr bwMode="auto">
          <a:xfrm flipH="1">
            <a:off x="4667249" y="2340597"/>
            <a:ext cx="855" cy="235763"/>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2400">
              <a:solidFill>
                <a:prstClr val="black"/>
              </a:solidFill>
              <a:latin typeface="Times New Roman" pitchFamily="18" charset="0"/>
            </a:endParaRPr>
          </a:p>
        </p:txBody>
      </p:sp>
      <p:pic>
        <p:nvPicPr>
          <p:cNvPr id="2066" name="Picture 18" descr="http://images.fineartamerica.com/images-medium-large/san-francisco-tall-buildings-in-the-financial-district--5d17897-wingsdomain-art-and-photography.jpg"/>
          <p:cNvPicPr>
            <a:picLocks noChangeAspect="1" noChangeArrowheads="1"/>
          </p:cNvPicPr>
          <p:nvPr/>
        </p:nvPicPr>
        <p:blipFill>
          <a:blip r:embed="rId14" cstate="screen"/>
          <a:srcRect/>
          <a:stretch>
            <a:fillRect/>
          </a:stretch>
        </p:blipFill>
        <p:spPr bwMode="auto">
          <a:xfrm>
            <a:off x="2551642" y="1679954"/>
            <a:ext cx="564092" cy="635001"/>
          </a:xfrm>
          <a:prstGeom prst="rect">
            <a:avLst/>
          </a:prstGeom>
          <a:noFill/>
          <a:ln w="19050">
            <a:solidFill>
              <a:schemeClr val="tx1"/>
            </a:solidFill>
          </a:ln>
        </p:spPr>
      </p:pic>
      <p:sp>
        <p:nvSpPr>
          <p:cNvPr id="27666" name="Rectangle 3" descr="gridcell"/>
          <p:cNvSpPr>
            <a:spLocks noChangeArrowheads="1"/>
          </p:cNvSpPr>
          <p:nvPr/>
        </p:nvSpPr>
        <p:spPr bwMode="auto">
          <a:xfrm>
            <a:off x="2456452" y="366727"/>
            <a:ext cx="1152725" cy="966112"/>
          </a:xfrm>
          <a:prstGeom prst="rect">
            <a:avLst/>
          </a:prstGeom>
          <a:blipFill dpi="0" rotWithShape="0">
            <a:blip r:embed="rId15" cstate="screen"/>
            <a:srcRect/>
            <a:stretch>
              <a:fillRect/>
            </a:stretch>
          </a:blipFill>
          <a:ln w="1905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Tahoma" pitchFamily="34" charset="0"/>
            </a:endParaRPr>
          </a:p>
        </p:txBody>
      </p:sp>
      <p:sp>
        <p:nvSpPr>
          <p:cNvPr id="162" name="TextBox 161"/>
          <p:cNvSpPr txBox="1"/>
          <p:nvPr/>
        </p:nvSpPr>
        <p:spPr>
          <a:xfrm>
            <a:off x="2463797" y="2094840"/>
            <a:ext cx="50045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TBD</a:t>
            </a:r>
          </a:p>
        </p:txBody>
      </p:sp>
      <p:sp>
        <p:nvSpPr>
          <p:cNvPr id="163" name="TextBox 162"/>
          <p:cNvSpPr txBox="1"/>
          <p:nvPr/>
        </p:nvSpPr>
        <p:spPr>
          <a:xfrm>
            <a:off x="2590796" y="2518175"/>
            <a:ext cx="441146"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MD</a:t>
            </a:r>
          </a:p>
        </p:txBody>
      </p:sp>
      <p:sp>
        <p:nvSpPr>
          <p:cNvPr id="164" name="TextBox 163"/>
          <p:cNvSpPr txBox="1"/>
          <p:nvPr/>
        </p:nvSpPr>
        <p:spPr>
          <a:xfrm>
            <a:off x="3344330" y="2272642"/>
            <a:ext cx="415498" cy="276999"/>
          </a:xfrm>
          <a:prstGeom prst="rect">
            <a:avLst/>
          </a:prstGeom>
          <a:noFill/>
        </p:spPr>
        <p:txBody>
          <a:bodyPr wrap="none" rtlCol="0">
            <a:spAutoFit/>
          </a:bodyPr>
          <a:lstStyle/>
          <a:p>
            <a:r>
              <a:rPr lang="en-US" sz="12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HD</a:t>
            </a:r>
          </a:p>
        </p:txBody>
      </p:sp>
      <p:sp>
        <p:nvSpPr>
          <p:cNvPr id="4" name="AutoShape 4"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QERUUExQVFBQVGB0WFRUVGBwWGxgeHxwWHRoYHRscHCcfHBskGxogIC8hJicpLC0sHR4xNTAqNSYrLCkBCQoKDgwOGg8PGiwkHyUpLS8vNC81LywpNiktLSw0LCwqMC80LDUuLDQtLywtMjUwLCw2LS0qLCwqLSo0LywsLP/AABEIASAArwMBIgACEQEDEQH/xAAcAAEAAgMBAQEAAAAAAAAAAAAABQYDBAcBAgj/xABGEAACAQMCAwUEBwUHAgUFAAABAgMABBESIQUxQQYTIlFhFDJxgSMzQlJikaEHU4KS8CRDY3KxwdEWkxU0g7LhRFRzoqP/xAAcAQABBQEBAQAAAAAAAAAAAAAAAQMEBQYCBwj/xAA7EQABAwIDBQUHAwMDBQAAAAABAAIDBBEFITESQVFhcRMigZGhBjKxwdHh8BRCUjNiwgcVskNygpKi/9oADAMBAAIRAxEAPwDuNKUoQlKUoQlKUoQla3EeIx28TyyuEjQZZjyA/wBSc7ADckgDes086opZyFVQWZmOAABkknoAN65vxrtGs+m8mDeyRsPYbfHjuZfszFT/APzB5DMhxtiJV1TaaPaOZOQG8ngPzJKBdStvxriBc3Hdq0DkabJ8JMiDk4f3e9bdjE2w2GoEHNk4L2hhu1JibxJgSROCkkZPR0O6ny6HmCRvXK4Fu+8N135W5f3ozl4NP2YdGRkL98ENkseuKlIeLRXkiLLqsb9doZUI8fokhGmVD1icZ9OtUMWK1ELrzgObv2dW+G9o4+JUSmr6WrcWQu7w3HfzC6lSqvYdq2hKxXwWNidKXKfUSHoCTvC5+6+xOysx2FoBrRwzxzsD4zcHgpZBGRSlKU8kSlKUISlKUISlKUISlKUISlKUISlKUISlKpPafjxuWktoZO6t4c+3XQbSEAGTbo3SQjd2+wu3vHZmedkEZkkNgPyw5pQCTYLR7Uccju9ZkcLw22bEzdLqVSPolGMtErDBx77+EZCmoCIyXMvtM66WwVghPKCM42xy7xubH4KNhWNH9raN9AjtYf8AycGMDGMCZ1+8R7o+yDnmdpKsnNK+WQySe9oB/EcOp/cfDTXH45iwfelgOX7jx5dPilYbu0SVSkihlPMH/X0I8xuKzUpkG2YWTBLTcLBY8XmswY5Q13aEYIYB5owehz9dH6e+PxcqnuFXrQRibh7i6tOtrqyV+93DMcow/cvt0GjrEVpSWDJIZreQwTdWUZWTHSROTj12YdDSM2opO1gdsu3/AMT/ANw+Y+612He0RAEVXmP5b/Hj+arqnBeNxXkQlhbUpOCOTKw5o6ndXHVTvW9XJ7PjYM4cn2C/fC6/ftrrHJW3GokbAHTIOSsRzvXBe1QlfuJ07i5wT3ZOVkA5vE+AHX02YdVHM6ekxBk52HDZfwPxad46eK1jXNkaHxkFp3hT1KUqySpSlKEJSlKEJSlKEJSlKEJSlV/tT2haHTb24DXcwPdg7rGowGnk8kXOw+02FHUjiSRsbS95sBqgC61O0vG3lkNnavokwDczj/6dCMgDO3fOPdH2R4j9nNDmlS7CwQLp4dCdh/8AdODnUSd2jDb5PvtknIG+XiDg6rG3djEjE31wT455G3ePUObHbWRyGEGOm0iBFAACqowANgAOQ+FZGepdUvErsgPcHD+4/wBx3cBzWdxvFewBpoD3j7x4chzXrMACScAbknpUHP2ygBIjEk2Nsxr4f52IU/ImoW+4l7dIBnFsGwo/e7++34fuj5noKs112YgjWPx41YB3/wBK0FFggc0PqCRfQD5qxwb2KZJEybEHObtZhrdbcSc7dFGjtmPtW8w+Bjb9NY39K2o+2Fsfecxn/FVk/UjH61G8esY4nAjbII33z/X/AMVGVYu9n6Z4uwkLSSf6fYbMwOhe9vWx9LD4qycK7VxXEzRKG5nQ48SSKuxYMOXiyN/TBOam6o/ZRVivWHITReHoAUOSoHqDn5GrxWWxGmFNOYm7gF5bj+Gtw2tdTNBsANd+WvQrFc2yyKUdQysMFWGQflWgLg26GK5ElzZDDIwJae0I5MrDxsq8wwOtcdRUpSoGRFj9weIO4qFQYjNRP2ozlvG4qb4J2ye3VBdOs1q+BDxFMaSDsq3AGyNnbvB4Seek1eQa4wkUlm7SW6iSGTPtFmcaJARuyA7LJ5jk3I7198N/aJFaukNteoIHH0cd3C7i2Pi+haXvVKAacBWDY2304q8pMQcO7Ncjc4AnwcBex9Dy0XoVHWQ1se3Ec943j7LstKoln+0Ry2Atrdjc5sblHkA237lyM9eTk8tqtXA+PxXsZeEthXMbh0aNldcalKuAcjNWsNTFN/Tdf4+WqllpGqkaUpT6RKUpQhKUrBf3yQRvLKwSNFLOx5ADcmhC0e0faBbOLUVLyOwjhiXZpXPuqPIdS3IAE9K53xi7lgLRK4fiN2NdxOvu28YyAEHMBd1jXmTqc9c7V/xtkB4jcITNJ9Fw+1bZkVvdyOkj7PI32VAXocxnDbJkDNI3eTStrmk+8x6DyRR4VHQCspW1f6t+y3+m0/8As4f4j1PFVmK4iKCHu/1HachxWazs1hQIgwq/MnzJPUk7k9Tk1E9sropalVOGlZYgfLUfF/8AqD+lTtV7tzH/AGXXv9FIkh+AbB/RiflXFLZ07NvTaF/NYjDNiSui7bQvbfzUDDhcY2C4wPhW5f8AEDLp6Af1/wAVp0r1GwX1JsC4PBe5rylKVdrBdMy6ZE3eJhIo88c1+a5HzroFndLLGsiHKuoZT6EZFUarB2Hb+yBeiPIi/AO2P9cVk/aOAbLJhrovJf8AUehZsxVY1vsnpqPmp+lKw3d2sSM7nSqjJP8AXX0rHgX0XkIBJsFE9s75IrSTWXGsFE7vOotgkYx02yfQGvnsJ2RZeFZwFkunSYMymQDQ2qJtJAIyMjnuDnO9eca7LtcWhedWF5csq2MHNogGDHI5BigLSMdlGB0wbj2l403DoII7e2lugumABSWIAUAEtpJOeQOBnzFabA+zfG42uLkHhpu48OoXoeG4e6kg2X+87Mj5fVU/ikYtuI2aXPs6/SrMk4XuhpVZtSEsTgq6r9rB1ryroH7LblXguijK6+23BVl3VgzBgQeRHi5ipC14YJWVpYkfTumtFbRnnjOcHzxVghgVFCqoVRyCgAD5Cpf6JkM5kYcrWtu1urKCJkLNhgsL3X3SlKfTyUpShCVQ+NcRW+mbUwXh9mxaVmICzzJvg+cUJGT0LjG+g1I9t+LSaobK3YpNdatUq84YUx3kg/GdQRfVs9Ko3aBBLN/4dGO6s7RIzJGu3fFhqRD17sAZP3mznlVFitUb/pYzYkXceDdMuZ0H4VxNMymidPJoPivI74385vHGIwClop+zGcZlPk8mAfRQo861ou19q0oiEoLscL4W0sc4wrY0nfbY19XF7FMZrONtMghOdI2QEaR8xkHA9Kr3B+ENcW11A6pFcCQKTjOhQsfdFcbhQoOnHx86r4oIwzvXAFgByO/n8z1WDlLatz6iqJBysODTod9wOWvirxWK4t1kRkcZVgVYeYOxFV297VQ8PMVu5kkIUB394rtszdSTzx5fLNitbpJUDxsHU7hlOQaZdG9gDrZHQqqkgkiAkINjoeK59axGPVExy0LGMnzA91vmpBrPXvEwzcQuEjQu7CM6Rgck3LE7ADbc+mKz/wDgd2OcUR+Ev/KCvQKfE4BCztngOIC9/wAO9p6GOig/WTBrywEj5m3Fa9K2DwS76Qp/FKP9lNbMHZKd/rJUiXqIgXY/xuAB/Ka6kxijYL7d+ieqPbHB4Wl3bbXJoJKiZZTkJGNcre4g/wDcfJRzJq7cE4Z7NAkWdRUeJvNiSWP8xNOGcGitgRGuCfeYnUzHzZjuf9PKt6shimJmtcABZo/M15D7T+0z8aka1rdmNug3k8SvKjrWRZCLuUF7eJwlpCu5up84UqDzVWGF6ZDNyUGk+Ll3i193bwjVeT5KhVxnulb77Dnj3VJ6kVZeznCGkZbqSPuwF0WduRj2eLAAOOSyuAMjmq4XzqHSUjqqTsgbD9x4A7hzPoM94XeBYb2YFXKM/wBo/wAvp5rY4Vw50Zp7ghruVcHSdSwpzEEfkOrNzZt+QGPOwHagXqSySQPbiNyv0h6AZJJIGMdeg89qs9rY5OqsvEuCRXEUkUi5SVSjgEgkHnuNxWxa2OCMRRiwAWozJuU4bxmK4AaJ1dDnSyMGU4ODuuRzrfqI7PdloLCJYoFKovLJyTnckk8ySSfnUvXDrbkoSlKVylSlKUIUP2k7Oi7RSrmKeIloJlGSjEYII5MjDZlPMeRAIpHE7FbiVI7wGzvwCsM8RzHMOeI2YaZF6mF/EN8ferp9avEuGRXMbRTRrJG3NXGR8fQjoeYqurcPjqrOvsvGjhr0PEcktwQWuFwdQdFwPtD2euLScSHuoZWbw3GD3Epz1OSYpGBwUbKttgkqDXrSyWIlmuJI2ubnCoq+GNQgO+++lQST15Dma6lf9nJ7dWWMe22rDDW07AyqvUJI20ox9mTf8fSqJxTsRFdxMLQmREPjs5iUlgbbaNmGqJvwPlD0IFUz5JachlYO7ptDQjhf9vQ5cCFU1WFiQgx5t3ty2tm97A8L7vIjRQHZaK4jnHf27O0ylu/yAFUnLB1PJycZGeQQAYWt27ki4VEyW6l5ZXLqhPUkDOByUbKABknA8zXnBZpLaOZpbiSZbdDmCRAkqEeLx5yxOBgHOCCee1Q/CuHXM6+3o6NPI/gRyCirll38mGcDG+M9WNSDaR5c8jZy42J3dAs9I3bme6YgNFgR3gC7PZBvoANfRW7hHEIZHcqoiuGx30bDTJsMDP3gByYZGKlqipOExrN7XKfHHFpJz4FAyWYDmNiRz5VD8B7Zs5AuE0JK7LBNyVuWEOeTDOM8iQRzBqEYjIC5m78sOKqHU5mBkhuQAL3455DiAB1t5q20pSoygJWjPLJNKLa3x3rDU7ndYE6yMOrdFXqfQGveJXzJoSNdc0raIY/vNzyfJFHiY9APhW5w/gpGqyicsSQ/ErrkXLAYgQjdWZdtvcjx1YGnI43yPbHGLuOnADe48h6nLitHguFCpPbzDuD1PDpxWXgPBY7nCRD+wwOSMkk3cwOWldvtxhuR5M4z7qCr2kRJG5IrBZW6RqqIFRQAqhQMADYADyA5VK2ttprawQMpIhGzz3k7yea25O0VmjTAquRcPuxfSStcardlCx24QAKfDli/MnY+m+/KrLSlDrJUpSlcpUpSlCEpSlCEpSlCEqG492XjuiHDNDcJ9XcRYDr+E5BDx55owI+B3qZpXLmhwLXC4KFzHj/DwWVeIKIJh4YOIwbRsTyVic92T1ikyrfZJPKlca7HiKVUucwIzgmSAlLe4P2Qwz9DLnoee+CTgjv9xbLIjI6q6MCrKwDBgeYIOxHpVL4j2UltFYWy+02hBEljKQxUdRAz7Yx/dOcfdK8qoZcOkprvpDl/G/8AxO7ocuFkzUU7KgZnZducNfHj+WtquZcQvDxCY2Shooozm5JIDMATpRN9w2M58vyOt227uVYLKDGsSDwpv3YCso5dfFnHQKT61McU7JwzJ3sKNc2qEq8XiFzaEc0XcOVXrE3iHTUNq0LN7WxltxbxoIrnUGuCxPQ6UDE7EsOW358mIZmGxjvdt8tO9bPa335W6X1WWmpXUUjRYmwJaB7pNs3E315W3ADidmTtg3eSCOAzRxMyyFGJdQpILFSuk5IOFDaiBnABFS9vx6CSNpUlRkRdTkMDpGM+IDcH0qCjujb8RKRFXgnIaVRg93KwbB/iCZI+JresbK3GuTu8WcEn1aDe7uSfDEo+2qtjbkWwOSmm5mMaAQ05gWtqb5W6k6fRRI8OZVSMjYzZu0G/LeXX33GVslI8KjlBEoXF7drpt0YZ9lt8jMzjIwxJBI5liidDV74FwFbaFY0LHmzMxy0jE5aRj1ZjuT8B0AqoXlvKkbRFVkvr9JGZ9QCRGPuykK5G6KG2xzbJ+1kdC4bGzojHIJUEhgAckAnUBsD5geVaPD6P9Kwuf77tfk0ch66rbNYxjBHGLNGQW1a2/U71t0ApUkm6cSlKUiEpSlCEpSlCEpSlCEpSlCEpSlCEpSlCFAcd7JrM/fwube6AAEqjIcDkkqcpE/Jh0IrnPE+CGaWRBFHDe4LT2cm8F4P30LEY1H72Mg7OM71eU/aEhklX2W6MccrQ99HGJVYoSHOlCXADAj3T/tWSW+4dxdO672OR1OVGTHPE3R1BxJGw8wBVXUUsVS4uicBIMrjPwcN49Ruskexr27EguD+ZLknCeExSSi3tY5LeXLNOXLD2QAYkbDHT3pU6VI6HOQOdq4dZ95HHPAojii+i4ZE42JOrVdMCckuobTnpljjXkbvaXsrxN4HtxNFNbkMTLgrcOiqWWJlGEZmYBCy4yM7DNOwnDXmELMjYjTDyyKVaRsAbggDwsMLjJULvpLYBQUkna9rU6j3Re/V1/QcBfiUzFA2Bpawkk6k5nkOgVh4F2YjLC4kQd84V3UnWscmF1mPOdJyoGRzCjyq1AYr5iiCjAr7q3c65TwCUpSuEqUpShCUpShCUpShCUpShCUpShCUpShCVDdr+Mm0s5ZUGZMBIV+9I5CRr/Ow+WamaoXbXi6+05beHh0Zu5Rt4pWVlgj9GC6m+LR1Gqp+whdJw05ncPE5JWi5sqkomWfube5kiSyjEJdcMJZmw8zurAhtyM8jqLb1uXt9LKMXVpaXoAwG+qf4gOHAPwYb+VYeB2zJCvefWuTLKfN3JZ/1OPlW/WPdGy4uASN+hvvNxY5m51WHqMfqW1DzE7uXyBFxYLUj45FD7snEuH46k+0wjbAyGMyhf5fiKsPCePX0iBoLuwv16kq0LchzaN3UH00DnUTWhdcCglbU0S6vvgaW/mXDfrUhlROz3JXDrZ49c/wD6UyD2mGk8fi3L0P1V6i7XXCfX2Eo5eK3ljnHqcMY3/JTWeL9oFnnEsjWzeV1G9v8Ak0ihD8mNUGO2mj+pu7iPAwFZhOv5TBj+RFbSccv12Y2twvUOjwkjyypdfnp+VSWYpVt94Md0u0+tx6q2ixugk/cW9R9LrqkUwYZUhgeRByPzFfdccjurdG1ycPmt2zvJYSEfEkQtHIcj8BNS3B+0Ws6bTiupht3F6is3TbBEU3pklqnNxiMf1WObzttN823VnFJHMLxPDuhXTaVUl7TXsP11mswHNrSUFv8AtTBMfAO1bXD/ANoNlM/dmbuZf3VwrW7/ACWQDV8s1YQVkFQLxPB6a+ScLSNVY6V8q4PIg19VKXKUpShCUpShCUpShCUpShC1+I3yQRSSyHCRozufIKCT+grkXFA7xQQyDE17Kb68HPSilSkRzyAPdxj0jarx27k75ray6XEneSj/AAocOwPkGk7tPgTVJt7r2m5ubnmrP3MR5/RxZXI9Gk1t8xWexSbalbENGjaPXRvzd4BQMUqf01I941PdHj9lvUpSqheZJSlaF5xhUcRorSzHcRR4LY+8xJARfViK6a0uNgnYYZJnhkbSSdwW8TUW/aa3DFQ5cr73dI8oHnkopArdt+yU90VN2yJDkE28WTr9JJDjIz9kKAfWrRdcPhhjCxBVAGAqjAHwAqayk7u08raYf7Jl4vVuLSdzbHzOa5p2h7Yp3TC3kBbTl5ByiHL/ALhOyr0O5xjeNTjtvHawRGD2tlRV3VSC22pUZxlzk/YBqw9uOzsJhe5VEWWL6VjgDvAMakf72RyJ3yBVP4XdyQEyQmSVn31yWsj5H3Q64IX0G1SGRsDO7fX16j89U7WYJHQtEYzzuM7XPMjS35vV4teGyQgG2uJ7bbPdlu9jHoY5NQH8JFSfAeNvem5ivY7aaK3XxTBCFyc5QpJkZCrqOkkcqg4e0EhtTI0DJNq7tImBHeOxATTnB0sxHMZG/lVjv+FdxZW/D1b6S5OiV99xvJdS/MagPV1Hwppoe0kbEWjbc6wO8cTcZmw/MkuAvq3doZnktblnnn1+6nP2a8PMdohxoWQtMseSRGshLJGAeQVCBjzzVzrT4ZAFXbYeXlW5W8dYGw3K8CUpSuUqUpShCUpShCUpWrxTiC28Mkz7JEjSN8FBY/oKELnXaTjRE3EbpTkwIlhbY/ethnIBH72VAf8A8fpWhw6zEMSRjkihc+eABn4nnWnIrabG3f6wq/ELrPPvJCxUH11yOf8A0x5VK1i5ZO1e+T+Tj5DJvwJ8VjvaWovIyAftFz1P2+KUpUU9zJcuYrc6VU4luMZCeaJ0aT9F65O1IyMvNgqCiopq2URQi59BzK94pftrS3hI7+XkefdIPelYenIA82IHnVisOzyWcY0b5OXZt2djzdjzY/6chttWvwjg8Nt7i7tu7sdTufNnO5PXy/0qVvLkMAN8CrBjWNYQF63g+DNwxmyM3H3j8hyXk/ECwwNhUVxXiqW6a5M7kKqqpdmJ5Kqjcn/atG97UIGMcANzMNikZGlf88nuoPTdvSte0sHaQTXDK0oBVFQYjiB5hAdyT1c7n0G1cvfbN/3SYrjlNhrC1pBfuA+fBYboyXzBZI2itVOopJjXMwOV1AE6Ywd8ZySNxjapelYby6WKN5HOFRSzfADJqG+QyEBeVV+IT4jN2kuugA0HRe8FtfaeIrtmO0XvW8u9fKxj4qmpvmtT3AE9qvJ7nmkZ9kg2+6czv85MJn/CqI4estjw0ED+23j5CnpNNgID5LGmM9MRk1uWfGUs1S0skN3NEoQqhAVeZLzS4KoWbLEbsST4d6l4OxpmkrJCAxg2Wk6f3H6dV6JSU36WmZANdT1XQi6xrliFAwMk4G+w3PrtWWuWcaaGSWNeMXaSO5xHaR6lgQnYEqMsx3wJJCBk7AGrT2D4iwR7KY5ms8IGPOSE/Uy+p0jS34lPnVvTYlDUyFjL6XBIsCN9uNlKLC0K1UpSrFcJSlKEJSlKEJVS/aLJ3sUNmOd5MsbefdJ9JMf5E0/xirbXNO1/GSlzeXIyfYoBbQDnmefSxx64MI+ZqFXzGGnc5vvHIdTkPUrptr5qHtpu/ubq4+y8ndR+Xdw5QY9C+tvnW9Wpwmx7iCOLnoUKT5kDc/M71p8dv5lxFbxlpnBw7DEcY5FmbkT5Lz+XPLhgLthugy8AvMKqR1ZVPeN5Oult1/BHLXkrQoSkMZxPKpwWbAPcoehwcsw3HIYJyJuWaCziGopDEgwAcKB5ADqfQVXeG9npUjCPcyKo3KwfR5J3ZmfeRmJJJORz5DlW9a8BgjbWIwX/AHj5d/53Jb9almSNg2Qb9Pz6rX0mPUGFQdlTML3bzoCfjbwR+Pzzf+Wh0r++uMoD6rGPG3n4tArW/wCmI5G13GbiQ7FpPdA+6qDwqvpj4k1M0ph1Q79uSz9f7QVtbk52y3g3L7lYre2SNQqKqKOSqAoHyG1ZaUpgm6oiScylaF3be03Ftbc1eTvZR/hxYYg+jPoX5mt+ouz4i0cc92mDLO3sVjnyXVrk2+zr1MfSIeYpbOIsz3jkOp08tfBXeBUwmqg93us7x8NPX4LL2qvILq5LTzPHb2rGKNImIeeUr9MAF8bBQVj8PXvBnFeQ3c7xiK2QcOthyCKvftsPikWfPxP5kVj4P2fitt0BZz70r+J2zuTk8sk5wMDc1KVImiZAxtOBcN46X4249b8rKzxL2gk2iyAbPPf4cFG/9PQiKSML9aDrcks7E/aZz4mbO+SfyrfteMuIIb/c3FiTBegDeSLw98fXbTOvwPma+61bK4W2vAz/AFF2ot5gfdD790x9GBMZ+KVHdI9pErc3NNxz4jxHwCZ9n68iodFKbh/H+W786LrkUoZQykEEAgjkQeRr7qpfs+uTEkljIcvZkLGTzeBsmBvkuYz5FPWrbWzikbKwPZoRcLaEWNkpSlOJEpSlCFr8QvVgiklc4SNGdj5BQSf0FcY4lPiO1WXCtI0vFbv8Od41I8lLgf8ApV0L9o0uuGG0HvXk6RHf+7X6SY/Du0K/xCud8SUcQkvW1Be9zbw9fo4fCSB1UylifiKo8Sk2pWRnQd4/Af5HwUHEZxDSuJNtru+ep8BcpadsIHlETa4nbSYxIunWGxpIwTjIIIDYOCDU5VT7OxKW9muY1FzC5nVgc6gzkiQNz54U535Z8ho8Jjju72dnkK6gDEiysjEbhWUKwOdCavhJUKSnYS4tuAB16W66rEzUURc8x3DWi/8AK9zlbTUZ8leqVAEz2sOlpRJI8uI3kGQie8S+nBISJXcn0NYP+pJ4bdZ7iFChCsTE+GUNjGY3A33GwY0x+ncRduYvYc/NRBRSFu0wggmwztc8r2VmpUNf9rraCQRyyFGIBwVbbOcZIGx25VLQzB1DKQykZBByCPMGmnMc0AkaqM+GRgDnNIB0+y+6UryuE2tDjMzhBHF9dOwhi9GbPi+CqC38NQXHJC12sNtJ3dvYx+yxsAGYthe9YZBAOQFLY30t51I3HETG9xdAZ9lQW9sNt7ibGSP8iFc+hatDgPDggCltgN2PMnmW+JJz86ssPi2ptvc34kZ+QsP/ACK9R9msMY2kL5Rfaz+g8s/FRN3aAsCXmZgchmmkJz57MAPyr7t724h3jndgPszHvFPzPjHxB+VS0dgjzlC2FHX1qNvIQjlQcgcjTs7nOcXE3F1vf9qoJ4xFJC05cM/NWTgfaBbnKle7lXdkJzt95T9pfXoeY89++s1mjaNxlXGD/wAjyI5j1xXN+LsUTWrtG6EaWU6W3IDKPiOnnirn2Z7QLcRhXkQzqWR1BAJKlhq088EDPlzqHJCQ3tGcfL7LyH2lwD/aajagN2HMcR+ceiluGcXl0rc+9e8P+julA3uLdtyw33JVe8XydHXG9dVs7tJo0kjYMjqHRhyZSAQR8Qa5FdzPbSpdxAlogVlQDPexEguuOrLjWvqCPtVa+xnEVtpvZQwNtcA3Fg45aSA0kA8tOdaj7rEfYqXhdR2b+wPum5byP7m/Mcr8FfYdWitpxJ+4ZO68fFXilKVolOSlKUIXPe0F1JNe3UkILmxtWjhUDOZ5V7xtP4gixr/Ea5tacGLCF7a4C3FtEEMMg2BOe81qcOpZjzI6fl2LiXY5xM89nP3Ekp1SxunewysBjUVyrI5AALKwzgZBqA4zwuZ8G94d3xTlPZSa3Xl7oJjmX4Lq5dazdVFVx1D5Qzaa62lrgAWsQbX36Heo1ZS/qYwGv2SL6i4N+KosXZ65Rbid3WW7kjZIxHhFXIA2JxnGkYzgDB6kmtbhd8tnF9LbuLnVhFZCQfdjRElClcCNV8uR2qzdzCG0Q8RaF+kPEI9J+GXEch+OWrbexvo/etRKPv28qtn10yaD8t/nUQ1ozZJlyPcOWgztl0Wcmw+va0tcwPaSPdNsgLAdOQHiqj2p4sHu1tQrsWTQCpwFMpCOx+EHeAc939CDN9n+GyQd6sszSlnLR6m1FU5L8/PG1a3E2tJWX2uIwyclNwjwN8FkOAefRqyWvZxFWR4pZGkljKLM796VU50hd9wOf+9POkBhazQdNTfW6q6h+zA2ne0ssN41N73vw8PNQ3ArRL66upZVDx/VoDuMHI1DG4OhVOefiOK+OzXEfZUvF3dbYFscvErSrjblqVFY+pY1ls+B8QtozDA1tpY5Mp1Bxsq8jldlAA57Cvq5ReGvbQoyrHO7meWbxF9l5nbGckeW/wAakOc120wG4NrDk3fyyUqSRkhfE0hzTbZHAMFyeRIB5m61LLtRfaBOViuIiMukJBaPIyAQNwR15/Krfe8QMNuZHXxhR4F3y5wAg88sQo+NU+eCGG/hWywXkOXETAqgDpqJxnwNHrGnkCFIx1ullb+0X8SH6u2HtMv+bdYVPz1P/AKi1hjYBIBla/A9PE5A70ho2VVRCxjQA7M5WOyDvHnnvUJxy0MRtbI+JolN3csPtTSah+mXx6aa0rmfBH9f11rJ7d37TXJ53EhdcjkgwsQ/kUfmaj5GyanbJpqdsZ945nqcz6leyYVTjZBtkPz4LauZldl07eZr4voFQjSc7b1rUqHe6vg22hWpd8OWQhslXX3XBxj5HYjfyqDtXRgpZyUHikiXGQPtNG7KeWNWBy5ZFWatW94eskegALgeAjbSd+WOn+1SIZtnJyosWwZtb32Wa4A+PAH6ro8CgKoU5XAwclsjGxydz8a0uGW5bvLEMEdD7Zw6Q/YdTlo+WMK55b+CQjpWj2Jui1qsbHLwkxN8B7p+BQipDisD4SWH6+Bu9i/EQCGjP4XUlT8R5VWSMIcWg5g3B5jQ/XkSvFaCd2GV7opdLlrvPX83Lp3Zbj4vrZJgNDHKyRnnHIpKyIfUMD8sHrUtXOOzvG0huoriM/2TimAQdu6uQCBkdDIFMbfjQeddHrVUlSKmISDI7xwI1Hmt84WNkpSlSlylKUoQsN3ZpKpSRFkU81dQwPyO1V5/2d2qkmDvbRjv/ZpWjX/t7xfIpirPSuXsa8bLhcc0LnPaKO9sngjEsN3Fcu0X9qjEZVtDOqFotm1hWA+j5gc87VF+LcO3e4s5bFhI0bS2zkIHUsCCYSDnI6x75rrna3gZvLV41OmQYkhf7siENGx2O2oAH0JrlczamWbSFjvl8SuNQiukBWWMg+ej5mJvMVn6qhpoZQQCwO/iS3MZ7ssxy3FNVU7o4S+wcBqDw3+S27Ow74ZseIw3X+FPp1dftx6WX5xmsd93sakXdnIE6soFzH8ToywG3NkHyqoS8BkvO8aWZTcxMVSLSAo0kMBg76XXByOh3Jwan4I+IQPGYLho0YfSxSObhIyAfd7zLFSfIgj1Gwbdh0rc43tcOYsfNvzaqKWHDJs3N2DxabD88Pvt8KltNLSW/chcZcxBRy3OrG+3ka15rloODXF1ymv28Ax4hG3gRQPSAM/zJrYvLqKRw/EOGxzEf39qC5PTxxnDkY9XFeX3HoL66gjtjmG2iaTToKYY/RImllBGldXTbI+cdkMr5msexwAIJJzFm5gXHE21A00T9FSwULZKlkm2bZcRyPooC4mGhQmNOBp+GBj9P68tOvu+tPZpTD/dnLwH8OfFH8UJ/lIr5qdWEmU3XquEzxz0rJI9D8UpSvKiq0Xv9f1/XlSlfLuFBJ2AGT6DzoRopXsX9fdc8Yh/PTJn9CKttQPY2yKW+thh5mMpHkDjQPkgH61M3NykalnZUUc2YgAfM0xPnIQOQ8hZfN+O1DavEppY9C7LwyWrZW6l5rCRisd6Glt2HOKZcM2k555Cyj1V/Oui9iu0DXlt9KNNxCxhuU8pF5kfhYYcejCua+yyX/dtCpijikSUXUo0AaSDmNT4nyMjJwuCdzVl7OX3f8WM1nqktniMd3KBiLWme6aNv7yTcocZAXG9S8NlcypMYFw4XPJw3nhceNxzW0wwzGjb24IcMs9SNy6JSlK0ynJSlKEJSlKEJXNO1fAljuJLcnRDxE95C/7m7TDZH+cAPz3ZXH2q6XUd2g4Il7bvC+QGGVdfejYbpIp6MrAEfCo1XTioiLNDqDwI0PmlB4rhk8lujrezRuLlGMDop2SRQwbOSABgbEnGCprQuuKzcRdbc4t4pQSuzHvFUDIDDGr4DSv4m2zYO0dh3sTzSjTLEywcRCj3XTAivEGOWCreRRvwV7wy9mQO96sMQQBVkDDx/eO/IE4IHP0qijm2W3t3xcZnQ8AN/HpY71ka2H9C67RtH9hJ0G4NG8g665Z5XWfgdwSGhc5kgIRz94EAo/zX8iGqU01RbPtFBDLJJawSyIWLXM2XOBzJAORtz8Wk4G2el5ilDAMpBBGQRuCDyI9K6qaicEEnLwVNXOnjcC64B42Ge/LO3Q7lqcX4QlzGUf4qw95G6Mp6EVSbmKS2fu5xgk4SUbJJ5Y+6/wCE/LNdErHcWyyKVdQynmrAEH5GogqXE9/P83KwwX2kqcLlJHeYdWn4jgVQ68qbn7DoPqZZIh904lQfANuPzrSk7K3QziW3I8yjr+YDEfrToLDo5eoU/tvhcrbvcWngR9LrRJ8+VOGcPN6wPK1Q5kc7CTSfcX8OR4m5bYrZ4d2Z9pYhNV8QdzkQ2qH8TZOsjyGr4Cp+3soWOnficqkARxYisoSOQLElXI9S522UV209/Yju5/ADTny8bcrqLiWNTV8RipAWMORe7I2/tbr4my2IOIPceGzj77GxlJ0QLjzkx48eSBj8K+uG2CvL9Ep4ndocGTZbW2PXxHKKR6a5Djpyqx2XZBrgf22XvE2xawZjgHLAYg65cDbDYX8NWuxsu7QIiqiKMKqjSqjoAoAxVlDhR/6hsOA18T9LeKz1Hh9PR5xi7uJ18OCqU3Y9pMNfSe0sd+4UFLdP4Ccy4PVyfgKuXBIdMYGMAbBRsAPIDkBWzHaDqP6/5rOBVu0Rxx9nG2wVhmTcr2lKVylSlKUISlKUISlKUIVG7b2Atp0vcZgkAtr9cbGNsiOZv8jMVY/cb0rkvH+zot7sJc97LBAMAAlvojnupgBvgY7t9ODlQftYr9HXdqsqNG6hkdSrKeTAjBB9CDXHuJWzwpIjanm4S/vHdprOQbE+bKgz/mh9apK5hglFQzR3dd10af8AHxHBR6qIywkN94AkbjpmAd1/iopeP28sRhtGiAKldb/QwRDGCzswA2BzpGWJ6b1vdk4AlsqqSYwz90WBDNHrbQxB5Er4vgRUdw1xLfSqsFssUQGW0jvHLAMrggbL/W/SvWFxdm4a4SSWZRKMwoSQ0TmRVIHuj3PgAVOajmMPjLG5aEkm+ug5LHGBssDomDZtZxLjckkHZGQAGvqulV4Tio2HizTt3drEZ5R7+CBHEeokl3UEfdGTtyrELOOVijluJzDnDAe6tIj5SSZw+PIlj+Cq5sbnP2ACXcBmfoBzJHJR6LBKipG07ut4n5Des8PE2uGK2kRuCNmkB0wr/mlOxPouo+lYFsElYq+ric4PihhPdWcR8pJOTEHoxY8vAKsVv2ZkuQq3UmY8bWlqDDAB91seOQehIU/dq42HAUjRURRGi8kUBQPgBtV7Bg7sjUHZHAHPxd9LdStdR4ZTUmcbdp3E/LgqnbdkJLkAXUgkQbLbQAw26j7uB4pAPxEDb3atlpwBVCrgIqclUBQB5ADYeW1S0cIXlWSriMMhbsQtDRyVkRfMrHFAFGwrJSlBN0qUpSkQlKUoQlKUoQlKUoQlKUoQlUrt7adxJDfhcrHmC7GPet35sfMRvhvgXq61hu7RZY3jcBkdSjKeoIII/I01NE2aN0b9CLJQbG6/PnGeBQxymzkWZ5kOi1MBxJLA+6AsfDpXdCW2GnO2a3rPgAjPdTGSeU4JsbVtTHACr7ROMBUCgKFGhQAMaquVr+zi8VRC94PZovBH3SaZ3i+zHJNkaccvAN8c/KycE7KJax93Eixr+Ebk9WY82b1O9QqegkcwCZ9hvtqeY4ceI3FRG0sTHEgE3N7HQdB+clVrfsrNMiJcFI4APDY2vgiA32kcAGX1ACqd9jVx4Z2dVFACqiAYVFGkD4AcqkrSw0b5rbqzjbHTt2IGgD81Uk3dm5YordV5CstKUE3SpSlKRCUpShCUpShC/9k="/>
          <p:cNvSpPr>
            <a:spLocks noChangeAspect="1" noChangeArrowheads="1"/>
          </p:cNvSpPr>
          <p:nvPr/>
        </p:nvSpPr>
        <p:spPr bwMode="auto">
          <a:xfrm>
            <a:off x="155575" y="-2239963"/>
            <a:ext cx="2838450" cy="4667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p:nvSpPr>
        <p:spPr>
          <a:xfrm>
            <a:off x="3739124" y="321971"/>
            <a:ext cx="2433076" cy="984885"/>
          </a:xfrm>
          <a:prstGeom prst="rect">
            <a:avLst/>
          </a:prstGeom>
          <a:noFill/>
        </p:spPr>
        <p:txBody>
          <a:bodyPr wrap="square" rtlCol="0">
            <a:spAutoFit/>
          </a:bodyPr>
          <a:lstStyle/>
          <a:p>
            <a:pPr algn="ctr"/>
            <a:r>
              <a:rPr lang="en-US" sz="2000" b="1" dirty="0" smtClean="0">
                <a:latin typeface="+mj-lt"/>
                <a:cs typeface="Times New Roman" pitchFamily="18" charset="0"/>
              </a:rPr>
              <a:t>CLM 4.5 LULCC for Natural PFT and Crop</a:t>
            </a:r>
            <a:r>
              <a:rPr lang="en-US" b="1" dirty="0" smtClean="0">
                <a:latin typeface="+mj-lt"/>
                <a:cs typeface="Times New Roman" pitchFamily="18" charset="0"/>
              </a:rPr>
              <a:t> </a:t>
            </a:r>
            <a:br>
              <a:rPr lang="en-US" b="1" dirty="0" smtClean="0">
                <a:latin typeface="+mj-lt"/>
                <a:cs typeface="Times New Roman" pitchFamily="18" charset="0"/>
              </a:rPr>
            </a:br>
            <a:endParaRPr lang="en-US" b="1" dirty="0">
              <a:latin typeface="+mj-lt"/>
              <a:cs typeface="Times New Roman" pitchFamily="18" charset="0"/>
            </a:endParaRPr>
          </a:p>
        </p:txBody>
      </p:sp>
      <p:sp>
        <p:nvSpPr>
          <p:cNvPr id="133" name="Line 30"/>
          <p:cNvSpPr>
            <a:spLocks noChangeShapeType="1"/>
          </p:cNvSpPr>
          <p:nvPr/>
        </p:nvSpPr>
        <p:spPr bwMode="auto">
          <a:xfrm>
            <a:off x="2366771" y="3487870"/>
            <a:ext cx="2980262" cy="0"/>
          </a:xfrm>
          <a:prstGeom prst="line">
            <a:avLst/>
          </a:prstGeom>
          <a:noFill/>
          <a:ln w="19050">
            <a:solidFill>
              <a:schemeClr val="tx1"/>
            </a:solidFill>
            <a:round/>
            <a:headEnd/>
            <a:tailEnd/>
          </a:ln>
        </p:spPr>
        <p:txBody>
          <a:bodyPr/>
          <a:lstStyle/>
          <a:p>
            <a:pPr eaLnBrk="0" fontAlgn="base" hangingPunct="0">
              <a:spcBef>
                <a:spcPct val="0"/>
              </a:spcBef>
              <a:spcAft>
                <a:spcPct val="0"/>
              </a:spcAft>
            </a:pPr>
            <a:endParaRPr lang="en-US">
              <a:solidFill>
                <a:srgbClr val="000000"/>
              </a:solidFill>
              <a:latin typeface="Tahoma" pitchFamily="34"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405731"/>
            <a:ext cx="2560000" cy="566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3737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822325"/>
            <a:ext cx="5867400" cy="5940088"/>
          </a:xfrm>
          <a:prstGeom prst="rect">
            <a:avLst/>
          </a:prstGeom>
          <a:noFill/>
          <a:ln w="9525">
            <a:noFill/>
            <a:miter lim="800000"/>
            <a:headEnd/>
            <a:tailEnd/>
          </a:ln>
        </p:spPr>
        <p:txBody>
          <a:bodyPr>
            <a:spAutoFit/>
          </a:bodyPr>
          <a:lstStyle/>
          <a:p>
            <a:pPr marL="457200" indent="-457200" eaLnBrk="0" hangingPunct="0"/>
            <a:r>
              <a:rPr lang="en-AU" sz="2000" dirty="0">
                <a:latin typeface="+mn-lt"/>
              </a:rPr>
              <a:t>1. </a:t>
            </a:r>
            <a:r>
              <a:rPr lang="en-AU" sz="2000" dirty="0" smtClean="0">
                <a:latin typeface="+mn-lt"/>
              </a:rPr>
              <a:t>Surface Energy Fluxes:</a:t>
            </a:r>
            <a:endParaRPr lang="en-AU" sz="2000" dirty="0">
              <a:latin typeface="+mn-lt"/>
            </a:endParaRPr>
          </a:p>
          <a:p>
            <a:pPr marL="457200" indent="-457200" eaLnBrk="0" hangingPunct="0"/>
            <a:r>
              <a:rPr lang="en-AU" sz="2000" dirty="0">
                <a:latin typeface="+mn-lt"/>
              </a:rPr>
              <a:t>- </a:t>
            </a:r>
            <a:r>
              <a:rPr lang="en-AU" sz="2000" dirty="0" smtClean="0">
                <a:latin typeface="+mn-lt"/>
              </a:rPr>
              <a:t>Solar Energy Fluxes (Albedo </a:t>
            </a:r>
            <a:r>
              <a:rPr lang="en-AU" sz="2000" dirty="0">
                <a:latin typeface="+mn-lt"/>
              </a:rPr>
              <a:t>– </a:t>
            </a:r>
            <a:r>
              <a:rPr lang="en-AU" sz="2000" dirty="0" smtClean="0">
                <a:latin typeface="+mn-lt"/>
              </a:rPr>
              <a:t>Vegetation, Snow, Soils)</a:t>
            </a:r>
            <a:endParaRPr lang="en-AU" sz="2000" dirty="0">
              <a:latin typeface="+mn-lt"/>
            </a:endParaRPr>
          </a:p>
          <a:p>
            <a:pPr marL="457200" indent="-457200" eaLnBrk="0" hangingPunct="0"/>
            <a:r>
              <a:rPr lang="en-AU" sz="2000" dirty="0">
                <a:latin typeface="+mn-lt"/>
              </a:rPr>
              <a:t>- </a:t>
            </a:r>
            <a:r>
              <a:rPr lang="en-AU" sz="2000" dirty="0" smtClean="0">
                <a:latin typeface="+mn-lt"/>
              </a:rPr>
              <a:t>Long Wave Energy Fluxes (Surface Temp &amp; Emissivity)</a:t>
            </a:r>
            <a:endParaRPr lang="en-AU" sz="2000" dirty="0">
              <a:latin typeface="+mn-lt"/>
            </a:endParaRPr>
          </a:p>
          <a:p>
            <a:pPr marL="457200" indent="-457200" eaLnBrk="0" hangingPunct="0"/>
            <a:r>
              <a:rPr lang="en-AU" sz="2000" dirty="0">
                <a:latin typeface="+mn-lt"/>
              </a:rPr>
              <a:t>- </a:t>
            </a:r>
            <a:r>
              <a:rPr lang="en-AU" sz="2000" dirty="0" smtClean="0">
                <a:latin typeface="+mn-lt"/>
              </a:rPr>
              <a:t>Latent Heat Fluxes (Transpiration, Evaporation)</a:t>
            </a:r>
            <a:endParaRPr lang="en-AU" sz="2000" dirty="0">
              <a:latin typeface="+mn-lt"/>
            </a:endParaRPr>
          </a:p>
          <a:p>
            <a:pPr marL="457200" indent="-457200" eaLnBrk="0" hangingPunct="0"/>
            <a:r>
              <a:rPr lang="en-US" sz="2000" dirty="0" smtClean="0">
                <a:latin typeface="+mn-lt"/>
              </a:rPr>
              <a:t>- Sensible Heat Fluxes (Surface Temp &amp; Roughness)</a:t>
            </a:r>
          </a:p>
          <a:p>
            <a:pPr marL="457200" indent="-457200" eaLnBrk="0" hangingPunct="0">
              <a:buFontTx/>
              <a:buChar char="-"/>
            </a:pPr>
            <a:endParaRPr lang="en-US" sz="2000" dirty="0">
              <a:latin typeface="+mn-lt"/>
            </a:endParaRPr>
          </a:p>
          <a:p>
            <a:pPr marL="457200" indent="-457200" eaLnBrk="0" hangingPunct="0"/>
            <a:r>
              <a:rPr lang="en-US" sz="2000" dirty="0">
                <a:solidFill>
                  <a:schemeClr val="bg1">
                    <a:lumMod val="75000"/>
                  </a:schemeClr>
                </a:solidFill>
                <a:latin typeface="+mn-lt"/>
              </a:rPr>
              <a:t>2. </a:t>
            </a:r>
            <a:r>
              <a:rPr lang="en-US" sz="2000" dirty="0" smtClean="0">
                <a:solidFill>
                  <a:schemeClr val="bg1">
                    <a:lumMod val="75000"/>
                  </a:schemeClr>
                </a:solidFill>
                <a:latin typeface="+mn-lt"/>
              </a:rPr>
              <a:t>Surface Hydrology:</a:t>
            </a:r>
            <a:endParaRPr lang="en-US" sz="2000" dirty="0">
              <a:solidFill>
                <a:schemeClr val="bg1">
                  <a:lumMod val="75000"/>
                </a:schemeClr>
              </a:solidFill>
              <a:latin typeface="+mn-lt"/>
            </a:endParaRPr>
          </a:p>
          <a:p>
            <a:pPr marL="457200" indent="-457200" eaLnBrk="0" hangingPunct="0"/>
            <a:r>
              <a:rPr lang="en-US" sz="2000" dirty="0">
                <a:solidFill>
                  <a:schemeClr val="bg1">
                    <a:lumMod val="75000"/>
                  </a:schemeClr>
                </a:solidFill>
                <a:latin typeface="+mn-lt"/>
              </a:rPr>
              <a:t>- </a:t>
            </a:r>
            <a:r>
              <a:rPr lang="en-US" sz="2000" dirty="0" smtClean="0">
                <a:solidFill>
                  <a:schemeClr val="bg1">
                    <a:lumMod val="75000"/>
                  </a:schemeClr>
                </a:solidFill>
                <a:latin typeface="+mn-lt"/>
              </a:rPr>
              <a:t>Rain and Snow (Vegetation, Snow Pack, Runoff)</a:t>
            </a:r>
            <a:endParaRPr lang="en-US" sz="2000" dirty="0">
              <a:solidFill>
                <a:schemeClr val="bg1">
                  <a:lumMod val="75000"/>
                </a:schemeClr>
              </a:solidFill>
              <a:latin typeface="+mn-lt"/>
            </a:endParaRPr>
          </a:p>
          <a:p>
            <a:pPr marL="457200" indent="-457200" eaLnBrk="0" hangingPunct="0"/>
            <a:r>
              <a:rPr lang="en-US" sz="2000" dirty="0" smtClean="0">
                <a:solidFill>
                  <a:schemeClr val="bg1">
                    <a:lumMod val="75000"/>
                  </a:schemeClr>
                </a:solidFill>
                <a:latin typeface="+mn-lt"/>
              </a:rPr>
              <a:t>- Transpiration, Evaporation, Snow melt, Sublimation</a:t>
            </a:r>
          </a:p>
          <a:p>
            <a:pPr marL="457200" indent="-457200" eaLnBrk="0" hangingPunct="0"/>
            <a:r>
              <a:rPr lang="en-US" sz="2000" dirty="0" smtClean="0">
                <a:solidFill>
                  <a:schemeClr val="bg1">
                    <a:lumMod val="75000"/>
                  </a:schemeClr>
                </a:solidFill>
                <a:latin typeface="+mn-lt"/>
              </a:rPr>
              <a:t>- Soil Hydrology 10 Soil Layers in CLM (Richards Eqns)</a:t>
            </a:r>
          </a:p>
          <a:p>
            <a:pPr marL="457200" indent="-457200" eaLnBrk="0" hangingPunct="0"/>
            <a:r>
              <a:rPr lang="en-US" sz="2000" dirty="0" smtClean="0">
                <a:solidFill>
                  <a:schemeClr val="bg1">
                    <a:lumMod val="75000"/>
                  </a:schemeClr>
                </a:solidFill>
                <a:latin typeface="+mn-lt"/>
              </a:rPr>
              <a:t>- Deep Aquifer recharge and drainage (Top Model)</a:t>
            </a:r>
            <a:endParaRPr lang="en-US" sz="2000" dirty="0">
              <a:solidFill>
                <a:schemeClr val="bg1">
                  <a:lumMod val="75000"/>
                </a:schemeClr>
              </a:solidFill>
              <a:latin typeface="+mn-lt"/>
            </a:endParaRPr>
          </a:p>
          <a:p>
            <a:pPr marL="457200" indent="-457200" eaLnBrk="0" hangingPunct="0"/>
            <a:endParaRPr lang="en-AU" sz="2000" dirty="0">
              <a:solidFill>
                <a:schemeClr val="bg1">
                  <a:lumMod val="75000"/>
                </a:schemeClr>
              </a:solidFill>
              <a:latin typeface="+mn-lt"/>
            </a:endParaRPr>
          </a:p>
          <a:p>
            <a:pPr marL="457200" indent="-457200" eaLnBrk="0" hangingPunct="0"/>
            <a:r>
              <a:rPr lang="en-AU" sz="2000" dirty="0">
                <a:solidFill>
                  <a:schemeClr val="bg1">
                    <a:lumMod val="75000"/>
                  </a:schemeClr>
                </a:solidFill>
                <a:latin typeface="+mn-lt"/>
              </a:rPr>
              <a:t>3. </a:t>
            </a:r>
            <a:r>
              <a:rPr lang="en-AU" sz="2000" dirty="0" smtClean="0">
                <a:solidFill>
                  <a:schemeClr val="bg1">
                    <a:lumMod val="75000"/>
                  </a:schemeClr>
                </a:solidFill>
                <a:latin typeface="+mn-lt"/>
              </a:rPr>
              <a:t>Biogeochemistry (Carbon and Nitrogen Cycles):</a:t>
            </a:r>
            <a:endParaRPr lang="en-AU" sz="2000" dirty="0">
              <a:solidFill>
                <a:schemeClr val="bg1">
                  <a:lumMod val="75000"/>
                </a:schemeClr>
              </a:solidFill>
              <a:latin typeface="+mn-lt"/>
            </a:endParaRPr>
          </a:p>
          <a:p>
            <a:pPr marL="457200" indent="-457200" eaLnBrk="0" hangingPunct="0"/>
            <a:r>
              <a:rPr lang="en-AU" sz="2000" dirty="0" smtClean="0">
                <a:solidFill>
                  <a:schemeClr val="bg1">
                    <a:lumMod val="75000"/>
                  </a:schemeClr>
                </a:solidFill>
                <a:latin typeface="+mn-lt"/>
              </a:rPr>
              <a:t>- Plant Photosynthesis and Respiration</a:t>
            </a:r>
          </a:p>
          <a:p>
            <a:pPr marL="457200" indent="-457200" algn="ctr" eaLnBrk="0" hangingPunct="0"/>
            <a:r>
              <a:rPr lang="en-AU" sz="2000" dirty="0" smtClean="0">
                <a:solidFill>
                  <a:schemeClr val="bg1">
                    <a:lumMod val="75000"/>
                  </a:schemeClr>
                </a:solidFill>
                <a:latin typeface="+mn-lt"/>
              </a:rPr>
              <a:t> 6 CO</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 + 6 H</a:t>
            </a:r>
            <a:r>
              <a:rPr lang="en-AU" sz="2000" baseline="-25000" dirty="0" smtClean="0">
                <a:solidFill>
                  <a:schemeClr val="bg1">
                    <a:lumMod val="75000"/>
                  </a:schemeClr>
                </a:solidFill>
                <a:latin typeface="+mn-lt"/>
              </a:rPr>
              <a:t>2</a:t>
            </a:r>
            <a:r>
              <a:rPr lang="en-AU" sz="2000" dirty="0" smtClean="0">
                <a:solidFill>
                  <a:schemeClr val="bg1">
                    <a:lumMod val="75000"/>
                  </a:schemeClr>
                </a:solidFill>
                <a:latin typeface="+mn-lt"/>
              </a:rPr>
              <a:t>O + light -&gt; C</a:t>
            </a:r>
            <a:r>
              <a:rPr lang="en-AU" sz="2000" baseline="-25000" dirty="0" smtClean="0">
                <a:solidFill>
                  <a:schemeClr val="bg1">
                    <a:lumMod val="75000"/>
                  </a:schemeClr>
                </a:solidFill>
                <a:latin typeface="+mn-lt"/>
              </a:rPr>
              <a:t>6</a:t>
            </a:r>
            <a:r>
              <a:rPr lang="en-AU" sz="2000" dirty="0" smtClean="0">
                <a:solidFill>
                  <a:schemeClr val="bg1">
                    <a:lumMod val="75000"/>
                  </a:schemeClr>
                </a:solidFill>
                <a:latin typeface="+mn-lt"/>
              </a:rPr>
              <a:t>H</a:t>
            </a:r>
            <a:r>
              <a:rPr lang="en-AU" sz="2000" baseline="-25000" dirty="0" smtClean="0">
                <a:solidFill>
                  <a:schemeClr val="bg1">
                    <a:lumMod val="75000"/>
                  </a:schemeClr>
                </a:solidFill>
                <a:latin typeface="+mn-lt"/>
              </a:rPr>
              <a:t>12</a:t>
            </a:r>
            <a:r>
              <a:rPr lang="en-AU" sz="2000" dirty="0" smtClean="0">
                <a:solidFill>
                  <a:schemeClr val="bg1">
                    <a:lumMod val="75000"/>
                  </a:schemeClr>
                </a:solidFill>
                <a:latin typeface="+mn-lt"/>
              </a:rPr>
              <a:t>O</a:t>
            </a:r>
            <a:r>
              <a:rPr lang="en-AU" sz="2000" baseline="-25000" dirty="0" smtClean="0">
                <a:solidFill>
                  <a:schemeClr val="bg1">
                    <a:lumMod val="75000"/>
                  </a:schemeClr>
                </a:solidFill>
                <a:latin typeface="+mn-lt"/>
              </a:rPr>
              <a:t>6</a:t>
            </a:r>
            <a:r>
              <a:rPr lang="en-AU" sz="2000" dirty="0" smtClean="0">
                <a:solidFill>
                  <a:schemeClr val="bg1">
                    <a:lumMod val="75000"/>
                  </a:schemeClr>
                </a:solidFill>
                <a:latin typeface="+mn-lt"/>
              </a:rPr>
              <a:t> + 6 O</a:t>
            </a:r>
            <a:r>
              <a:rPr lang="en-AU" sz="2000" baseline="-25000" dirty="0" smtClean="0">
                <a:solidFill>
                  <a:schemeClr val="bg1">
                    <a:lumMod val="75000"/>
                  </a:schemeClr>
                </a:solidFill>
                <a:latin typeface="+mn-lt"/>
              </a:rPr>
              <a:t>2</a:t>
            </a:r>
            <a:endParaRPr lang="en-AU" sz="2000" baseline="-25000" dirty="0">
              <a:solidFill>
                <a:schemeClr val="bg1">
                  <a:lumMod val="75000"/>
                </a:schemeClr>
              </a:solidFill>
              <a:latin typeface="+mn-lt"/>
            </a:endParaRPr>
          </a:p>
          <a:p>
            <a:pPr marL="457200" indent="-457200" eaLnBrk="0" hangingPunct="0"/>
            <a:r>
              <a:rPr lang="en-AU" sz="2000" dirty="0" smtClean="0">
                <a:solidFill>
                  <a:schemeClr val="bg1">
                    <a:lumMod val="75000"/>
                  </a:schemeClr>
                </a:solidFill>
                <a:latin typeface="+mn-lt"/>
              </a:rPr>
              <a:t>- Carbohydrates are allocated to Leaves, Roots, Wood</a:t>
            </a:r>
            <a:endParaRPr lang="en-AU" sz="2000" dirty="0">
              <a:solidFill>
                <a:schemeClr val="bg1">
                  <a:lumMod val="75000"/>
                </a:schemeClr>
              </a:solidFill>
              <a:latin typeface="+mn-lt"/>
            </a:endParaRPr>
          </a:p>
          <a:p>
            <a:pPr marL="457200" indent="-457200"/>
            <a:r>
              <a:rPr lang="en-AU" sz="2000" dirty="0" smtClean="0">
                <a:solidFill>
                  <a:schemeClr val="bg1">
                    <a:lumMod val="75000"/>
                  </a:schemeClr>
                </a:solidFill>
                <a:latin typeface="+mn-lt"/>
              </a:rPr>
              <a:t>- Leaves, roots and wood become litter, debris, soil C</a:t>
            </a:r>
          </a:p>
          <a:p>
            <a:pPr marL="457200" indent="-457200"/>
            <a:r>
              <a:rPr lang="en-AU" sz="2000" dirty="0" smtClean="0">
                <a:solidFill>
                  <a:schemeClr val="bg1">
                    <a:lumMod val="75000"/>
                  </a:schemeClr>
                </a:solidFill>
                <a:latin typeface="+mn-lt"/>
              </a:rPr>
              <a:t>- Organic decomposition and fire remove carbon</a:t>
            </a:r>
            <a:endParaRPr lang="en-AU" sz="2000" dirty="0">
              <a:solidFill>
                <a:schemeClr val="bg1">
                  <a:lumMod val="75000"/>
                </a:schemeClr>
              </a:solidFill>
              <a:latin typeface="+mn-lt"/>
            </a:endParaRPr>
          </a:p>
          <a:p>
            <a:pPr marL="457200" indent="-457200"/>
            <a:r>
              <a:rPr lang="en-AU" sz="2000" dirty="0">
                <a:solidFill>
                  <a:schemeClr val="bg1">
                    <a:lumMod val="75000"/>
                  </a:schemeClr>
                </a:solidFill>
                <a:latin typeface="+mn-lt"/>
              </a:rPr>
              <a:t>- </a:t>
            </a:r>
            <a:r>
              <a:rPr lang="en-AU" sz="2000" dirty="0" smtClean="0">
                <a:solidFill>
                  <a:schemeClr val="bg1">
                    <a:lumMod val="75000"/>
                  </a:schemeClr>
                </a:solidFill>
                <a:latin typeface="+mn-lt"/>
              </a:rPr>
              <a:t>Nitrogen is cycled impacting growth and decay</a:t>
            </a:r>
            <a:endParaRPr lang="en-AU" sz="1000" dirty="0">
              <a:latin typeface="+mn-lt"/>
            </a:endParaRPr>
          </a:p>
        </p:txBody>
      </p:sp>
      <p:sp>
        <p:nvSpPr>
          <p:cNvPr id="3075" name="Rectangle 3"/>
          <p:cNvSpPr>
            <a:spLocks noChangeArrowheads="1"/>
          </p:cNvSpPr>
          <p:nvPr/>
        </p:nvSpPr>
        <p:spPr bwMode="auto">
          <a:xfrm>
            <a:off x="1752600" y="1066800"/>
            <a:ext cx="9144000" cy="0"/>
          </a:xfrm>
          <a:prstGeom prst="rect">
            <a:avLst/>
          </a:prstGeom>
          <a:noFill/>
          <a:ln w="9525">
            <a:noFill/>
            <a:miter lim="800000"/>
            <a:headEnd/>
            <a:tailEnd/>
          </a:ln>
        </p:spPr>
        <p:txBody>
          <a:bodyPr>
            <a:spAutoFit/>
          </a:bodyPr>
          <a:lstStyle/>
          <a:p>
            <a:endParaRPr lang="en-US"/>
          </a:p>
        </p:txBody>
      </p:sp>
      <p:sp>
        <p:nvSpPr>
          <p:cNvPr id="3076" name="Rectangle 4"/>
          <p:cNvSpPr>
            <a:spLocks noGrp="1"/>
          </p:cNvSpPr>
          <p:nvPr>
            <p:ph type="title"/>
          </p:nvPr>
        </p:nvSpPr>
        <p:spPr>
          <a:xfrm>
            <a:off x="152400" y="6477000"/>
            <a:ext cx="1981200" cy="152400"/>
          </a:xfrm>
        </p:spPr>
        <p:txBody>
          <a:bodyPr>
            <a:normAutofit fontScale="90000"/>
          </a:bodyPr>
          <a:lstStyle/>
          <a:p>
            <a:pPr algn="l" eaLnBrk="1" hangingPunct="1"/>
            <a:r>
              <a:rPr lang="en-US" sz="900" smtClean="0">
                <a:solidFill>
                  <a:schemeClr val="bg1"/>
                </a:solidFill>
              </a:rPr>
              <a:t>Slide 4 – Land Cover Change</a:t>
            </a:r>
          </a:p>
        </p:txBody>
      </p:sp>
      <p:sp>
        <p:nvSpPr>
          <p:cNvPr id="3077" name="Text Box 5"/>
          <p:cNvSpPr txBox="1">
            <a:spLocks noChangeArrowheads="1"/>
          </p:cNvSpPr>
          <p:nvPr/>
        </p:nvSpPr>
        <p:spPr bwMode="auto">
          <a:xfrm>
            <a:off x="457200" y="304800"/>
            <a:ext cx="8229600" cy="457200"/>
          </a:xfrm>
          <a:prstGeom prst="rect">
            <a:avLst/>
          </a:prstGeom>
          <a:noFill/>
          <a:ln w="9525">
            <a:noFill/>
            <a:miter lim="800000"/>
            <a:headEnd/>
            <a:tailEnd/>
          </a:ln>
        </p:spPr>
        <p:txBody>
          <a:bodyPr>
            <a:spAutoFit/>
          </a:bodyPr>
          <a:lstStyle/>
          <a:p>
            <a:pPr eaLnBrk="0" hangingPunct="0">
              <a:spcBef>
                <a:spcPct val="50000"/>
              </a:spcBef>
            </a:pPr>
            <a:r>
              <a:rPr lang="en-AU" sz="2400" b="1" dirty="0" smtClean="0"/>
              <a:t>Land Surface in the Climate System</a:t>
            </a:r>
            <a:endParaRPr lang="en-AU" sz="2400" b="1" dirty="0"/>
          </a:p>
        </p:txBody>
      </p:sp>
      <p:pic>
        <p:nvPicPr>
          <p:cNvPr id="25" name="Picture 24" descr="clmcomponents1.bmp"/>
          <p:cNvPicPr>
            <a:picLocks noChangeAspect="1"/>
          </p:cNvPicPr>
          <p:nvPr/>
        </p:nvPicPr>
        <p:blipFill>
          <a:blip r:embed="rId3" cstate="print"/>
          <a:stretch>
            <a:fillRect/>
          </a:stretch>
        </p:blipFill>
        <p:spPr>
          <a:xfrm>
            <a:off x="6781800" y="0"/>
            <a:ext cx="2286000" cy="6858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32058</TotalTime>
  <Words>2451</Words>
  <Application>Microsoft Office PowerPoint</Application>
  <PresentationFormat>On-screen Show (4:3)</PresentationFormat>
  <Paragraphs>618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1 - Title</vt:lpstr>
      <vt:lpstr>Understanding the Land Surface in the Climate System:  Investigations with an Earth System Model (NCAR CESM)</vt:lpstr>
      <vt:lpstr>Understanding the Land Surface in the Climate System:  Investigations with an Earth System Model (NCAR CESM)</vt:lpstr>
      <vt:lpstr>PowerPoint Presentation</vt:lpstr>
      <vt:lpstr>Slide 4 – Land Cover Change</vt:lpstr>
      <vt:lpstr>Community Land Model (CLM 4.5) subgrid tiling structure</vt:lpstr>
      <vt:lpstr>PowerPoint Presentation</vt:lpstr>
      <vt:lpstr>PowerPoint Presentation</vt:lpstr>
      <vt:lpstr>Slide 4 – Land Cover Change</vt:lpstr>
      <vt:lpstr>Slide 4 – Land Cover Change</vt:lpstr>
      <vt:lpstr>Slide 4 – Land Cover Change</vt:lpstr>
      <vt:lpstr>Slide 4 – Land Cover Change</vt:lpstr>
      <vt:lpstr>Slide 4 – Land Cover Change</vt:lpstr>
      <vt:lpstr>Slide 4 – Land Cover Change</vt:lpstr>
      <vt:lpstr>Slide 2 - Outline</vt:lpstr>
      <vt:lpstr>PowerPoint Presentation</vt:lpstr>
      <vt:lpstr>Slide 4 – Land Cover Change</vt:lpstr>
      <vt:lpstr>Slide 4 – Land Cover Change</vt:lpstr>
      <vt:lpstr>Slide 4 – Land Cover Change</vt:lpstr>
      <vt:lpstr>PowerPoint Presentation</vt:lpstr>
      <vt:lpstr>Slide 4 – Land Cover Change</vt:lpstr>
      <vt:lpstr>Slide 4 – Land Cover Change</vt:lpstr>
      <vt:lpstr>Slide 3 - Outline</vt:lpstr>
      <vt:lpstr>Slide 4 – Land Cover Change</vt:lpstr>
      <vt:lpstr>Slide 4 – Land Cover Change</vt:lpstr>
      <vt:lpstr>PowerPoint Presentation</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Slide 4 – Land Cover Change</vt:lpstr>
      <vt:lpstr>PowerPoint Presentation</vt:lpstr>
      <vt:lpstr>Understanding the Land Surface in the Climate System:  Investigations with an Earth System Model (NCAR CESM)</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Samuel Levis</dc:creator>
  <cp:lastModifiedBy>lawrence</cp:lastModifiedBy>
  <cp:revision>1191</cp:revision>
  <dcterms:created xsi:type="dcterms:W3CDTF">2010-08-03T21:01:43Z</dcterms:created>
  <dcterms:modified xsi:type="dcterms:W3CDTF">2016-08-09T23:13:28Z</dcterms:modified>
</cp:coreProperties>
</file>