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83" r:id="rId2"/>
    <p:sldMasterId id="2147483699" r:id="rId3"/>
    <p:sldMasterId id="2147483701" r:id="rId4"/>
  </p:sldMasterIdLst>
  <p:notesMasterIdLst>
    <p:notesMasterId r:id="rId29"/>
  </p:notesMasterIdLst>
  <p:sldIdLst>
    <p:sldId id="263" r:id="rId5"/>
    <p:sldId id="670" r:id="rId6"/>
    <p:sldId id="1028" r:id="rId7"/>
    <p:sldId id="257" r:id="rId8"/>
    <p:sldId id="1054" r:id="rId9"/>
    <p:sldId id="667" r:id="rId10"/>
    <p:sldId id="498" r:id="rId11"/>
    <p:sldId id="999" r:id="rId12"/>
    <p:sldId id="702" r:id="rId13"/>
    <p:sldId id="669" r:id="rId14"/>
    <p:sldId id="1010" r:id="rId15"/>
    <p:sldId id="262" r:id="rId16"/>
    <p:sldId id="260" r:id="rId17"/>
    <p:sldId id="1057" r:id="rId18"/>
    <p:sldId id="1135" r:id="rId19"/>
    <p:sldId id="1143" r:id="rId20"/>
    <p:sldId id="1133" r:id="rId21"/>
    <p:sldId id="1132" r:id="rId22"/>
    <p:sldId id="1141" r:id="rId23"/>
    <p:sldId id="1025" r:id="rId24"/>
    <p:sldId id="1033" r:id="rId25"/>
    <p:sldId id="694" r:id="rId26"/>
    <p:sldId id="1038" r:id="rId27"/>
    <p:sldId id="11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768" userDrawn="1">
          <p15:clr>
            <a:srgbClr val="A4A3A4"/>
          </p15:clr>
        </p15:guide>
        <p15:guide id="3" orient="horz" pos="984" userDrawn="1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pos="1632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3888" userDrawn="1">
          <p15:clr>
            <a:srgbClr val="A4A3A4"/>
          </p15:clr>
        </p15:guide>
        <p15:guide id="8" pos="4896" userDrawn="1">
          <p15:clr>
            <a:srgbClr val="A4A3A4"/>
          </p15:clr>
        </p15:guide>
        <p15:guide id="9" pos="5304" userDrawn="1">
          <p15:clr>
            <a:srgbClr val="A4A3A4"/>
          </p15:clr>
        </p15:guide>
        <p15:guide id="10" pos="7488" userDrawn="1">
          <p15:clr>
            <a:srgbClr val="A4A3A4"/>
          </p15:clr>
        </p15:guide>
        <p15:guide id="11" orient="horz" pos="720" userDrawn="1">
          <p15:clr>
            <a:srgbClr val="A4A3A4"/>
          </p15:clr>
        </p15:guide>
        <p15:guide id="12" orient="horz" pos="1392" userDrawn="1">
          <p15:clr>
            <a:srgbClr val="A4A3A4"/>
          </p15:clr>
        </p15:guide>
        <p15:guide id="13" orient="horz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A7"/>
    <a:srgbClr val="941100"/>
    <a:srgbClr val="0D141F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/>
    <p:restoredTop sz="85352"/>
  </p:normalViewPr>
  <p:slideViewPr>
    <p:cSldViewPr snapToGrid="0" snapToObjects="1" showGuides="1">
      <p:cViewPr varScale="1">
        <p:scale>
          <a:sx n="135" d="100"/>
          <a:sy n="135" d="100"/>
        </p:scale>
        <p:origin x="192" y="184"/>
      </p:cViewPr>
      <p:guideLst>
        <p:guide orient="horz" pos="2256"/>
        <p:guide pos="3768"/>
        <p:guide orient="horz" pos="984"/>
        <p:guide orient="horz" pos="3072"/>
        <p:guide pos="1632"/>
        <p:guide pos="384"/>
        <p:guide pos="3888"/>
        <p:guide pos="4896"/>
        <p:guide pos="5304"/>
        <p:guide pos="7488"/>
        <p:guide orient="horz" pos="720"/>
        <p:guide orient="horz" pos="1392"/>
        <p:guide orient="horz" pos="2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F1619-C17D-DD40-8C77-AF5C0456EAEF}" type="datetimeFigureOut">
              <a:rPr lang="en-US" smtClean="0"/>
              <a:t>8/9/22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39C39-5BBE-6B46-B211-30302766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0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505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93e8aac4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93e8aac4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Hypothesis/assertion: for global scale simulation, a new axis for biogeography is needed in FATES/VDMs - one driven by fire disturbance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FATES: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SPITFIRE: fires initiated through influence of fire weather. So lightning strike and weather conducive to fire as influenced by temperature, precipitation, relative humidity, and wind speed.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We evaluate six litter and fuel classes. The overall fuel load, geometry and moisture influence the fire behavior, specifically fire intensity (energy release), rate of spread and area burned.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From this we obtain fire scorch height, evaluate crown damage and cambial heating of tree stems, so we have size-based tree mortality.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765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interaction of climate, fire, vegetation traits and state determine the distribution of tropical forest and savanna biomes. 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Hypothesis/assertion: for global scale simulation, a new axis for biogeography is needed in FATES/VDMs - one driven by fire disturbance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Can FATES-SPITFIRE capture observed distribution of thin vs thick bark trees?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SPITFIRE size-based mortality is important because it captures the influence of canopy structure on future fire behavior. </a:t>
            </a:r>
          </a:p>
          <a:p>
            <a:r>
              <a:rPr lang="en-US" dirty="0"/>
              <a:t>A fire can come through a patch altering canopy structure and influencing the vulnerability to future fires.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A139C39-5BBE-6B46-B211-30302766F1F7}" type="slidenum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96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4daf609f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4daf609f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can capture emergent biogeography and biomass accumulation across the tropics using dynamic fire and 3 PFTs (two tropical trees and C4 grass) with size structure and vegetation fire traits of survival, resistance or resilience.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Missing LCLUC so we over predict biomass.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accurately capturing the fire vegetation feedback for </a:t>
            </a:r>
            <a:r>
              <a:rPr lang="en-US" b="0" dirty="0"/>
              <a:t>different types of vegetation (grasses vs trees) </a:t>
            </a:r>
            <a:r>
              <a:rPr lang="en-US" dirty="0"/>
              <a:t>is essential to this pattern of biomass accumulation and biogeography.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4daf609f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4daf609f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Remembering that the fire vegetation feedback for </a:t>
            </a:r>
            <a:r>
              <a:rPr lang="en-US" b="0" dirty="0"/>
              <a:t>different types of vegetation (grasses vs trees) </a:t>
            </a:r>
            <a:r>
              <a:rPr lang="en-US" dirty="0"/>
              <a:t>is essential we see overactive fire within FATES.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FATES captures broad spatial pattern but has areas with excessive repeat burns.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of these areas are low intensity fires, so there is a mismatch between how model and data define fire.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track more fires than the observations, but there is room for improvement.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4daf609f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4daf609f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Looking at areas of repeat burns (shown in black) we see they are associated with grasses that are expected to burn frequently.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Representation of grass fire high priority for improvement.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do not capture low burning due to grazing and agriculture.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11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4daf609f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4daf609f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capture high biomass accumulation in areas of lower fire disturbance.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do the differences in the two tree PFTs contribute to this emergent pattern?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972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These differences in survival create the pattern of emergent biogeography.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We have dynamic assembly through size-based mortality and vegetation traits interacting with disturbance feedbacks</a:t>
            </a:r>
          </a:p>
          <a:p>
            <a:r>
              <a:rPr lang="en-US" dirty="0">
                <a:solidFill>
                  <a:srgbClr val="002060"/>
                </a:solidFill>
              </a:rPr>
              <a:t>Without fire we have a completely different system</a:t>
            </a:r>
          </a:p>
          <a:p>
            <a:r>
              <a:rPr lang="en-US" dirty="0">
                <a:solidFill>
                  <a:srgbClr val="002060"/>
                </a:solidFill>
              </a:rPr>
              <a:t>Thick bark tree and grass cannot compete without disturbance</a:t>
            </a:r>
          </a:p>
          <a:p>
            <a:r>
              <a:rPr lang="en-US" dirty="0">
                <a:solidFill>
                  <a:srgbClr val="002060"/>
                </a:solidFill>
              </a:rPr>
              <a:t>What is the mechanism governing this emergent biogeography?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3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capturing the variable survival of these two types of trees.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All small trees vulnerable to fire, but as trees get taller they are better able to escape fire mortality (moving right on figure)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Trees with thicker bark more quickly escape fire mortality (lower row) and so are more resistant to fire.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These differences in survival create the pattern of emergent biogeography.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Ultimate vulnerability or resistance of these trees is a function of feedbacks between traits and fire regime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</a:rPr>
              <a:t>How important is the intensity of fire or possibility of burning?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39C39-5BBE-6B46-B211-30302766F1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57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Changing the fire regime by creating drier fuels alters biogeography</a:t>
            </a:r>
          </a:p>
          <a:p>
            <a:r>
              <a:rPr lang="en-US" dirty="0"/>
              <a:t>More drying (shown top row) leads to more burning, more grass and expansion of thick bark tree.</a:t>
            </a:r>
          </a:p>
          <a:p>
            <a:r>
              <a:rPr lang="en-US" dirty="0"/>
              <a:t>Less drying (bottom row) allows the more competitive thin bark tree to outcompete the more expensive thick bark tree.</a:t>
            </a:r>
          </a:p>
          <a:p>
            <a:r>
              <a:rPr lang="en-US" dirty="0"/>
              <a:t>A shift in the fire regime has the capacity to shift the biogeography.</a:t>
            </a:r>
          </a:p>
          <a:p>
            <a:r>
              <a:rPr lang="en-US" dirty="0"/>
              <a:t>Emphasizes the connection between vegetation and fire. We are capturing this with the model.</a:t>
            </a:r>
          </a:p>
          <a:p>
            <a:r>
              <a:rPr lang="en-US" dirty="0"/>
              <a:t>Characterization of vegetation and connection of fuel drying to climate key to capturing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39C39-5BBE-6B46-B211-30302766F1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57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capture biogeography in global scale simulation, FATES/VDMs must consider fire disturbance and fire adaptive traits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disturbance needs to be dynamic with size-structure that will respond to and feedback onto fire behavior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matters because these thin bark trees that hold high biomass stores are vulnerable to increases in fire, and this will be exacerbated by drying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Drying fuels will promote increased burning and provide an advantage for grasses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Assessing the ability of the system to recover from changes in the fire regime are a priority for ongoing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39C39-5BBE-6B46-B211-30302766F1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3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Daily fire last 1 day (Aug 9, 2022)</a:t>
            </a:r>
          </a:p>
          <a:p>
            <a:r>
              <a:rPr lang="en-US" sz="1200" dirty="0"/>
              <a:t>Fire counts last 3 weeks (July 20 to Aug 9, 2022)</a:t>
            </a:r>
          </a:p>
          <a:p>
            <a:r>
              <a:rPr lang="en-US" sz="1200" dirty="0"/>
              <a:t>Broad geographic coverage with high counts across tropics and savanna ecosystems</a:t>
            </a:r>
          </a:p>
          <a:p>
            <a:endParaRPr lang="en-US" sz="1200" dirty="0"/>
          </a:p>
          <a:p>
            <a:r>
              <a:rPr lang="en-US" dirty="0"/>
              <a:t>Fire counts do not equal burned area or emissions. Fires in Siberia are bigger than fires in Greece, Turkey, Italy, US and Canada combined.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CDB93D1-D947-C149-9967-D964FE16C01F}" type="slidenum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79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4e9f6a1f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4e9f6a1f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448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9ddc8e4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9ddc8e4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39C39-5BBE-6B46-B211-30302766F1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22D5D"/>
                </a:solidFill>
              </a:rPr>
              <a:t>Fire regime is interaction of climate, vegetation and ignitions over decades to centuries</a:t>
            </a:r>
          </a:p>
          <a:p>
            <a:r>
              <a:rPr lang="en-US" dirty="0">
                <a:solidFill>
                  <a:schemeClr val="bg2"/>
                </a:solidFill>
              </a:rPr>
              <a:t>Regime determines composition, biomass accumulation, structure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Western US (fuel load changes due to rainfall variability and drying)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South American transition from forest to savanna (rainfall, fire frequency)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Fire regimes: less burned areas trees have thin bark;</a:t>
            </a:r>
            <a:r>
              <a:rPr lang="en-US" baseline="0" dirty="0"/>
              <a:t> boreal species in NA versus EUR alter occurrence of crown fire </a:t>
            </a:r>
            <a:r>
              <a:rPr lang="mr-IN" baseline="0" dirty="0"/>
              <a:t>–</a:t>
            </a:r>
            <a:r>
              <a:rPr lang="en-US" baseline="0" dirty="0"/>
              <a:t> fire dynamics result of species in region; forest savanna bi-stability due to climate, fire regime, and veg structure (bark thickness and  fire interval)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39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4daf609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4daf609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572 species (classified as forest or savanna) bark thickness at 10, 20 and 30cm stem diameters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Species distribution mapped with burned area and climate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 tropics Bark was 3 times thicker in fire prone savanna than fire infrequent forest (1.4 thicker in temperate regions)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Annual burned area explained 20% of global variation in bark thickness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Climate-fire interaction explains greater investment in bark in wet S.A. savannas relative to drier African savanna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50" tIns="45975" rIns="91950" bIns="459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50" tIns="45975" rIns="91950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Touma et al 2021: CESM1-LE (Large Ensemble) with CAM, POP CLM4 and CICE.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Canadian FWI (climate and moisture impacts on fuels and soils) calculated 30 year moving window. Ratio greater than 1 indicates risk of extreme fire weather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Daily variables (Max Temp, </a:t>
            </a:r>
            <a:r>
              <a:rPr lang="en-US" dirty="0" err="1"/>
              <a:t>Precip</a:t>
            </a:r>
            <a:r>
              <a:rPr lang="en-US" dirty="0"/>
              <a:t>, RH, Windspeed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93e8aac4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93e8aac4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interaction of climate, fire, vegetation traits and state determine the distribution of tropical forest and savanna biomes.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Calibri"/>
                <a:cs typeface="Calibri"/>
                <a:sym typeface="Calibri"/>
              </a:rPr>
              <a:t>A shift in the fire regime may alter these biomes and the vast  carbon stores of these tropical forests.</a:t>
            </a:r>
          </a:p>
          <a:p>
            <a:endParaRPr lang="en-US" sz="11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Hypothesis/assertion: for global scale simulation, a new axis for biogeography is needed in FATES/VDMs - one driven by fire disturbance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3805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50" tIns="45975" rIns="91950" bIns="459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Times"/>
                <a:cs typeface="Times"/>
                <a:sym typeface="Time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50" tIns="45975" rIns="91950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Land-atmosphere: biomass burning contributes to atmospheric changes (tropics) (</a:t>
            </a:r>
            <a:r>
              <a:rPr lang="en-US" b="1" dirty="0"/>
              <a:t>need to get interactions with climate correct)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Wind-speed &amp; flammability: fire behavior is dependent on the vegetation type (grasslands promote fast fires, forest promote slow fires; fuels geometry and moisture dictates fire characteristics (intensity, velocity) (</a:t>
            </a:r>
            <a:r>
              <a:rPr lang="en-US" b="1" dirty="0"/>
              <a:t>need to get fire behavior</a:t>
            </a:r>
            <a:r>
              <a:rPr lang="en-US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Demography: concept of fire trap where tree vulnerability is related to their size and traits </a:t>
            </a:r>
            <a:r>
              <a:rPr lang="en-US" b="1" dirty="0"/>
              <a:t>(need to capture forest structure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887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f65144192_0_9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marR="0" lvl="0" indent="-32384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ts val="1500"/>
              <a:buFont typeface="Josefin Sans"/>
              <a:buChar char="●"/>
              <a:tabLst/>
              <a:defRPr/>
            </a:pPr>
            <a:r>
              <a:rPr lang="en-US" dirty="0"/>
              <a:t>Cohort models allow us to capture sizes of different vegetation using number densities associated with each size.</a:t>
            </a:r>
            <a:endParaRPr lang="en" sz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Josefin Sans"/>
            </a:endParaRPr>
          </a:p>
          <a:p>
            <a:pPr marL="457189" indent="-323842">
              <a:spcBef>
                <a:spcPts val="1000"/>
              </a:spcBef>
              <a:buClr>
                <a:schemeClr val="bg2"/>
              </a:buClr>
              <a:buSzPts val="1500"/>
              <a:buFont typeface="Josefin Sans"/>
              <a:buChar char="●"/>
            </a:pPr>
            <a:r>
              <a:rPr lang="en" sz="12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Josefin Sans"/>
              </a:rPr>
              <a:t>FATES has heterogeneity</a:t>
            </a:r>
          </a:p>
          <a:p>
            <a:pPr marL="457189" marR="0" lvl="0" indent="-32384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ts val="1500"/>
              <a:buFont typeface="Josefin Sans"/>
              <a:buChar char="●"/>
              <a:tabLst/>
              <a:defRPr/>
            </a:pPr>
            <a:r>
              <a:rPr lang="en-US" dirty="0"/>
              <a:t>This is particularly important for a process such as fire where the death of plants is related to their size, and different plants create different fuels which impacts fire behavior.</a:t>
            </a:r>
          </a:p>
          <a:p>
            <a:pPr marL="457189" indent="-323842">
              <a:spcBef>
                <a:spcPts val="1000"/>
              </a:spcBef>
              <a:buClr>
                <a:schemeClr val="bg2"/>
              </a:buClr>
              <a:buSzPts val="1500"/>
              <a:buFont typeface="Josefin Sans"/>
              <a:buChar char="●"/>
            </a:pPr>
            <a:endParaRPr lang="en" sz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Josefin Sans"/>
            </a:endParaRPr>
          </a:p>
          <a:p>
            <a:pPr marL="457189" indent="-323842">
              <a:spcBef>
                <a:spcPts val="1000"/>
              </a:spcBef>
              <a:buClr>
                <a:schemeClr val="bg2"/>
              </a:buClr>
              <a:buSzPts val="1500"/>
              <a:buFont typeface="Josefin Sans"/>
              <a:buChar char="●"/>
            </a:pPr>
            <a:endParaRPr lang="en" sz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31" name="Google Shape;331;gaf65144192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57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patches of different forests with structure that have different impacts on the atmosphere</a:t>
            </a:r>
          </a:p>
          <a:p>
            <a:pPr marL="457189" marR="0" lvl="0" indent="-32384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ts val="1500"/>
              <a:buFont typeface="Josefin Sans"/>
              <a:buChar char="●"/>
              <a:tabLst/>
              <a:defRPr/>
            </a:pPr>
            <a:r>
              <a:rPr lang="en-US" dirty="0"/>
              <a:t>Cohort models are the in between solution allowing us to capture sizes of different vegetation using numbers associated with each size.</a:t>
            </a:r>
            <a:endParaRPr lang="en" sz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Josefin Sans"/>
            </a:endParaRPr>
          </a:p>
          <a:p>
            <a:pPr marL="457189" indent="-323842">
              <a:spcBef>
                <a:spcPts val="1000"/>
              </a:spcBef>
              <a:buClr>
                <a:schemeClr val="bg2"/>
              </a:buClr>
              <a:buSzPts val="1500"/>
              <a:buFont typeface="Josefin Sans"/>
              <a:buChar char="●"/>
            </a:pPr>
            <a:r>
              <a:rPr lang="en" sz="12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Josefin Sans"/>
              </a:rPr>
              <a:t>FATES has heterogeneity</a:t>
            </a:r>
          </a:p>
          <a:p>
            <a:pPr marL="457189" marR="0" lvl="0" indent="-32384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ts val="1500"/>
              <a:buFont typeface="Josefin Sans"/>
              <a:buChar char="●"/>
              <a:tabLst/>
              <a:defRPr/>
            </a:pPr>
            <a:r>
              <a:rPr lang="en-US" dirty="0"/>
              <a:t>This is particularly important for a process such as fire where the death of plants is related to their size, and different plants create different fuels which creates different fire behavior.</a:t>
            </a:r>
          </a:p>
          <a:p>
            <a:pPr marL="457189" indent="-323842">
              <a:spcBef>
                <a:spcPts val="1000"/>
              </a:spcBef>
              <a:buClr>
                <a:schemeClr val="bg2"/>
              </a:buClr>
              <a:buSzPts val="1500"/>
              <a:buFont typeface="Josefin Sans"/>
              <a:buChar char="●"/>
            </a:pPr>
            <a:endParaRPr lang="en" sz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Josefin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50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1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8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7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3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63084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B2FBF-DAE0-9A46-A294-84A3F341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6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189" marR="0" lvl="0" indent="-228594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spcBef>
                <a:spcPts val="317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283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5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6" y="273065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9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29429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95839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6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228594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3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5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4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228594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8E96F0-3825-F84B-9C50-83C52E1B3E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6800" y="942400"/>
            <a:ext cx="12043600" cy="4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2133">
                <a:latin typeface="Calibri"/>
                <a:ea typeface="Calibri"/>
                <a:cs typeface="Calibri"/>
                <a:sym typeface="Calibri"/>
              </a:defRPr>
            </a:lvl1pPr>
            <a:lvl2pPr marL="1219140" lvl="1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828709" lvl="2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438278" lvl="3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3047848" lvl="4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3657418" lvl="5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4266987" lvl="6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876557" lvl="7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5486126" lvl="8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11296600" y="6489732"/>
            <a:ext cx="731600" cy="2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6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66800" y="942400"/>
            <a:ext cx="12043600" cy="4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2133"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11296600" y="6489732"/>
            <a:ext cx="731600" cy="2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7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62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8d3b167620c0c5c">
  <p:cSld name="BLANK_18d3b167620c0c5c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65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09600" y="160020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29429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95839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197600" y="1600208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29429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95839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E168F1-0196-584F-A522-A47191C2A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Wednesday June 21, 2017</a:t>
            </a:r>
          </a:p>
        </p:txBody>
      </p:sp>
    </p:spTree>
    <p:extLst>
      <p:ext uri="{BB962C8B-B14F-4D97-AF65-F5344CB8AC3E}">
        <p14:creationId xmlns:p14="http://schemas.microsoft.com/office/powerpoint/2010/main" val="30788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37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189" marR="0" lvl="0" indent="-228594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spcBef>
                <a:spcPts val="317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283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228594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7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6" y="273065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9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29429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95839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6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228594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228594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6800" y="942400"/>
            <a:ext cx="12043600" cy="4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2133">
                <a:latin typeface="Calibri"/>
                <a:ea typeface="Calibri"/>
                <a:cs typeface="Calibri"/>
                <a:sym typeface="Calibri"/>
              </a:defRPr>
            </a:lvl1pPr>
            <a:lvl2pPr marL="1219140" lvl="1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828709" lvl="2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438278" lvl="3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3047848" lvl="4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3657418" lvl="5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4266987" lvl="6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876557" lvl="7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5486126" lvl="8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11296600" y="6489732"/>
            <a:ext cx="731600" cy="2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7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Wednesday June 21,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25F5F728-63E6-47DA-BB67-05FABECF6B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67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63084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29430" algn="l" rtl="0"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18253" algn="l" rtl="0">
              <a:spcBef>
                <a:spcPts val="283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307015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0669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B2FBF-DAE0-9A46-A294-84A3F341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68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 amt="65000"/>
          </a:blip>
          <a:srcRect t="42328" b="22261"/>
          <a:stretch/>
        </p:blipFill>
        <p:spPr>
          <a:xfrm>
            <a:off x="0" y="6040333"/>
            <a:ext cx="12192000" cy="8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6800" y="942400"/>
            <a:ext cx="12043600" cy="4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2133"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11296600" y="6489732"/>
            <a:ext cx="731600" cy="2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66800" y="942400"/>
            <a:ext cx="12043600" cy="48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2133"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11296600" y="6489732"/>
            <a:ext cx="731600" cy="2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2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0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3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" name="Google Shape;25;p5">
            <a:extLst>
              <a:ext uri="{FF2B5EF4-FFF2-40B4-BE49-F238E27FC236}">
                <a16:creationId xmlns:a16="http://schemas.microsoft.com/office/drawing/2014/main" id="{A4634C4E-9EB5-DF4A-982B-313E902C93BD}"/>
              </a:ext>
            </a:extLst>
          </p:cNvPr>
          <p:cNvCxnSpPr/>
          <p:nvPr userDrawn="1"/>
        </p:nvCxnSpPr>
        <p:spPr>
          <a:xfrm>
            <a:off x="1152639" y="6374475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26;p5">
            <a:extLst>
              <a:ext uri="{FF2B5EF4-FFF2-40B4-BE49-F238E27FC236}">
                <a16:creationId xmlns:a16="http://schemas.microsoft.com/office/drawing/2014/main" id="{B89072CC-B151-3A4E-9FCF-FE88125850B4}"/>
              </a:ext>
            </a:extLst>
          </p:cNvPr>
          <p:cNvPicPr preferRelativeResize="0"/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6375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D37918-E730-FC44-8CBE-77CB1966D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07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  <p:sldLayoutId id="2147483691" r:id="rId6"/>
    <p:sldLayoutId id="2147483695" r:id="rId7"/>
    <p:sldLayoutId id="2147483709" r:id="rId8"/>
    <p:sldLayoutId id="214748371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CC1943-2FF5-3245-96E1-AE92AD561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" t="10094" r="6" b="5130"/>
          <a:stretch/>
        </p:blipFill>
        <p:spPr>
          <a:xfrm>
            <a:off x="1" y="2486"/>
            <a:ext cx="12191967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761" y="2282562"/>
            <a:ext cx="12190241" cy="2249559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1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1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1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8;p3">
            <a:extLst>
              <a:ext uri="{FF2B5EF4-FFF2-40B4-BE49-F238E27FC236}">
                <a16:creationId xmlns:a16="http://schemas.microsoft.com/office/drawing/2014/main" id="{9EA10915-9D06-294C-B662-5BE50E70FDC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9799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;p3">
            <a:extLst>
              <a:ext uri="{FF2B5EF4-FFF2-40B4-BE49-F238E27FC236}">
                <a16:creationId xmlns:a16="http://schemas.microsoft.com/office/drawing/2014/main" id="{97FCFF9E-E652-FB4A-BD9F-369E7A0BAFC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3716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157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" name="Google Shape;25;p5">
            <a:extLst>
              <a:ext uri="{FF2B5EF4-FFF2-40B4-BE49-F238E27FC236}">
                <a16:creationId xmlns:a16="http://schemas.microsoft.com/office/drawing/2014/main" id="{A4634C4E-9EB5-DF4A-982B-313E902C93BD}"/>
              </a:ext>
            </a:extLst>
          </p:cNvPr>
          <p:cNvCxnSpPr/>
          <p:nvPr userDrawn="1"/>
        </p:nvCxnSpPr>
        <p:spPr>
          <a:xfrm>
            <a:off x="1152639" y="6374475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26;p5">
            <a:extLst>
              <a:ext uri="{FF2B5EF4-FFF2-40B4-BE49-F238E27FC236}">
                <a16:creationId xmlns:a16="http://schemas.microsoft.com/office/drawing/2014/main" id="{B89072CC-B151-3A4E-9FCF-FE88125850B4}"/>
              </a:ext>
            </a:extLst>
          </p:cNvPr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375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D37918-E730-FC44-8CBE-77CB1966D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Wednesday June 21, 2017</a:t>
            </a:r>
          </a:p>
        </p:txBody>
      </p:sp>
    </p:spTree>
    <p:extLst>
      <p:ext uri="{BB962C8B-B14F-4D97-AF65-F5344CB8AC3E}">
        <p14:creationId xmlns:p14="http://schemas.microsoft.com/office/powerpoint/2010/main" val="574892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5" r:id="rId3"/>
    <p:sldLayoutId id="2147483706" r:id="rId4"/>
    <p:sldLayoutId id="214748370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github.com/NGEET/fates/wiki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491233" y="2251499"/>
            <a:ext cx="11209537" cy="166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Ecosystem Dynamics and Fire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Next-generation modeling with vegetation demography using the Functionally Assembled Ecosystem Simulator (FATES)</a:t>
            </a:r>
          </a:p>
        </p:txBody>
      </p:sp>
      <p:sp>
        <p:nvSpPr>
          <p:cNvPr id="135" name="Google Shape;135;p35"/>
          <p:cNvSpPr txBox="1"/>
          <p:nvPr/>
        </p:nvSpPr>
        <p:spPr>
          <a:xfrm>
            <a:off x="2592239" y="5862065"/>
            <a:ext cx="7007524" cy="7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r>
              <a:rPr lang="en-US" sz="2133" b="1" kern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CESM Tutorial</a:t>
            </a:r>
          </a:p>
          <a:p>
            <a:pPr algn="ctr" defTabSz="1219170">
              <a:buClr>
                <a:srgbClr val="FFFFFF"/>
              </a:buClr>
              <a:buSzPts val="1400"/>
            </a:pPr>
            <a:r>
              <a:rPr lang="en-US" sz="2133" b="1" kern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August 10, 2022</a:t>
            </a:r>
            <a:endParaRPr sz="2133" kern="0" dirty="0">
              <a:solidFill>
                <a:srgbClr val="43434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2403366" y="4989504"/>
            <a:ext cx="7385269" cy="90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i="1" kern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Jacquelyn Shuman</a:t>
            </a:r>
            <a:r>
              <a:rPr lang="en-US" sz="2000" i="1" kern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endParaRPr sz="1051" kern="0" dirty="0">
              <a:solidFill>
                <a:srgbClr val="434343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400" i="1" kern="0" dirty="0">
                <a:solidFill>
                  <a:srgbClr val="43434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Climate and Global Dynamics, Project Scientist</a:t>
            </a:r>
            <a:endParaRPr sz="2400" kern="0" dirty="0">
              <a:solidFill>
                <a:srgbClr val="43434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5" name="Google Shape;134;p35">
            <a:extLst>
              <a:ext uri="{FF2B5EF4-FFF2-40B4-BE49-F238E27FC236}">
                <a16:creationId xmlns:a16="http://schemas.microsoft.com/office/drawing/2014/main" id="{5234ABCC-5202-7449-B39C-E8E0C7D432BB}"/>
              </a:ext>
            </a:extLst>
          </p:cNvPr>
          <p:cNvSpPr/>
          <p:nvPr/>
        </p:nvSpPr>
        <p:spPr>
          <a:xfrm>
            <a:off x="1582664" y="3911785"/>
            <a:ext cx="8792979" cy="72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A8C7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Arial"/>
              </a:rPr>
              <a:t>Charlie </a:t>
            </a:r>
            <a:r>
              <a:rPr lang="en-US" sz="1867" kern="0" dirty="0" err="1">
                <a:solidFill>
                  <a:srgbClr val="A8C7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Arial"/>
              </a:rPr>
              <a:t>Koven</a:t>
            </a:r>
            <a:r>
              <a:rPr lang="en-US" sz="1867" kern="0" dirty="0">
                <a:solidFill>
                  <a:srgbClr val="A8C7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Arial"/>
              </a:rPr>
              <a:t>, Rosie Fisher, Ryan Knox, Jacquelyn Shuman, Adrianna Foster,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A8C7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Arial"/>
              </a:rPr>
              <a:t>and FATES team  </a:t>
            </a:r>
            <a:endParaRPr lang="en-US" sz="1867" kern="0" baseline="30000" dirty="0">
              <a:solidFill>
                <a:srgbClr val="A8C7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  <a:sym typeface="Avenir"/>
            </a:endParaRPr>
          </a:p>
        </p:txBody>
      </p:sp>
      <p:pic>
        <p:nvPicPr>
          <p:cNvPr id="8" name="Google Shape;159;p30">
            <a:extLst>
              <a:ext uri="{FF2B5EF4-FFF2-40B4-BE49-F238E27FC236}">
                <a16:creationId xmlns:a16="http://schemas.microsoft.com/office/drawing/2014/main" id="{C4E8585F-BFF4-9AD5-7366-8EB910B574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-1" r="82638" b="-2640"/>
          <a:stretch/>
        </p:blipFill>
        <p:spPr>
          <a:xfrm>
            <a:off x="10565215" y="5892815"/>
            <a:ext cx="550375" cy="54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0;p30">
            <a:extLst>
              <a:ext uri="{FF2B5EF4-FFF2-40B4-BE49-F238E27FC236}">
                <a16:creationId xmlns:a16="http://schemas.microsoft.com/office/drawing/2014/main" id="{22CF45B7-41DF-66AA-BC61-126401C3B5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0379" y="5892816"/>
            <a:ext cx="2560320" cy="64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A9C28-41E2-FF39-278C-3013EC1BD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35" y="4536312"/>
            <a:ext cx="1173875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0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6210467" y="171457"/>
            <a:ext cx="5981533" cy="61003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5" indent="0">
              <a:buNone/>
            </a:pPr>
            <a:r>
              <a:rPr lang="en-US" sz="2600" b="1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CLM-FATES</a:t>
            </a:r>
          </a:p>
          <a:p>
            <a:pPr marL="169325" indent="0">
              <a:buNone/>
            </a:pPr>
            <a:endParaRPr lang="en-US" sz="1000" b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Simulates plant cohort growth, death, and regeneration at sub-daily to daily time steps</a:t>
            </a: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67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69325" indent="0">
              <a:buClr>
                <a:schemeClr val="bg2"/>
              </a:buClr>
              <a:buNone/>
            </a:pPr>
            <a:r>
              <a:rPr lang="en-US" sz="2600" b="1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SPITFIRE</a:t>
            </a:r>
            <a:r>
              <a:rPr lang="en-US" sz="2600" b="1" dirty="0">
                <a:solidFill>
                  <a:srgbClr val="0097A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process-based fire behavior and effects</a:t>
            </a: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67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six litter &amp; fuel classes</a:t>
            </a: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67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flame scorch height, crown damage, bark damage</a:t>
            </a: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67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61962" indent="-761962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size-based tree mortality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FE05752-78E3-2F40-BE61-F65584630C4A}"/>
              </a:ext>
            </a:extLst>
          </p:cNvPr>
          <p:cNvSpPr txBox="1">
            <a:spLocks/>
          </p:cNvSpPr>
          <p:nvPr/>
        </p:nvSpPr>
        <p:spPr>
          <a:xfrm>
            <a:off x="2673735" y="5423321"/>
            <a:ext cx="2965621" cy="46114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55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Staver 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et al.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2011</a:t>
            </a:r>
            <a:endParaRPr lang="en-US" sz="2400" i="1" dirty="0">
              <a:solidFill>
                <a:srgbClr val="000000"/>
              </a:solidFill>
              <a:latin typeface="Arial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55FE83-B469-5841-AB6F-06B581083DA1}"/>
              </a:ext>
            </a:extLst>
          </p:cNvPr>
          <p:cNvGrpSpPr/>
          <p:nvPr/>
        </p:nvGrpSpPr>
        <p:grpSpPr>
          <a:xfrm>
            <a:off x="86062" y="210003"/>
            <a:ext cx="6174597" cy="5890389"/>
            <a:chOff x="85770" y="568205"/>
            <a:chExt cx="4630948" cy="44177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078C99-51CD-3C44-A23B-E24924BCADDF}"/>
                </a:ext>
              </a:extLst>
            </p:cNvPr>
            <p:cNvGrpSpPr/>
            <p:nvPr/>
          </p:nvGrpSpPr>
          <p:grpSpPr>
            <a:xfrm>
              <a:off x="85770" y="568205"/>
              <a:ext cx="4586172" cy="4417792"/>
              <a:chOff x="4137846" y="17920931"/>
              <a:chExt cx="8712868" cy="783155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3330DF0-01A0-F84C-8540-067117D13E5B}"/>
                  </a:ext>
                </a:extLst>
              </p:cNvPr>
              <p:cNvGrpSpPr/>
              <p:nvPr/>
            </p:nvGrpSpPr>
            <p:grpSpPr>
              <a:xfrm>
                <a:off x="4137846" y="17920931"/>
                <a:ext cx="8712868" cy="7831559"/>
                <a:chOff x="3885160" y="19214461"/>
                <a:chExt cx="8712868" cy="783155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742AC0F-5636-EB41-BB4F-CA0FDD46FBB3}"/>
                    </a:ext>
                  </a:extLst>
                </p:cNvPr>
                <p:cNvGrpSpPr/>
                <p:nvPr/>
              </p:nvGrpSpPr>
              <p:grpSpPr>
                <a:xfrm>
                  <a:off x="3955604" y="19214461"/>
                  <a:ext cx="8452552" cy="7831559"/>
                  <a:chOff x="3955604" y="19214461"/>
                  <a:chExt cx="8452552" cy="7831559"/>
                </a:xfrm>
              </p:grpSpPr>
              <p:pic>
                <p:nvPicPr>
                  <p:cNvPr id="20" name="Shape 132" descr="EESA016-034-4.jpg">
                    <a:extLst>
                      <a:ext uri="{FF2B5EF4-FFF2-40B4-BE49-F238E27FC236}">
                        <a16:creationId xmlns:a16="http://schemas.microsoft.com/office/drawing/2014/main" id="{5F0E9D33-6CAF-DE41-91D4-F276203ADD43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3">
                    <a:alphaModFix/>
                  </a:blip>
                  <a:srcRect b="2621"/>
                  <a:stretch/>
                </p:blipFill>
                <p:spPr>
                  <a:xfrm>
                    <a:off x="3955604" y="19214461"/>
                    <a:ext cx="8452552" cy="7831559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7D2AFADB-0825-6D42-8E4E-CBDC4618F3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0947760">
                    <a:off x="10942998" y="23449609"/>
                    <a:ext cx="1343291" cy="1343291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7679B397-9A5C-2D4D-BA79-E38DED5BFD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1080439">
                    <a:off x="8339568" y="23659244"/>
                    <a:ext cx="983136" cy="983135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E5E80148-6FEC-4B4E-AC25-82C1CE1AA4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663626" y="23941573"/>
                    <a:ext cx="664317" cy="664319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8DC3071C-43BD-954C-BA4A-DA5CA3B47D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21421420">
                    <a:off x="10451675" y="23862985"/>
                    <a:ext cx="813311" cy="813311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2FD75125-813E-B840-B267-5576F5C02B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188168" y="24027447"/>
                    <a:ext cx="544673" cy="544672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B5723738-E179-D840-BBED-7BD7406DAD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767233" y="24070881"/>
                    <a:ext cx="544673" cy="5446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2C3CC34-BED7-CE47-871D-029E7350D614}"/>
                    </a:ext>
                  </a:extLst>
                </p:cNvPr>
                <p:cNvSpPr txBox="1"/>
                <p:nvPr/>
              </p:nvSpPr>
              <p:spPr>
                <a:xfrm>
                  <a:off x="3885160" y="19873711"/>
                  <a:ext cx="2681953" cy="1813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40"/>
                  <a:r>
                    <a:rPr lang="en-US" sz="16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Fire Weather</a:t>
                  </a:r>
                </a:p>
                <a:p>
                  <a:pPr defTabSz="1219140"/>
                  <a:r>
                    <a:rPr lang="en-US" sz="1333" dirty="0">
                      <a:solidFill>
                        <a:schemeClr val="bg2">
                          <a:lumMod val="50000"/>
                        </a:schemeClr>
                      </a:solidFill>
                    </a:rPr>
                    <a:t>Lightning Strike Temperature</a:t>
                  </a:r>
                </a:p>
                <a:p>
                  <a:pPr defTabSz="1219140"/>
                  <a:r>
                    <a:rPr lang="en-US" sz="1333" dirty="0">
                      <a:solidFill>
                        <a:schemeClr val="bg2">
                          <a:lumMod val="50000"/>
                        </a:schemeClr>
                      </a:solidFill>
                    </a:rPr>
                    <a:t>Precipitation</a:t>
                  </a:r>
                </a:p>
                <a:p>
                  <a:pPr defTabSz="1219140"/>
                  <a:r>
                    <a:rPr lang="en-US" sz="1333" dirty="0">
                      <a:solidFill>
                        <a:schemeClr val="bg2">
                          <a:lumMod val="50000"/>
                        </a:schemeClr>
                      </a:solidFill>
                    </a:rPr>
                    <a:t>Humidity</a:t>
                  </a:r>
                </a:p>
                <a:p>
                  <a:pPr defTabSz="1219140"/>
                  <a:r>
                    <a:rPr lang="en-US" sz="1333" dirty="0">
                      <a:solidFill>
                        <a:schemeClr val="bg2">
                          <a:lumMod val="50000"/>
                        </a:schemeClr>
                      </a:solidFill>
                    </a:rPr>
                    <a:t>Wind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FBFF8A-32CD-7042-AA1B-0E6F5145A96E}"/>
                    </a:ext>
                  </a:extLst>
                </p:cNvPr>
                <p:cNvSpPr txBox="1"/>
                <p:nvPr/>
              </p:nvSpPr>
              <p:spPr>
                <a:xfrm>
                  <a:off x="10207845" y="21377401"/>
                  <a:ext cx="2390183" cy="1104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40"/>
                  <a:r>
                    <a:rPr lang="en-US" sz="16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Fire Intensity</a:t>
                  </a:r>
                </a:p>
                <a:p>
                  <a:pPr defTabSz="1219140"/>
                  <a:r>
                    <a:rPr lang="en-US" sz="16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Rate of Spread</a:t>
                  </a:r>
                </a:p>
                <a:p>
                  <a:pPr defTabSz="1219140"/>
                  <a:r>
                    <a:rPr lang="en-US" sz="16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Area Burned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305DCB1-549F-6447-B87F-73720FE61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4315">
                <a:off x="5914417" y="18853675"/>
                <a:ext cx="788641" cy="1719876"/>
              </a:xfrm>
              <a:prstGeom prst="rect">
                <a:avLst/>
              </a:prstGeom>
            </p:spPr>
          </p:pic>
        </p:grpSp>
        <p:pic>
          <p:nvPicPr>
            <p:cNvPr id="12" name="Shape 132" descr="EESA016-034-4.jpg">
              <a:extLst>
                <a:ext uri="{FF2B5EF4-FFF2-40B4-BE49-F238E27FC236}">
                  <a16:creationId xmlns:a16="http://schemas.microsoft.com/office/drawing/2014/main" id="{78A20BD7-65F6-FB45-8CDC-8BD97B284A2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80449" t="40728" r="6034" b="56250"/>
            <a:stretch/>
          </p:blipFill>
          <p:spPr>
            <a:xfrm>
              <a:off x="3661258" y="2414393"/>
              <a:ext cx="579127" cy="13203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285B0-1598-2549-8A9E-50BFE27FA172}"/>
                </a:ext>
              </a:extLst>
            </p:cNvPr>
            <p:cNvSpPr txBox="1"/>
            <p:nvPr/>
          </p:nvSpPr>
          <p:spPr>
            <a:xfrm>
              <a:off x="3879433" y="2328262"/>
              <a:ext cx="837285" cy="5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1067" dirty="0">
                  <a:solidFill>
                    <a:schemeClr val="bg2">
                      <a:lumMod val="50000"/>
                    </a:schemeClr>
                  </a:solidFill>
                </a:rPr>
                <a:t>Fuel load</a:t>
              </a:r>
            </a:p>
            <a:p>
              <a:pPr defTabSz="1219140"/>
              <a:r>
                <a:rPr lang="en-US" sz="1067" dirty="0">
                  <a:solidFill>
                    <a:schemeClr val="bg2">
                      <a:lumMod val="50000"/>
                    </a:schemeClr>
                  </a:solidFill>
                </a:rPr>
                <a:t>Bulk density</a:t>
              </a:r>
            </a:p>
            <a:p>
              <a:pPr defTabSz="1219140"/>
              <a:r>
                <a:rPr lang="en-US" sz="1067" dirty="0">
                  <a:solidFill>
                    <a:schemeClr val="bg2">
                      <a:lumMod val="50000"/>
                    </a:schemeClr>
                  </a:solidFill>
                </a:rPr>
                <a:t>Surface area</a:t>
              </a:r>
            </a:p>
            <a:p>
              <a:pPr defTabSz="1219140"/>
              <a:r>
                <a:rPr lang="en-US" sz="1067" dirty="0">
                  <a:solidFill>
                    <a:schemeClr val="bg2">
                      <a:lumMod val="50000"/>
                    </a:schemeClr>
                  </a:solidFill>
                </a:rPr>
                <a:t>Fuel moisture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6F137E-5C15-C873-D381-D4B1A12E50C1}"/>
              </a:ext>
            </a:extLst>
          </p:cNvPr>
          <p:cNvSpPr/>
          <p:nvPr/>
        </p:nvSpPr>
        <p:spPr>
          <a:xfrm>
            <a:off x="6198051" y="6387799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kern="0" dirty="0" err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Thonicke</a:t>
            </a:r>
            <a:r>
              <a:rPr lang="en-US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et al 2010; Fisher et al. 2015; Fisher et al. 2018</a:t>
            </a:r>
            <a:endParaRPr lang="en-US" i="1" kern="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04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FD22F-3156-F440-BC4F-63273F49D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17" y="4772636"/>
            <a:ext cx="11507763" cy="1313312"/>
          </a:xfrm>
        </p:spPr>
        <p:txBody>
          <a:bodyPr/>
          <a:lstStyle/>
          <a:p>
            <a:pPr marL="169325" indent="0">
              <a:buNone/>
            </a:pPr>
            <a:endParaRPr lang="en-US" sz="1000" b="1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69325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Trees: </a:t>
            </a: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Trait- and height-level protection from fire</a:t>
            </a:r>
          </a:p>
          <a:p>
            <a:pPr marL="169325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Grasses:</a:t>
            </a: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protection and burn with all fires.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DC1D9-5303-0B47-A037-E14887EC7223}"/>
              </a:ext>
            </a:extLst>
          </p:cNvPr>
          <p:cNvGrpSpPr>
            <a:grpSpLocks/>
          </p:cNvGrpSpPr>
          <p:nvPr/>
        </p:nvGrpSpPr>
        <p:grpSpPr>
          <a:xfrm>
            <a:off x="6590723" y="2095574"/>
            <a:ext cx="5788152" cy="2651760"/>
            <a:chOff x="6904568" y="3671668"/>
            <a:chExt cx="4057949" cy="21945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79DFF9-182C-074B-939B-02C70A5281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4568" y="3671668"/>
              <a:ext cx="4057949" cy="2194562"/>
              <a:chOff x="127895" y="1252514"/>
              <a:chExt cx="3148704" cy="1702839"/>
            </a:xfrm>
          </p:grpSpPr>
          <p:sp>
            <p:nvSpPr>
              <p:cNvPr id="8" name="Shape 1017">
                <a:extLst>
                  <a:ext uri="{FF2B5EF4-FFF2-40B4-BE49-F238E27FC236}">
                    <a16:creationId xmlns:a16="http://schemas.microsoft.com/office/drawing/2014/main" id="{AFA137FC-0308-BC43-B618-B84E2E9AFB4C}"/>
                  </a:ext>
                </a:extLst>
              </p:cNvPr>
              <p:cNvSpPr/>
              <p:nvPr/>
            </p:nvSpPr>
            <p:spPr>
              <a:xfrm>
                <a:off x="666186" y="1576172"/>
                <a:ext cx="265822" cy="1146054"/>
              </a:xfrm>
              <a:prstGeom prst="rect">
                <a:avLst/>
              </a:prstGeom>
              <a:gradFill>
                <a:gsLst>
                  <a:gs pos="0">
                    <a:srgbClr val="BDAA83"/>
                  </a:gs>
                  <a:gs pos="50000">
                    <a:srgbClr val="A48D48"/>
                  </a:gs>
                  <a:gs pos="100000">
                    <a:srgbClr val="C7BA9B"/>
                  </a:gs>
                </a:gsLst>
                <a:lin ang="16200038" scaled="0"/>
              </a:gradFill>
              <a:ln w="88900" cap="flat" cmpd="sng">
                <a:solidFill>
                  <a:srgbClr val="74532A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104367" tIns="52167" rIns="104367" bIns="52167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</a:pPr>
                <a:endParaRPr sz="20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7916CD6-66B7-6148-A5D5-CB953DD17F41}"/>
                  </a:ext>
                </a:extLst>
              </p:cNvPr>
              <p:cNvGrpSpPr/>
              <p:nvPr/>
            </p:nvGrpSpPr>
            <p:grpSpPr>
              <a:xfrm>
                <a:off x="230219" y="1650500"/>
                <a:ext cx="3046380" cy="1304853"/>
                <a:chOff x="230219" y="1650500"/>
                <a:chExt cx="3046381" cy="1304852"/>
              </a:xfrm>
            </p:grpSpPr>
            <p:sp>
              <p:nvSpPr>
                <p:cNvPr id="11" name="Shape 1068">
                  <a:extLst>
                    <a:ext uri="{FF2B5EF4-FFF2-40B4-BE49-F238E27FC236}">
                      <a16:creationId xmlns:a16="http://schemas.microsoft.com/office/drawing/2014/main" id="{81668F2C-E1AA-C74D-8106-44763B7B0971}"/>
                    </a:ext>
                  </a:extLst>
                </p:cNvPr>
                <p:cNvSpPr/>
                <p:nvPr/>
              </p:nvSpPr>
              <p:spPr>
                <a:xfrm>
                  <a:off x="2587626" y="2014242"/>
                  <a:ext cx="186219" cy="710485"/>
                </a:xfrm>
                <a:prstGeom prst="rect">
                  <a:avLst/>
                </a:prstGeom>
                <a:gradFill>
                  <a:gsLst>
                    <a:gs pos="0">
                      <a:srgbClr val="BDAA83"/>
                    </a:gs>
                    <a:gs pos="50000">
                      <a:srgbClr val="A48D48"/>
                    </a:gs>
                    <a:gs pos="100000">
                      <a:srgbClr val="C7BA9B"/>
                    </a:gs>
                  </a:gsLst>
                  <a:lin ang="16200038" scaled="0"/>
                </a:gradFill>
                <a:ln w="152400" cap="flat" cmpd="sng">
                  <a:solidFill>
                    <a:srgbClr val="74532A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  <p:txBody>
                <a:bodyPr wrap="square" lIns="104367" tIns="52167" rIns="104367" bIns="52167" anchor="ctr" anchorCtr="0">
                  <a:no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:endParaRPr sz="200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9E88B3D-BA2C-FC4E-88F4-86BC779CBB16}"/>
                    </a:ext>
                  </a:extLst>
                </p:cNvPr>
                <p:cNvGrpSpPr/>
                <p:nvPr/>
              </p:nvGrpSpPr>
              <p:grpSpPr>
                <a:xfrm>
                  <a:off x="230219" y="1650500"/>
                  <a:ext cx="3046381" cy="1304852"/>
                  <a:chOff x="9525334" y="4603282"/>
                  <a:chExt cx="3046381" cy="1304852"/>
                </a:xfrm>
              </p:grpSpPr>
              <p:sp>
                <p:nvSpPr>
                  <p:cNvPr id="13" name="Shape 1017">
                    <a:extLst>
                      <a:ext uri="{FF2B5EF4-FFF2-40B4-BE49-F238E27FC236}">
                        <a16:creationId xmlns:a16="http://schemas.microsoft.com/office/drawing/2014/main" id="{AF80E1A6-BBF6-2F42-9F7C-B345E212ED83}"/>
                      </a:ext>
                    </a:extLst>
                  </p:cNvPr>
                  <p:cNvSpPr/>
                  <p:nvPr/>
                </p:nvSpPr>
                <p:spPr>
                  <a:xfrm>
                    <a:off x="11059785" y="4787312"/>
                    <a:ext cx="102000" cy="871876"/>
                  </a:xfrm>
                  <a:prstGeom prst="rect">
                    <a:avLst/>
                  </a:prstGeom>
                  <a:gradFill>
                    <a:gsLst>
                      <a:gs pos="0">
                        <a:srgbClr val="BDAA83"/>
                      </a:gs>
                      <a:gs pos="50000">
                        <a:srgbClr val="A48D48"/>
                      </a:gs>
                      <a:gs pos="100000">
                        <a:srgbClr val="C7BA9B"/>
                      </a:gs>
                    </a:gsLst>
                    <a:lin ang="16200038" scaled="0"/>
                  </a:gradFill>
                  <a:ln w="50800" cap="flat" cmpd="sng">
                    <a:solidFill>
                      <a:srgbClr val="74532A"/>
                    </a:solidFill>
                    <a:prstDash val="solid"/>
                    <a:miter lim="8000"/>
                    <a:headEnd type="none" w="med" len="med"/>
                    <a:tailEnd type="none" w="med" len="med"/>
                  </a:ln>
                </p:spPr>
                <p:txBody>
                  <a:bodyPr wrap="square" lIns="104367" tIns="52167" rIns="104367" bIns="52167" anchor="ctr" anchorCtr="0">
                    <a:noAutofit/>
                  </a:bodyPr>
                  <a:lstStyle/>
                  <a:p>
                    <a:pPr algn="ctr" defTabSz="1219140">
                      <a:buClr>
                        <a:srgbClr val="000000"/>
                      </a:buClr>
                    </a:pPr>
                    <a:endParaRPr sz="2000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" name="Shape 1014">
                    <a:extLst>
                      <a:ext uri="{FF2B5EF4-FFF2-40B4-BE49-F238E27FC236}">
                        <a16:creationId xmlns:a16="http://schemas.microsoft.com/office/drawing/2014/main" id="{AFBB27AA-7CB3-2E48-94EB-D4308E963031}"/>
                      </a:ext>
                    </a:extLst>
                  </p:cNvPr>
                  <p:cNvSpPr/>
                  <p:nvPr/>
                </p:nvSpPr>
                <p:spPr>
                  <a:xfrm>
                    <a:off x="9525334" y="5620863"/>
                    <a:ext cx="3046381" cy="287271"/>
                  </a:xfrm>
                  <a:prstGeom prst="rect">
                    <a:avLst/>
                  </a:prstGeom>
                  <a:gradFill>
                    <a:gsLst>
                      <a:gs pos="0">
                        <a:srgbClr val="915F25"/>
                      </a:gs>
                      <a:gs pos="50000">
                        <a:srgbClr val="BB8F64"/>
                      </a:gs>
                      <a:gs pos="100000">
                        <a:srgbClr val="D5B78C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wrap="square" lIns="104367" tIns="52167" rIns="104367" bIns="52167" anchor="ctr" anchorCtr="0">
                    <a:noAutofit/>
                  </a:bodyPr>
                  <a:lstStyle/>
                  <a:p>
                    <a:pPr algn="ctr" defTabSz="1219140">
                      <a:buClr>
                        <a:srgbClr val="000000"/>
                      </a:buClr>
                    </a:pPr>
                    <a:endParaRPr sz="2000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" name="Shape 1018">
                    <a:extLst>
                      <a:ext uri="{FF2B5EF4-FFF2-40B4-BE49-F238E27FC236}">
                        <a16:creationId xmlns:a16="http://schemas.microsoft.com/office/drawing/2014/main" id="{EEAD394B-4811-2440-A8D3-FD5B1A1D6937}"/>
                      </a:ext>
                    </a:extLst>
                  </p:cNvPr>
                  <p:cNvSpPr/>
                  <p:nvPr/>
                </p:nvSpPr>
                <p:spPr>
                  <a:xfrm>
                    <a:off x="10806981" y="4603282"/>
                    <a:ext cx="666618" cy="190780"/>
                  </a:xfrm>
                  <a:prstGeom prst="roundRect">
                    <a:avLst>
                      <a:gd name="adj" fmla="val 41725"/>
                    </a:avLst>
                  </a:prstGeom>
                  <a:gradFill>
                    <a:gsLst>
                      <a:gs pos="0">
                        <a:srgbClr val="4CA956"/>
                      </a:gs>
                      <a:gs pos="50000">
                        <a:srgbClr val="54845B"/>
                      </a:gs>
                      <a:gs pos="99000">
                        <a:srgbClr val="1D563C"/>
                      </a:gs>
                      <a:gs pos="100000">
                        <a:srgbClr val="1D563C"/>
                      </a:gs>
                    </a:gsLst>
                    <a:lin ang="5400012" scaled="0"/>
                  </a:gradFill>
                  <a:ln w="19050" cap="flat" cmpd="sng">
                    <a:solidFill>
                      <a:srgbClr val="356246"/>
                    </a:solidFill>
                    <a:prstDash val="solid"/>
                    <a:miter lim="8000"/>
                    <a:headEnd type="none" w="med" len="med"/>
                    <a:tailEnd type="none" w="med" len="med"/>
                  </a:ln>
                </p:spPr>
                <p:txBody>
                  <a:bodyPr wrap="square" lIns="104367" tIns="52167" rIns="104367" bIns="52167" anchor="ctr" anchorCtr="0">
                    <a:noAutofit/>
                  </a:bodyPr>
                  <a:lstStyle/>
                  <a:p>
                    <a:pPr algn="ctr" defTabSz="1219140">
                      <a:buClr>
                        <a:srgbClr val="000000"/>
                      </a:buClr>
                    </a:pPr>
                    <a:endParaRPr sz="2000" kern="0" dirty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" name="Shape 1018">
                <a:extLst>
                  <a:ext uri="{FF2B5EF4-FFF2-40B4-BE49-F238E27FC236}">
                    <a16:creationId xmlns:a16="http://schemas.microsoft.com/office/drawing/2014/main" id="{A9AD6B9E-D55C-9848-8646-1FBB25682F49}"/>
                  </a:ext>
                </a:extLst>
              </p:cNvPr>
              <p:cNvSpPr/>
              <p:nvPr/>
            </p:nvSpPr>
            <p:spPr>
              <a:xfrm>
                <a:off x="127895" y="1252514"/>
                <a:ext cx="1375764" cy="582017"/>
              </a:xfrm>
              <a:prstGeom prst="roundRect">
                <a:avLst>
                  <a:gd name="adj" fmla="val 41725"/>
                </a:avLst>
              </a:prstGeom>
              <a:gradFill>
                <a:gsLst>
                  <a:gs pos="0">
                    <a:srgbClr val="4CA956"/>
                  </a:gs>
                  <a:gs pos="50000">
                    <a:srgbClr val="54845B"/>
                  </a:gs>
                  <a:gs pos="99000">
                    <a:srgbClr val="1D563C"/>
                  </a:gs>
                  <a:gs pos="100000">
                    <a:srgbClr val="1D563C"/>
                  </a:gs>
                </a:gsLst>
                <a:lin ang="5400012" scaled="0"/>
              </a:gradFill>
              <a:ln w="19050" cap="flat" cmpd="sng">
                <a:solidFill>
                  <a:srgbClr val="356246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104367" tIns="52167" rIns="104367" bIns="52167" anchor="ctr" anchorCtr="0">
                <a:noAutofit/>
              </a:bodyPr>
              <a:lstStyle/>
              <a:p>
                <a:pPr algn="ctr" defTabSz="1219140">
                  <a:buClr>
                    <a:srgbClr val="000000"/>
                  </a:buClr>
                </a:pPr>
                <a:endParaRPr sz="20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" name="Shape 1022">
              <a:extLst>
                <a:ext uri="{FF2B5EF4-FFF2-40B4-BE49-F238E27FC236}">
                  <a16:creationId xmlns:a16="http://schemas.microsoft.com/office/drawing/2014/main" id="{9194A700-944B-474B-8CCB-6E600187F1B7}"/>
                </a:ext>
              </a:extLst>
            </p:cNvPr>
            <p:cNvSpPr/>
            <p:nvPr/>
          </p:nvSpPr>
          <p:spPr>
            <a:xfrm>
              <a:off x="9571065" y="4232566"/>
              <a:ext cx="1247043" cy="4852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104367" tIns="52167" rIns="104367" bIns="52167" anchor="ctr" anchorCtr="0">
              <a:noAutofit/>
            </a:bodyPr>
            <a:lstStyle/>
            <a:p>
              <a:pPr algn="ctr" defTabSz="121914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1D01C4-B58D-654D-83CD-8AF5A240913A}"/>
              </a:ext>
            </a:extLst>
          </p:cNvPr>
          <p:cNvCxnSpPr>
            <a:cxnSpLocks/>
          </p:cNvCxnSpPr>
          <p:nvPr/>
        </p:nvCxnSpPr>
        <p:spPr>
          <a:xfrm>
            <a:off x="6084185" y="3517250"/>
            <a:ext cx="824974" cy="0"/>
          </a:xfrm>
          <a:prstGeom prst="straightConnector1">
            <a:avLst/>
          </a:prstGeom>
          <a:ln w="889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6C134C1-D90B-D54C-8655-0DBA3081C45A}"/>
              </a:ext>
            </a:extLst>
          </p:cNvPr>
          <p:cNvGrpSpPr/>
          <p:nvPr/>
        </p:nvGrpSpPr>
        <p:grpSpPr>
          <a:xfrm>
            <a:off x="1114" y="1974228"/>
            <a:ext cx="6284817" cy="2824385"/>
            <a:chOff x="1115" y="2309334"/>
            <a:chExt cx="6284816" cy="28243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5666BD-FF3B-FA4D-98A0-4B1C83F76F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8601" y="2450056"/>
              <a:ext cx="5787330" cy="2683662"/>
              <a:chOff x="1450340" y="3311420"/>
              <a:chExt cx="4111174" cy="226829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2067A61-E594-4E45-B477-286A1400C795}"/>
                  </a:ext>
                </a:extLst>
              </p:cNvPr>
              <p:cNvGrpSpPr/>
              <p:nvPr/>
            </p:nvGrpSpPr>
            <p:grpSpPr>
              <a:xfrm>
                <a:off x="1450340" y="3311420"/>
                <a:ext cx="4111174" cy="2221525"/>
                <a:chOff x="1450340" y="3481544"/>
                <a:chExt cx="4111174" cy="2221525"/>
              </a:xfrm>
            </p:grpSpPr>
            <p:sp>
              <p:nvSpPr>
                <p:cNvPr id="22" name="Shape 1058">
                  <a:extLst>
                    <a:ext uri="{FF2B5EF4-FFF2-40B4-BE49-F238E27FC236}">
                      <a16:creationId xmlns:a16="http://schemas.microsoft.com/office/drawing/2014/main" id="{29363EF8-6FC4-8647-AF17-A91112473B92}"/>
                    </a:ext>
                  </a:extLst>
                </p:cNvPr>
                <p:cNvSpPr/>
                <p:nvPr/>
              </p:nvSpPr>
              <p:spPr>
                <a:xfrm>
                  <a:off x="4278292" y="5033282"/>
                  <a:ext cx="71140" cy="328894"/>
                </a:xfrm>
                <a:prstGeom prst="triangle">
                  <a:avLst>
                    <a:gd name="adj" fmla="val 50000"/>
                  </a:avLst>
                </a:prstGeom>
                <a:gradFill>
                  <a:gsLst>
                    <a:gs pos="0">
                      <a:srgbClr val="385623"/>
                    </a:gs>
                    <a:gs pos="50000">
                      <a:srgbClr val="C4E1A5"/>
                    </a:gs>
                    <a:gs pos="100000">
                      <a:srgbClr val="C5E2A8"/>
                    </a:gs>
                  </a:gsLst>
                  <a:lin ang="16200038" scaled="0"/>
                </a:gradFill>
                <a:ln w="12700" cap="flat" cmpd="sng">
                  <a:solidFill>
                    <a:srgbClr val="4E8F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  <a:effectLst>
                  <a:outerShdw blurRad="50800" dist="50800" dir="5400000" sx="1000" sy="1000" algn="ctr" rotWithShape="0">
                    <a:srgbClr val="548135"/>
                  </a:outerShdw>
                </a:effectLst>
              </p:spPr>
              <p:txBody>
                <a:bodyPr wrap="square" lIns="104367" tIns="52167" rIns="104367" bIns="52167" anchor="ctr" anchorCtr="0">
                  <a:no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:endParaRPr sz="200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F3E5412-151A-1E42-9BEC-88AB157F43DC}"/>
                    </a:ext>
                  </a:extLst>
                </p:cNvPr>
                <p:cNvGrpSpPr/>
                <p:nvPr/>
              </p:nvGrpSpPr>
              <p:grpSpPr>
                <a:xfrm>
                  <a:off x="1450340" y="3481544"/>
                  <a:ext cx="4111174" cy="2221525"/>
                  <a:chOff x="1450340" y="3876952"/>
                  <a:chExt cx="4111174" cy="2221525"/>
                </a:xfrm>
              </p:grpSpPr>
              <p:sp>
                <p:nvSpPr>
                  <p:cNvPr id="24" name="Shape 1058">
                    <a:extLst>
                      <a:ext uri="{FF2B5EF4-FFF2-40B4-BE49-F238E27FC236}">
                        <a16:creationId xmlns:a16="http://schemas.microsoft.com/office/drawing/2014/main" id="{F358D994-E324-F144-9D48-D6BE7D014B02}"/>
                      </a:ext>
                    </a:extLst>
                  </p:cNvPr>
                  <p:cNvSpPr/>
                  <p:nvPr/>
                </p:nvSpPr>
                <p:spPr>
                  <a:xfrm flipH="1">
                    <a:off x="5409333" y="5216364"/>
                    <a:ext cx="45719" cy="509020"/>
                  </a:xfrm>
                  <a:prstGeom prst="triangle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rgbClr val="385623"/>
                      </a:gs>
                      <a:gs pos="50000">
                        <a:srgbClr val="C4E1A5"/>
                      </a:gs>
                      <a:gs pos="100000">
                        <a:srgbClr val="C5E2A8"/>
                      </a:gs>
                    </a:gsLst>
                    <a:lin ang="16200038" scaled="0"/>
                  </a:gradFill>
                  <a:ln w="12700" cap="flat" cmpd="sng">
                    <a:solidFill>
                      <a:srgbClr val="4E8F00"/>
                    </a:solidFill>
                    <a:prstDash val="solid"/>
                    <a:miter lim="8000"/>
                    <a:headEnd type="none" w="med" len="med"/>
                    <a:tailEnd type="none" w="med" len="med"/>
                  </a:ln>
                  <a:effectLst>
                    <a:outerShdw blurRad="50800" dist="50800" dir="5400000" sx="1000" sy="1000" algn="ctr" rotWithShape="0">
                      <a:srgbClr val="548135"/>
                    </a:outerShdw>
                  </a:effectLst>
                </p:spPr>
                <p:txBody>
                  <a:bodyPr wrap="square" lIns="104367" tIns="52167" rIns="104367" bIns="52167" anchor="ctr" anchorCtr="0">
                    <a:noAutofit/>
                  </a:bodyPr>
                  <a:lstStyle/>
                  <a:p>
                    <a:pPr algn="ctr" defTabSz="1219140">
                      <a:buClr>
                        <a:srgbClr val="000000"/>
                      </a:buClr>
                    </a:pPr>
                    <a:endParaRPr sz="2000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Shape 1058">
                    <a:extLst>
                      <a:ext uri="{FF2B5EF4-FFF2-40B4-BE49-F238E27FC236}">
                        <a16:creationId xmlns:a16="http://schemas.microsoft.com/office/drawing/2014/main" id="{CA0646EE-1BC0-874B-8197-FEA6EE7C18F5}"/>
                      </a:ext>
                    </a:extLst>
                  </p:cNvPr>
                  <p:cNvSpPr/>
                  <p:nvPr/>
                </p:nvSpPr>
                <p:spPr>
                  <a:xfrm flipH="1">
                    <a:off x="4934720" y="5286035"/>
                    <a:ext cx="45719" cy="509020"/>
                  </a:xfrm>
                  <a:prstGeom prst="triangle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rgbClr val="385623"/>
                      </a:gs>
                      <a:gs pos="50000">
                        <a:srgbClr val="C4E1A5"/>
                      </a:gs>
                      <a:gs pos="100000">
                        <a:srgbClr val="C5E2A8"/>
                      </a:gs>
                    </a:gsLst>
                    <a:lin ang="16200038" scaled="0"/>
                  </a:gradFill>
                  <a:ln w="12700" cap="flat" cmpd="sng">
                    <a:solidFill>
                      <a:srgbClr val="4E8F00"/>
                    </a:solidFill>
                    <a:prstDash val="solid"/>
                    <a:miter lim="8000"/>
                    <a:headEnd type="none" w="med" len="med"/>
                    <a:tailEnd type="none" w="med" len="med"/>
                  </a:ln>
                  <a:effectLst>
                    <a:outerShdw blurRad="50800" dist="50800" dir="5400000" sx="1000" sy="1000" algn="ctr" rotWithShape="0">
                      <a:srgbClr val="548135"/>
                    </a:outerShdw>
                  </a:effectLst>
                </p:spPr>
                <p:txBody>
                  <a:bodyPr wrap="square" lIns="104367" tIns="52167" rIns="104367" bIns="52167" anchor="ctr" anchorCtr="0">
                    <a:noAutofit/>
                  </a:bodyPr>
                  <a:lstStyle/>
                  <a:p>
                    <a:pPr algn="ctr" defTabSz="1219140">
                      <a:buClr>
                        <a:srgbClr val="000000"/>
                      </a:buClr>
                    </a:pPr>
                    <a:endParaRPr sz="2000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532209F6-E5F8-C640-85D2-A740A2C317F2}"/>
                      </a:ext>
                    </a:extLst>
                  </p:cNvPr>
                  <p:cNvGrpSpPr/>
                  <p:nvPr/>
                </p:nvGrpSpPr>
                <p:grpSpPr>
                  <a:xfrm>
                    <a:off x="1450340" y="3876952"/>
                    <a:ext cx="4111174" cy="2221525"/>
                    <a:chOff x="1450340" y="3891245"/>
                    <a:chExt cx="4111174" cy="2221525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AEC11F95-2DC5-FF4D-AF9D-B49DC7DD976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450340" y="3891245"/>
                      <a:ext cx="4111174" cy="2221525"/>
                      <a:chOff x="127895" y="1231593"/>
                      <a:chExt cx="3190003" cy="1723760"/>
                    </a:xfrm>
                  </p:grpSpPr>
                  <p:sp>
                    <p:nvSpPr>
                      <p:cNvPr id="34" name="Shape 1017">
                        <a:extLst>
                          <a:ext uri="{FF2B5EF4-FFF2-40B4-BE49-F238E27FC236}">
                            <a16:creationId xmlns:a16="http://schemas.microsoft.com/office/drawing/2014/main" id="{90E2A787-4FF4-F64F-91B3-9618C4D05E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633" y="1576173"/>
                        <a:ext cx="265822" cy="11275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DAA83"/>
                          </a:gs>
                          <a:gs pos="50000">
                            <a:srgbClr val="A48D48"/>
                          </a:gs>
                          <a:gs pos="100000">
                            <a:srgbClr val="C7BA9B"/>
                          </a:gs>
                        </a:gsLst>
                        <a:lin ang="16200000" scaled="0"/>
                      </a:gradFill>
                      <a:ln w="88900" cap="flat" cmpd="sng">
                        <a:solidFill>
                          <a:srgbClr val="74532A"/>
                        </a:solidFill>
                        <a:prstDash val="solid"/>
                        <a:miter lim="8000"/>
                        <a:headEnd type="none" w="med" len="med"/>
                        <a:tailEnd type="none" w="med" len="med"/>
                      </a:ln>
                    </p:spPr>
                    <p:txBody>
                      <a:bodyPr wrap="square" lIns="104367" tIns="52167" rIns="104367" bIns="52167" anchor="ctr" anchorCtr="0">
                        <a:noAutofit/>
                      </a:bodyPr>
                      <a:lstStyle/>
                      <a:p>
                        <a:pPr algn="ctr" defTabSz="1219140">
                          <a:buClr>
                            <a:srgbClr val="000000"/>
                          </a:buClr>
                        </a:pPr>
                        <a:endParaRPr sz="2000" ker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130176C3-E121-C54C-A6C8-2DD113E5BB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219" y="1650642"/>
                        <a:ext cx="3046380" cy="1304711"/>
                        <a:chOff x="230219" y="1650642"/>
                        <a:chExt cx="3046381" cy="1304710"/>
                      </a:xfrm>
                    </p:grpSpPr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0C22D8B9-FE1A-5448-83F2-6C1680704A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87987" y="1996845"/>
                          <a:ext cx="2229735" cy="727882"/>
                          <a:chOff x="3846901" y="2186243"/>
                          <a:chExt cx="2229735" cy="727882"/>
                        </a:xfrm>
                      </p:grpSpPr>
                      <p:sp>
                        <p:nvSpPr>
                          <p:cNvPr id="58" name="Shape 1041">
                            <a:extLst>
                              <a:ext uri="{FF2B5EF4-FFF2-40B4-BE49-F238E27FC236}">
                                <a16:creationId xmlns:a16="http://schemas.microsoft.com/office/drawing/2014/main" id="{D7BA8CDA-1D64-864C-A355-3C75CF274D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79588" y="2646602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9" name="Shape 1058">
                            <a:extLst>
                              <a:ext uri="{FF2B5EF4-FFF2-40B4-BE49-F238E27FC236}">
                                <a16:creationId xmlns:a16="http://schemas.microsoft.com/office/drawing/2014/main" id="{D0DB496C-9D11-8D4F-96C5-A84636DC1F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846901" y="2598082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60" name="Shape 1067">
                            <a:extLst>
                              <a:ext uri="{FF2B5EF4-FFF2-40B4-BE49-F238E27FC236}">
                                <a16:creationId xmlns:a16="http://schemas.microsoft.com/office/drawing/2014/main" id="{63A63B3C-AAC8-404B-8AE2-D5CD421978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68308" y="2452481"/>
                            <a:ext cx="263663" cy="206564"/>
                          </a:xfrm>
                          <a:prstGeom prst="roundRect">
                            <a:avLst>
                              <a:gd name="adj" fmla="val 41725"/>
                            </a:avLst>
                          </a:prstGeom>
                          <a:gradFill>
                            <a:gsLst>
                              <a:gs pos="0">
                                <a:srgbClr val="4CA956"/>
                              </a:gs>
                              <a:gs pos="50000">
                                <a:srgbClr val="54845B"/>
                              </a:gs>
                              <a:gs pos="99000">
                                <a:srgbClr val="1D563C"/>
                              </a:gs>
                              <a:gs pos="100000">
                                <a:srgbClr val="1D563C"/>
                              </a:gs>
                            </a:gsLst>
                            <a:lin ang="5400012" scaled="0"/>
                          </a:gradFill>
                          <a:ln w="19050" cap="flat" cmpd="sng">
                            <a:solidFill>
                              <a:srgbClr val="356246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61" name="Shape 1068">
                            <a:extLst>
                              <a:ext uri="{FF2B5EF4-FFF2-40B4-BE49-F238E27FC236}">
                                <a16:creationId xmlns:a16="http://schemas.microsoft.com/office/drawing/2014/main" id="{F0827549-57DB-F44F-8F52-95082A33C3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61499" y="2186243"/>
                            <a:ext cx="215137" cy="727882"/>
                          </a:xfrm>
                          <a:prstGeom prst="rect">
                            <a:avLst/>
                          </a:prstGeom>
                          <a:gradFill>
                            <a:gsLst>
                              <a:gs pos="0">
                                <a:srgbClr val="BDAA83"/>
                              </a:gs>
                              <a:gs pos="50000">
                                <a:srgbClr val="A48D48"/>
                              </a:gs>
                              <a:gs pos="100000">
                                <a:srgbClr val="C7BA9B"/>
                              </a:gs>
                            </a:gsLst>
                            <a:lin ang="16200000" scaled="0"/>
                          </a:gradFill>
                          <a:ln w="152400" cap="flat" cmpd="sng">
                            <a:solidFill>
                              <a:srgbClr val="74532A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6" name="Group 45">
                          <a:extLst>
                            <a:ext uri="{FF2B5EF4-FFF2-40B4-BE49-F238E27FC236}">
                              <a16:creationId xmlns:a16="http://schemas.microsoft.com/office/drawing/2014/main" id="{24E1F338-DDBC-8443-A8FB-7C9A54D536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219" y="1650642"/>
                          <a:ext cx="3046381" cy="1304710"/>
                          <a:chOff x="9525334" y="4603424"/>
                          <a:chExt cx="3046381" cy="1304710"/>
                        </a:xfrm>
                      </p:grpSpPr>
                      <p:sp>
                        <p:nvSpPr>
                          <p:cNvPr id="48" name="Shape 1017">
                            <a:extLst>
                              <a:ext uri="{FF2B5EF4-FFF2-40B4-BE49-F238E27FC236}">
                                <a16:creationId xmlns:a16="http://schemas.microsoft.com/office/drawing/2014/main" id="{8C8C1D16-A756-A64E-8CDC-604AABC1DF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74833" y="5017016"/>
                            <a:ext cx="109320" cy="622197"/>
                          </a:xfrm>
                          <a:prstGeom prst="rect">
                            <a:avLst/>
                          </a:prstGeom>
                          <a:gradFill>
                            <a:gsLst>
                              <a:gs pos="0">
                                <a:srgbClr val="BDAA83"/>
                              </a:gs>
                              <a:gs pos="50000">
                                <a:srgbClr val="A48D48"/>
                              </a:gs>
                              <a:gs pos="100000">
                                <a:srgbClr val="C7BA9B"/>
                              </a:gs>
                            </a:gsLst>
                            <a:lin ang="16200038" scaled="0"/>
                          </a:gradFill>
                          <a:ln w="50800" cap="flat" cmpd="sng">
                            <a:solidFill>
                              <a:srgbClr val="74532A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47" name="Shape 1014">
                            <a:extLst>
                              <a:ext uri="{FF2B5EF4-FFF2-40B4-BE49-F238E27FC236}">
                                <a16:creationId xmlns:a16="http://schemas.microsoft.com/office/drawing/2014/main" id="{8E6C8030-7203-DC45-A123-A78EA82170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25334" y="5620863"/>
                            <a:ext cx="3046381" cy="287271"/>
                          </a:xfrm>
                          <a:prstGeom prst="rect">
                            <a:avLst/>
                          </a:prstGeom>
                          <a:gradFill>
                            <a:gsLst>
                              <a:gs pos="0">
                                <a:srgbClr val="915F25"/>
                              </a:gs>
                              <a:gs pos="50000">
                                <a:srgbClr val="BB8F64"/>
                              </a:gs>
                              <a:gs pos="100000">
                                <a:srgbClr val="D5B78C"/>
                              </a:gs>
                            </a:gsLst>
                            <a:lin ang="5400012" scaled="0"/>
                          </a:gradFill>
                          <a:ln>
                            <a:noFill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 dirty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49" name="Shape 1018">
                            <a:extLst>
                              <a:ext uri="{FF2B5EF4-FFF2-40B4-BE49-F238E27FC236}">
                                <a16:creationId xmlns:a16="http://schemas.microsoft.com/office/drawing/2014/main" id="{A90C0858-F7A7-4340-A65D-6087440E33D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806981" y="4603424"/>
                            <a:ext cx="666618" cy="493023"/>
                          </a:xfrm>
                          <a:prstGeom prst="roundRect">
                            <a:avLst>
                              <a:gd name="adj" fmla="val 41725"/>
                            </a:avLst>
                          </a:prstGeom>
                          <a:gradFill>
                            <a:gsLst>
                              <a:gs pos="0">
                                <a:srgbClr val="4CA956"/>
                              </a:gs>
                              <a:gs pos="50000">
                                <a:srgbClr val="54845B"/>
                              </a:gs>
                              <a:gs pos="99000">
                                <a:srgbClr val="1D563C"/>
                              </a:gs>
                              <a:gs pos="100000">
                                <a:srgbClr val="1D563C"/>
                              </a:gs>
                            </a:gsLst>
                            <a:lin ang="5400012" scaled="0"/>
                          </a:gradFill>
                          <a:ln w="19050" cap="flat" cmpd="sng">
                            <a:solidFill>
                              <a:srgbClr val="356246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 dirty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0" name="Shape 1019">
                            <a:extLst>
                              <a:ext uri="{FF2B5EF4-FFF2-40B4-BE49-F238E27FC236}">
                                <a16:creationId xmlns:a16="http://schemas.microsoft.com/office/drawing/2014/main" id="{0404FA23-42C5-8A46-B721-697D2E3B2B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400005" y="5422947"/>
                            <a:ext cx="86000" cy="198000"/>
                          </a:xfrm>
                          <a:prstGeom prst="rect">
                            <a:avLst/>
                          </a:prstGeom>
                          <a:gradFill>
                            <a:gsLst>
                              <a:gs pos="0">
                                <a:srgbClr val="BDAA83"/>
                              </a:gs>
                              <a:gs pos="50000">
                                <a:srgbClr val="A48D48"/>
                              </a:gs>
                              <a:gs pos="100000">
                                <a:srgbClr val="C7BA9B"/>
                              </a:gs>
                            </a:gsLst>
                            <a:lin ang="16200038" scaled="0"/>
                          </a:gradFill>
                          <a:ln w="15875" cap="flat" cmpd="sng">
                            <a:solidFill>
                              <a:srgbClr val="74532A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1" name="Shape 1021">
                            <a:extLst>
                              <a:ext uri="{FF2B5EF4-FFF2-40B4-BE49-F238E27FC236}">
                                <a16:creationId xmlns:a16="http://schemas.microsoft.com/office/drawing/2014/main" id="{0CC2C9BC-3FBE-5F49-A902-9838A2FA64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373149" y="5269032"/>
                            <a:ext cx="87200" cy="352400"/>
                          </a:xfrm>
                          <a:prstGeom prst="rect">
                            <a:avLst/>
                          </a:prstGeom>
                          <a:gradFill>
                            <a:gsLst>
                              <a:gs pos="0">
                                <a:srgbClr val="BDAA83"/>
                              </a:gs>
                              <a:gs pos="50000">
                                <a:srgbClr val="A48D48"/>
                              </a:gs>
                              <a:gs pos="100000">
                                <a:srgbClr val="C7BA9B"/>
                              </a:gs>
                            </a:gsLst>
                            <a:lin ang="16200038" scaled="0"/>
                          </a:gradFill>
                          <a:ln w="15875" cap="flat" cmpd="sng">
                            <a:solidFill>
                              <a:srgbClr val="74532A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2" name="Shape 1022">
                            <a:extLst>
                              <a:ext uri="{FF2B5EF4-FFF2-40B4-BE49-F238E27FC236}">
                                <a16:creationId xmlns:a16="http://schemas.microsoft.com/office/drawing/2014/main" id="{AA065711-F6D0-864D-8C6C-D621DE6BED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58436" y="5264205"/>
                            <a:ext cx="330000" cy="194000"/>
                          </a:xfrm>
                          <a:prstGeom prst="roundRect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8AB551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5875" cap="flat" cmpd="sng">
                            <a:solidFill>
                              <a:srgbClr val="365838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3" name="Shape 1101">
                            <a:extLst>
                              <a:ext uri="{FF2B5EF4-FFF2-40B4-BE49-F238E27FC236}">
                                <a16:creationId xmlns:a16="http://schemas.microsoft.com/office/drawing/2014/main" id="{66B1CDBB-68CA-BF46-B1AB-7F70595767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176563" y="5380569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4" name="Shape 1102">
                            <a:extLst>
                              <a:ext uri="{FF2B5EF4-FFF2-40B4-BE49-F238E27FC236}">
                                <a16:creationId xmlns:a16="http://schemas.microsoft.com/office/drawing/2014/main" id="{89AC19DE-05AC-FF4C-AD75-9047B2A12C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617823" y="5390661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5" name="Shape 1103">
                            <a:extLst>
                              <a:ext uri="{FF2B5EF4-FFF2-40B4-BE49-F238E27FC236}">
                                <a16:creationId xmlns:a16="http://schemas.microsoft.com/office/drawing/2014/main" id="{14EECB7F-123F-E84B-AFBD-7E1DCEA277E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32559" y="5384037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6" name="Shape 1104">
                            <a:extLst>
                              <a:ext uri="{FF2B5EF4-FFF2-40B4-BE49-F238E27FC236}">
                                <a16:creationId xmlns:a16="http://schemas.microsoft.com/office/drawing/2014/main" id="{7837B66F-EEE6-A649-9534-FE70133466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166943" y="5376248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  <p:sp>
                        <p:nvSpPr>
                          <p:cNvPr id="57" name="Shape 1105">
                            <a:extLst>
                              <a:ext uri="{FF2B5EF4-FFF2-40B4-BE49-F238E27FC236}">
                                <a16:creationId xmlns:a16="http://schemas.microsoft.com/office/drawing/2014/main" id="{6AF4B9EB-F345-E44B-9D37-6289ED7C497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742315" y="5393976"/>
                            <a:ext cx="55200" cy="255200"/>
                          </a:xfrm>
                          <a:prstGeom prst="triangle">
                            <a:avLst>
                              <a:gd name="adj" fmla="val 50000"/>
                            </a:avLst>
                          </a:prstGeom>
                          <a:gradFill>
                            <a:gsLst>
                              <a:gs pos="0">
                                <a:srgbClr val="385623"/>
                              </a:gs>
                              <a:gs pos="50000">
                                <a:srgbClr val="C4E1A5"/>
                              </a:gs>
                              <a:gs pos="100000">
                                <a:srgbClr val="C5E2A8"/>
                              </a:gs>
                            </a:gsLst>
                            <a:lin ang="16200038" scaled="0"/>
                          </a:gradFill>
                          <a:ln w="12700" cap="flat" cmpd="sng">
                            <a:solidFill>
                              <a:srgbClr val="4E8F00"/>
                            </a:solidFill>
                            <a:prstDash val="solid"/>
                            <a:miter lim="8000"/>
                            <a:headEnd type="none" w="med" len="med"/>
                            <a:tailEnd type="none" w="med" len="med"/>
                          </a:ln>
                          <a:effectLst>
                            <a:outerShdw blurRad="50800" dist="50800" dir="5400000" sx="1000" sy="1000" algn="ctr" rotWithShape="0">
                              <a:srgbClr val="548135"/>
                            </a:outerShdw>
                          </a:effectLst>
                        </p:spPr>
                        <p:txBody>
                          <a:bodyPr wrap="square" lIns="104367" tIns="52167" rIns="104367" bIns="52167" anchor="ctr" anchorCtr="0">
                            <a:noAutofit/>
                          </a:bodyPr>
                          <a:lstStyle/>
                          <a:p>
                            <a:pPr algn="ctr" defTabSz="1219140">
                              <a:buClr>
                                <a:srgbClr val="000000"/>
                              </a:buClr>
                            </a:pPr>
                            <a:endParaRPr sz="2000" kern="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35" name="Shape 1018">
                        <a:extLst>
                          <a:ext uri="{FF2B5EF4-FFF2-40B4-BE49-F238E27FC236}">
                            <a16:creationId xmlns:a16="http://schemas.microsoft.com/office/drawing/2014/main" id="{66C70040-FF9A-EA42-9E91-284439565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895" y="1231593"/>
                        <a:ext cx="1375764" cy="875443"/>
                      </a:xfrm>
                      <a:prstGeom prst="roundRect">
                        <a:avLst>
                          <a:gd name="adj" fmla="val 41725"/>
                        </a:avLst>
                      </a:prstGeom>
                      <a:gradFill>
                        <a:gsLst>
                          <a:gs pos="0">
                            <a:srgbClr val="4CA956"/>
                          </a:gs>
                          <a:gs pos="50000">
                            <a:srgbClr val="54845B"/>
                          </a:gs>
                          <a:gs pos="99000">
                            <a:srgbClr val="1D563C"/>
                          </a:gs>
                          <a:gs pos="100000">
                            <a:srgbClr val="1D563C"/>
                          </a:gs>
                        </a:gsLst>
                        <a:lin ang="5400012" scaled="0"/>
                      </a:gradFill>
                      <a:ln w="19050" cap="flat" cmpd="sng">
                        <a:solidFill>
                          <a:srgbClr val="356246"/>
                        </a:solidFill>
                        <a:prstDash val="solid"/>
                        <a:miter lim="8000"/>
                        <a:headEnd type="none" w="med" len="med"/>
                        <a:tailEnd type="none" w="med" len="med"/>
                      </a:ln>
                    </p:spPr>
                    <p:txBody>
                      <a:bodyPr wrap="square" lIns="104367" tIns="52167" rIns="104367" bIns="52167" anchor="ctr" anchorCtr="0">
                        <a:noAutofit/>
                      </a:bodyPr>
                      <a:lstStyle/>
                      <a:p>
                        <a:pPr algn="ctr" defTabSz="1219140">
                          <a:buClr>
                            <a:srgbClr val="000000"/>
                          </a:buClr>
                        </a:pPr>
                        <a:endParaRPr sz="2000" ker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2E9AFA67-03F5-A64B-B9BA-3C8E87ADA880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2703522" y="2401681"/>
                        <a:ext cx="614376" cy="365760"/>
                        <a:chOff x="3387736" y="2030111"/>
                        <a:chExt cx="953200" cy="736853"/>
                      </a:xfrm>
                    </p:grpSpPr>
                    <p:sp>
                      <p:nvSpPr>
                        <p:cNvPr id="43" name="Teardrop 42">
                          <a:extLst>
                            <a:ext uri="{FF2B5EF4-FFF2-40B4-BE49-F238E27FC236}">
                              <a16:creationId xmlns:a16="http://schemas.microsoft.com/office/drawing/2014/main" id="{81AA7252-147D-7D43-A34F-43DC6F1D87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0181">
                          <a:off x="3387736" y="2030111"/>
                          <a:ext cx="953200" cy="642379"/>
                        </a:xfrm>
                        <a:prstGeom prst="teardrop">
                          <a:avLst>
                            <a:gd name="adj" fmla="val 136415"/>
                          </a:avLst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44" name="Teardrop 43">
                          <a:extLst>
                            <a:ext uri="{FF2B5EF4-FFF2-40B4-BE49-F238E27FC236}">
                              <a16:creationId xmlns:a16="http://schemas.microsoft.com/office/drawing/2014/main" id="{AE3173D0-42FD-8D4D-B578-F4EE6109E2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985335">
                          <a:off x="3524417" y="2273005"/>
                          <a:ext cx="526403" cy="493959"/>
                        </a:xfrm>
                        <a:prstGeom prst="teardrop">
                          <a:avLst>
                            <a:gd name="adj" fmla="val 171776"/>
                          </a:avLst>
                        </a:prstGeom>
                        <a:solidFill>
                          <a:srgbClr val="FF9848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7" name="Group 36">
                        <a:extLst>
                          <a:ext uri="{FF2B5EF4-FFF2-40B4-BE49-F238E27FC236}">
                            <a16:creationId xmlns:a16="http://schemas.microsoft.com/office/drawing/2014/main" id="{0DE4F80C-9899-7948-8DE3-9F45CB56A2B1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1536551" y="2363597"/>
                        <a:ext cx="614376" cy="365760"/>
                        <a:chOff x="3293380" y="2030111"/>
                        <a:chExt cx="953200" cy="736853"/>
                      </a:xfrm>
                    </p:grpSpPr>
                    <p:sp>
                      <p:nvSpPr>
                        <p:cNvPr id="41" name="Teardrop 40">
                          <a:extLst>
                            <a:ext uri="{FF2B5EF4-FFF2-40B4-BE49-F238E27FC236}">
                              <a16:creationId xmlns:a16="http://schemas.microsoft.com/office/drawing/2014/main" id="{1E2E9DF5-C6E3-0042-AF40-1B8C2A97F1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0181">
                          <a:off x="3293380" y="2030111"/>
                          <a:ext cx="953200" cy="642379"/>
                        </a:xfrm>
                        <a:prstGeom prst="teardrop">
                          <a:avLst>
                            <a:gd name="adj" fmla="val 136415"/>
                          </a:avLst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42" name="Teardrop 41">
                          <a:extLst>
                            <a:ext uri="{FF2B5EF4-FFF2-40B4-BE49-F238E27FC236}">
                              <a16:creationId xmlns:a16="http://schemas.microsoft.com/office/drawing/2014/main" id="{B6802694-56C6-2441-A539-DD241736D9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985335">
                          <a:off x="3430061" y="2273005"/>
                          <a:ext cx="526404" cy="493959"/>
                        </a:xfrm>
                        <a:prstGeom prst="teardrop">
                          <a:avLst>
                            <a:gd name="adj" fmla="val 171776"/>
                          </a:avLst>
                        </a:prstGeom>
                        <a:solidFill>
                          <a:srgbClr val="FF9848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9CF47CA7-582E-B946-A235-EA5DEEC00EA5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2112179" y="2490004"/>
                        <a:ext cx="614376" cy="365760"/>
                        <a:chOff x="3387736" y="1979060"/>
                        <a:chExt cx="953200" cy="736853"/>
                      </a:xfrm>
                    </p:grpSpPr>
                    <p:sp>
                      <p:nvSpPr>
                        <p:cNvPr id="39" name="Teardrop 38">
                          <a:extLst>
                            <a:ext uri="{FF2B5EF4-FFF2-40B4-BE49-F238E27FC236}">
                              <a16:creationId xmlns:a16="http://schemas.microsoft.com/office/drawing/2014/main" id="{BD0B2A82-50F8-A644-93A0-EAC908127D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970181">
                          <a:off x="3387736" y="1979060"/>
                          <a:ext cx="953200" cy="642379"/>
                        </a:xfrm>
                        <a:prstGeom prst="teardrop">
                          <a:avLst>
                            <a:gd name="adj" fmla="val 136415"/>
                          </a:avLst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40" name="Teardrop 39">
                          <a:extLst>
                            <a:ext uri="{FF2B5EF4-FFF2-40B4-BE49-F238E27FC236}">
                              <a16:creationId xmlns:a16="http://schemas.microsoft.com/office/drawing/2014/main" id="{55FF7589-5BF8-BB4A-9F0B-EC0C9E6C70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985335">
                          <a:off x="3524417" y="2221954"/>
                          <a:ext cx="526404" cy="493959"/>
                        </a:xfrm>
                        <a:prstGeom prst="teardrop">
                          <a:avLst>
                            <a:gd name="adj" fmla="val 171776"/>
                          </a:avLst>
                        </a:prstGeom>
                        <a:solidFill>
                          <a:srgbClr val="FF9848"/>
                        </a:solidFill>
                        <a:ln>
                          <a:noFill/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219140">
                            <a:buClr>
                              <a:srgbClr val="000000"/>
                            </a:buClr>
                          </a:pPr>
                          <a:endParaRPr lang="en-US" sz="1400" kern="0">
                            <a:solidFill>
                              <a:srgbClr val="FFFFFF"/>
                            </a:solidFill>
                            <a:latin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8" name="Shape 1058">
                      <a:extLst>
                        <a:ext uri="{FF2B5EF4-FFF2-40B4-BE49-F238E27FC236}">
                          <a16:creationId xmlns:a16="http://schemas.microsoft.com/office/drawing/2014/main" id="{4BEB4B11-5BC6-924D-A521-7CD06AB81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5412" y="5418264"/>
                      <a:ext cx="71140" cy="328894"/>
                    </a:xfrm>
                    <a:prstGeom prst="triangle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385623"/>
                        </a:gs>
                        <a:gs pos="50000">
                          <a:srgbClr val="C4E1A5"/>
                        </a:gs>
                        <a:gs pos="100000">
                          <a:srgbClr val="C5E2A8"/>
                        </a:gs>
                      </a:gsLst>
                      <a:lin ang="16200038" scaled="0"/>
                    </a:gradFill>
                    <a:ln w="12700" cap="flat" cmpd="sng">
                      <a:solidFill>
                        <a:srgbClr val="4E8F00"/>
                      </a:solidFill>
                      <a:prstDash val="solid"/>
                      <a:miter lim="8000"/>
                      <a:headEnd type="none" w="med" len="med"/>
                      <a:tailEnd type="none" w="med" len="med"/>
                    </a:ln>
                    <a:effectLst>
                      <a:outerShdw blurRad="50800" dist="50800" dir="5400000" sx="1000" sy="1000" algn="ctr" rotWithShape="0">
                        <a:srgbClr val="548135"/>
                      </a:outerShdw>
                    </a:effectLst>
                  </p:spPr>
                  <p:txBody>
                    <a:bodyPr wrap="square" lIns="104367" tIns="52167" rIns="104367" bIns="52167" anchor="ctr" anchorCtr="0">
                      <a:noAutofit/>
                    </a:bodyPr>
                    <a:lstStyle/>
                    <a:p>
                      <a:pPr algn="ctr" defTabSz="1219140">
                        <a:buClr>
                          <a:srgbClr val="000000"/>
                        </a:buClr>
                      </a:pPr>
                      <a:endParaRPr sz="2000" kern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Shape 1022">
                      <a:extLst>
                        <a:ext uri="{FF2B5EF4-FFF2-40B4-BE49-F238E27FC236}">
                          <a16:creationId xmlns:a16="http://schemas.microsoft.com/office/drawing/2014/main" id="{FCCCEC6E-A982-434C-8E50-FE55ED2AA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422" y="4434182"/>
                      <a:ext cx="1247043" cy="539028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8AB551"/>
                        </a:gs>
                        <a:gs pos="50000">
                          <a:srgbClr val="C4E1A5"/>
                        </a:gs>
                        <a:gs pos="100000">
                          <a:srgbClr val="C5E2A8"/>
                        </a:gs>
                      </a:gsLst>
                      <a:lin ang="16200038" scaled="0"/>
                    </a:gradFill>
                    <a:ln w="15875" cap="flat" cmpd="sng">
                      <a:solidFill>
                        <a:srgbClr val="365838"/>
                      </a:solidFill>
                      <a:prstDash val="solid"/>
                      <a:miter lim="8000"/>
                      <a:headEnd type="none" w="med" len="med"/>
                      <a:tailEnd type="none" w="med" len="med"/>
                    </a:ln>
                  </p:spPr>
                  <p:txBody>
                    <a:bodyPr wrap="square" lIns="104367" tIns="52167" rIns="104367" bIns="52167" anchor="ctr" anchorCtr="0">
                      <a:noAutofit/>
                    </a:bodyPr>
                    <a:lstStyle/>
                    <a:p>
                      <a:pPr algn="ctr" defTabSz="1219140">
                        <a:buClr>
                          <a:srgbClr val="000000"/>
                        </a:buClr>
                      </a:pPr>
                      <a:endParaRPr sz="2000" kern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" name="Shape 1058">
                      <a:extLst>
                        <a:ext uri="{FF2B5EF4-FFF2-40B4-BE49-F238E27FC236}">
                          <a16:creationId xmlns:a16="http://schemas.microsoft.com/office/drawing/2014/main" id="{4BE96CF8-653C-D743-9AD3-C582E0F636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812" y="5416614"/>
                      <a:ext cx="71140" cy="328894"/>
                    </a:xfrm>
                    <a:prstGeom prst="triangle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385623"/>
                        </a:gs>
                        <a:gs pos="50000">
                          <a:srgbClr val="C4E1A5"/>
                        </a:gs>
                        <a:gs pos="100000">
                          <a:srgbClr val="C5E2A8"/>
                        </a:gs>
                      </a:gsLst>
                      <a:lin ang="16200038" scaled="0"/>
                    </a:gradFill>
                    <a:ln w="12700" cap="flat" cmpd="sng">
                      <a:solidFill>
                        <a:srgbClr val="4E8F00"/>
                      </a:solidFill>
                      <a:prstDash val="solid"/>
                      <a:miter lim="8000"/>
                      <a:headEnd type="none" w="med" len="med"/>
                      <a:tailEnd type="none" w="med" len="med"/>
                    </a:ln>
                    <a:effectLst>
                      <a:outerShdw blurRad="50800" dist="50800" dir="5400000" sx="1000" sy="1000" algn="ctr" rotWithShape="0">
                        <a:srgbClr val="548135"/>
                      </a:outerShdw>
                    </a:effectLst>
                  </p:spPr>
                  <p:txBody>
                    <a:bodyPr wrap="square" lIns="104367" tIns="52167" rIns="104367" bIns="52167" anchor="ctr" anchorCtr="0">
                      <a:noAutofit/>
                    </a:bodyPr>
                    <a:lstStyle/>
                    <a:p>
                      <a:pPr algn="ctr" defTabSz="1219140">
                        <a:buClr>
                          <a:srgbClr val="000000"/>
                        </a:buClr>
                      </a:pPr>
                      <a:endParaRPr sz="2000" kern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" name="Teardrop 30">
                      <a:extLst>
                        <a:ext uri="{FF2B5EF4-FFF2-40B4-BE49-F238E27FC236}">
                          <a16:creationId xmlns:a16="http://schemas.microsoft.com/office/drawing/2014/main" id="{018B0A1B-D6F8-E941-A741-9EB3736061CC}"/>
                        </a:ext>
                      </a:extLst>
                    </p:cNvPr>
                    <p:cNvSpPr/>
                    <p:nvPr/>
                  </p:nvSpPr>
                  <p:spPr>
                    <a:xfrm rot="18970181">
                      <a:off x="1966483" y="5498590"/>
                      <a:ext cx="791788" cy="410942"/>
                    </a:xfrm>
                    <a:prstGeom prst="teardrop">
                      <a:avLst>
                        <a:gd name="adj" fmla="val 136415"/>
                      </a:avLst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40">
                        <a:buClr>
                          <a:srgbClr val="000000"/>
                        </a:buClr>
                      </a:pPr>
                      <a:endParaRPr lang="en-US" sz="1400" kern="0">
                        <a:solidFill>
                          <a:srgbClr val="FFFFFF"/>
                        </a:solidFill>
                        <a:latin typeface="Arial"/>
                        <a:sym typeface="Arial"/>
                      </a:endParaRPr>
                    </a:p>
                  </p:txBody>
                </p:sp>
                <p:sp>
                  <p:nvSpPr>
                    <p:cNvPr id="32" name="Teardrop 31">
                      <a:extLst>
                        <a:ext uri="{FF2B5EF4-FFF2-40B4-BE49-F238E27FC236}">
                          <a16:creationId xmlns:a16="http://schemas.microsoft.com/office/drawing/2014/main" id="{48E7D0BF-E193-F440-AA9C-91747B64CA1F}"/>
                        </a:ext>
                      </a:extLst>
                    </p:cNvPr>
                    <p:cNvSpPr/>
                    <p:nvPr/>
                  </p:nvSpPr>
                  <p:spPr>
                    <a:xfrm rot="19985335">
                      <a:off x="2128726" y="5614421"/>
                      <a:ext cx="437264" cy="315995"/>
                    </a:xfrm>
                    <a:prstGeom prst="teardrop">
                      <a:avLst>
                        <a:gd name="adj" fmla="val 171776"/>
                      </a:avLst>
                    </a:prstGeom>
                    <a:solidFill>
                      <a:srgbClr val="FF9848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40">
                        <a:buClr>
                          <a:srgbClr val="000000"/>
                        </a:buClr>
                      </a:pPr>
                      <a:endParaRPr lang="en-US" sz="1400" kern="0">
                        <a:solidFill>
                          <a:srgbClr val="FFC000"/>
                        </a:solidFill>
                        <a:latin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9846F5C-DFE4-2B40-98EE-20E35C89746F}"/>
                  </a:ext>
                </a:extLst>
              </p:cNvPr>
              <p:cNvGrpSpPr/>
              <p:nvPr/>
            </p:nvGrpSpPr>
            <p:grpSpPr>
              <a:xfrm rot="1349471">
                <a:off x="2820130" y="4857954"/>
                <a:ext cx="289536" cy="721758"/>
                <a:chOff x="2058129" y="2353614"/>
                <a:chExt cx="289536" cy="721758"/>
              </a:xfrm>
            </p:grpSpPr>
            <p:sp>
              <p:nvSpPr>
                <p:cNvPr id="20" name="Teardrop 19">
                  <a:extLst>
                    <a:ext uri="{FF2B5EF4-FFF2-40B4-BE49-F238E27FC236}">
                      <a16:creationId xmlns:a16="http://schemas.microsoft.com/office/drawing/2014/main" id="{F9D77AE6-386F-664E-95C0-C1AE6753D5C7}"/>
                    </a:ext>
                  </a:extLst>
                </p:cNvPr>
                <p:cNvSpPr/>
                <p:nvPr/>
              </p:nvSpPr>
              <p:spPr>
                <a:xfrm rot="16534439">
                  <a:off x="1842018" y="2569725"/>
                  <a:ext cx="721758" cy="289536"/>
                </a:xfrm>
                <a:prstGeom prst="teardrop">
                  <a:avLst>
                    <a:gd name="adj" fmla="val 136415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buClr>
                      <a:srgbClr val="000000"/>
                    </a:buClr>
                  </a:pPr>
                  <a:endParaRPr lang="en-US" sz="1400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1" name="Teardrop 20">
                  <a:extLst>
                    <a:ext uri="{FF2B5EF4-FFF2-40B4-BE49-F238E27FC236}">
                      <a16:creationId xmlns:a16="http://schemas.microsoft.com/office/drawing/2014/main" id="{0F843AB2-F00D-9246-8EB8-F7BD71D01123}"/>
                    </a:ext>
                  </a:extLst>
                </p:cNvPr>
                <p:cNvSpPr/>
                <p:nvPr/>
              </p:nvSpPr>
              <p:spPr>
                <a:xfrm rot="17549593">
                  <a:off x="2005359" y="2693420"/>
                  <a:ext cx="398590" cy="222640"/>
                </a:xfrm>
                <a:prstGeom prst="teardrop">
                  <a:avLst>
                    <a:gd name="adj" fmla="val 171776"/>
                  </a:avLst>
                </a:prstGeom>
                <a:solidFill>
                  <a:srgbClr val="FF984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buClr>
                      <a:srgbClr val="000000"/>
                    </a:buClr>
                  </a:pPr>
                  <a:endParaRPr lang="en-US" sz="1400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8023C78-9A21-4245-AAE8-A9537FE3A157}"/>
                </a:ext>
              </a:extLst>
            </p:cNvPr>
            <p:cNvSpPr txBox="1"/>
            <p:nvPr/>
          </p:nvSpPr>
          <p:spPr>
            <a:xfrm>
              <a:off x="3012351" y="2309334"/>
              <a:ext cx="2778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200" kern="0" dirty="0">
                  <a:solidFill>
                    <a:schemeClr val="bg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Flame scorch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200" kern="0" dirty="0">
                  <a:solidFill>
                    <a:schemeClr val="bg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Canopy damage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AF53037-A420-1240-A47F-42C90F8EC0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9086" y="3616888"/>
              <a:ext cx="0" cy="1034254"/>
            </a:xfrm>
            <a:prstGeom prst="straightConnector1">
              <a:avLst/>
            </a:prstGeom>
            <a:ln w="1397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2B4914-D496-FC47-B174-EA13B1E56566}"/>
                </a:ext>
              </a:extLst>
            </p:cNvPr>
            <p:cNvSpPr txBox="1"/>
            <p:nvPr/>
          </p:nvSpPr>
          <p:spPr>
            <a:xfrm>
              <a:off x="1115" y="3587660"/>
              <a:ext cx="1202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200" kern="0" dirty="0">
                  <a:solidFill>
                    <a:schemeClr val="bg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Bark damage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2137887-7B3D-0D4C-AB2E-B3598C60A7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679" y="3974959"/>
              <a:ext cx="664654" cy="4249"/>
            </a:xfrm>
            <a:prstGeom prst="straightConnector1">
              <a:avLst/>
            </a:prstGeom>
            <a:ln w="889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D1F9E0E-3C64-3292-7631-CDEC70103AFE}"/>
              </a:ext>
            </a:extLst>
          </p:cNvPr>
          <p:cNvSpPr txBox="1"/>
          <p:nvPr/>
        </p:nvSpPr>
        <p:spPr>
          <a:xfrm>
            <a:off x="3960783" y="2732529"/>
            <a:ext cx="237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0D141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Less canopy</a:t>
            </a:r>
          </a:p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0D141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Thick bark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212EE0-FC3F-EB73-54A5-00475F240BC9}"/>
              </a:ext>
            </a:extLst>
          </p:cNvPr>
          <p:cNvSpPr txBox="1"/>
          <p:nvPr/>
        </p:nvSpPr>
        <p:spPr>
          <a:xfrm>
            <a:off x="550670" y="2458655"/>
            <a:ext cx="237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0D141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More canopy</a:t>
            </a:r>
          </a:p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0D141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Thin bark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51BCBBA-6D8D-8A9A-D0F8-0DE3F1ED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028" y="930651"/>
            <a:ext cx="2568337" cy="65061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466B478-94BE-E021-D049-A73A9A1E2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621"/>
          <a:stretch/>
        </p:blipFill>
        <p:spPr>
          <a:xfrm>
            <a:off x="8932806" y="949008"/>
            <a:ext cx="632586" cy="610989"/>
          </a:xfrm>
          <a:prstGeom prst="rect">
            <a:avLst/>
          </a:prstGeom>
        </p:spPr>
      </p:pic>
      <p:sp>
        <p:nvSpPr>
          <p:cNvPr id="80" name="Google Shape;156;p38">
            <a:extLst>
              <a:ext uri="{FF2B5EF4-FFF2-40B4-BE49-F238E27FC236}">
                <a16:creationId xmlns:a16="http://schemas.microsoft.com/office/drawing/2014/main" id="{D81608D0-9709-5752-1E76-9806D2F091F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565393" cy="75174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FATES-SPITFIRE: vegetation traits and structure</a:t>
            </a:r>
          </a:p>
        </p:txBody>
      </p:sp>
    </p:spTree>
    <p:extLst>
      <p:ext uri="{BB962C8B-B14F-4D97-AF65-F5344CB8AC3E}">
        <p14:creationId xmlns:p14="http://schemas.microsoft.com/office/powerpoint/2010/main" val="327229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t="11594" b="36667"/>
          <a:stretch/>
        </p:blipFill>
        <p:spPr>
          <a:xfrm>
            <a:off x="214967" y="790001"/>
            <a:ext cx="11926835" cy="283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 rotWithShape="1">
          <a:blip r:embed="rId4">
            <a:alphaModFix/>
          </a:blip>
          <a:srcRect t="11661" b="34424"/>
          <a:stretch/>
        </p:blipFill>
        <p:spPr>
          <a:xfrm>
            <a:off x="214933" y="3652070"/>
            <a:ext cx="11926835" cy="302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 rotWithShape="1">
          <a:blip r:embed="rId3">
            <a:alphaModFix/>
          </a:blip>
          <a:srcRect t="65294" b="12636"/>
          <a:stretch/>
        </p:blipFill>
        <p:spPr>
          <a:xfrm>
            <a:off x="-107117" y="2673884"/>
            <a:ext cx="4440944" cy="45078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419955" y="3023067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Helvetica Neue" panose="02000503000000020004" pitchFamily="2" charset="0"/>
                <a:cs typeface="Calibri"/>
                <a:sym typeface="Calibri"/>
              </a:rPr>
              <a:t>biomass [t C ha</a:t>
            </a:r>
            <a:r>
              <a:rPr lang="en-US" sz="2400" baseline="30000" dirty="0">
                <a:solidFill>
                  <a:srgbClr val="122D5D"/>
                </a:solidFill>
                <a:latin typeface="Calibri"/>
                <a:ea typeface="Helvetica Neue" panose="02000503000000020004" pitchFamily="2" charset="0"/>
                <a:cs typeface="Calibri"/>
                <a:sym typeface="Calibri"/>
              </a:rPr>
              <a:t>-1</a:t>
            </a:r>
            <a:r>
              <a:rPr lang="en-US" sz="2400" dirty="0">
                <a:solidFill>
                  <a:srgbClr val="122D5D"/>
                </a:solidFill>
                <a:latin typeface="Calibri"/>
                <a:ea typeface="Helvetica Neue" panose="02000503000000020004" pitchFamily="2" charset="0"/>
                <a:cs typeface="Calibri"/>
                <a:sym typeface="Calibri"/>
              </a:rPr>
              <a:t>]</a:t>
            </a:r>
            <a:endParaRPr sz="2400" dirty="0">
              <a:solidFill>
                <a:srgbClr val="122D5D"/>
              </a:solidFill>
              <a:latin typeface="Calibri"/>
              <a:ea typeface="Helvetica Neue" panose="02000503000000020004" pitchFamily="2" charset="0"/>
              <a:cs typeface="Calibri"/>
              <a:sym typeface="Calibri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645800" y="994568"/>
            <a:ext cx="1700400" cy="9848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 t="66754" b="13955"/>
          <a:stretch/>
        </p:blipFill>
        <p:spPr>
          <a:xfrm>
            <a:off x="-107144" y="5474767"/>
            <a:ext cx="4440931" cy="39399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/>
          <p:nvPr/>
        </p:nvSpPr>
        <p:spPr>
          <a:xfrm>
            <a:off x="419921" y="5767167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biomass [t C ha</a:t>
            </a:r>
            <a:r>
              <a:rPr lang="en-US" sz="2400" baseline="30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495967" y="3831834"/>
            <a:ext cx="2000000" cy="1271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133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Saatchi et al 2011</a:t>
            </a:r>
            <a:endParaRPr sz="2133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6;p38">
            <a:extLst>
              <a:ext uri="{FF2B5EF4-FFF2-40B4-BE49-F238E27FC236}">
                <a16:creationId xmlns:a16="http://schemas.microsoft.com/office/drawing/2014/main" id="{B1AB4406-D03E-CB39-290B-30B996CACD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016836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77"/>
                <a:sym typeface="Helvetica Neue"/>
              </a:rPr>
              <a:t>FATES captures biomass accumulation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618C3-D25B-B29A-C9D5-2FEC1C14AD79}"/>
              </a:ext>
            </a:extLst>
          </p:cNvPr>
          <p:cNvSpPr txBox="1"/>
          <p:nvPr/>
        </p:nvSpPr>
        <p:spPr>
          <a:xfrm>
            <a:off x="9932088" y="6504277"/>
            <a:ext cx="226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Shuman et al (in prep)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 t="11526" b="37083"/>
          <a:stretch/>
        </p:blipFill>
        <p:spPr>
          <a:xfrm>
            <a:off x="-71899" y="793856"/>
            <a:ext cx="12192004" cy="293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/>
          <p:cNvPicPr preferRelativeResize="0"/>
          <p:nvPr/>
        </p:nvPicPr>
        <p:blipFill rotWithShape="1">
          <a:blip r:embed="rId4">
            <a:alphaModFix/>
          </a:blip>
          <a:srcRect t="11917" b="35652"/>
          <a:stretch/>
        </p:blipFill>
        <p:spPr>
          <a:xfrm>
            <a:off x="-71899" y="3688867"/>
            <a:ext cx="12192004" cy="297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645800" y="994568"/>
            <a:ext cx="1700400" cy="9848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496000" y="3883301"/>
            <a:ext cx="2000000" cy="943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sz="240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133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GFED 4.1S</a:t>
            </a:r>
            <a:endParaRPr sz="2133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419955" y="3023068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burned fraction [%]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419955" y="5818634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burned fraction [%]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4">
            <a:alphaModFix/>
          </a:blip>
          <a:srcRect t="62075" b="12948"/>
          <a:stretch/>
        </p:blipFill>
        <p:spPr>
          <a:xfrm>
            <a:off x="419967" y="5557427"/>
            <a:ext cx="3386799" cy="3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 rotWithShape="1">
          <a:blip r:embed="rId4">
            <a:alphaModFix/>
          </a:blip>
          <a:srcRect t="62075" b="12948"/>
          <a:stretch/>
        </p:blipFill>
        <p:spPr>
          <a:xfrm>
            <a:off x="419967" y="2712627"/>
            <a:ext cx="3386799" cy="39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;p38">
            <a:extLst>
              <a:ext uri="{FF2B5EF4-FFF2-40B4-BE49-F238E27FC236}">
                <a16:creationId xmlns:a16="http://schemas.microsoft.com/office/drawing/2014/main" id="{A889F090-0854-9B71-1529-D86B41D56B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690698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77"/>
                <a:sym typeface="Helvetica Neue"/>
              </a:rPr>
              <a:t>FATES captures broad spatial burn pattern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BB3C33-7CFE-FFB6-89F3-B1EBBDA08296}"/>
              </a:ext>
            </a:extLst>
          </p:cNvPr>
          <p:cNvSpPr txBox="1"/>
          <p:nvPr/>
        </p:nvSpPr>
        <p:spPr>
          <a:xfrm>
            <a:off x="9932088" y="6504277"/>
            <a:ext cx="226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Shuman et al (in prep)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B281D1-3A6E-A461-F5E7-2A3AA207F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13" b="42733"/>
          <a:stretch/>
        </p:blipFill>
        <p:spPr>
          <a:xfrm>
            <a:off x="169234" y="2718821"/>
            <a:ext cx="12079865" cy="4004843"/>
          </a:xfrm>
          <a:prstGeom prst="rect">
            <a:avLst/>
          </a:prstGeom>
        </p:spPr>
      </p:pic>
      <p:pic>
        <p:nvPicPr>
          <p:cNvPr id="196" name="Google Shape;196;p33"/>
          <p:cNvPicPr preferRelativeResize="0"/>
          <p:nvPr/>
        </p:nvPicPr>
        <p:blipFill rotWithShape="1">
          <a:blip r:embed="rId4">
            <a:alphaModFix/>
          </a:blip>
          <a:srcRect t="11526" b="37083"/>
          <a:stretch/>
        </p:blipFill>
        <p:spPr>
          <a:xfrm>
            <a:off x="-71899" y="793856"/>
            <a:ext cx="12192004" cy="29338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 txBox="1"/>
          <p:nvPr/>
        </p:nvSpPr>
        <p:spPr>
          <a:xfrm>
            <a:off x="645800" y="994568"/>
            <a:ext cx="1700400" cy="9848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551756" y="3808397"/>
            <a:ext cx="1935345" cy="943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133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133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419955" y="3023068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burned fraction [%]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419955" y="5717034"/>
            <a:ext cx="3518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C4 grass biomass [g C m</a:t>
            </a:r>
            <a:r>
              <a:rPr lang="en-US" sz="2400" baseline="30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 t="62075" b="12948"/>
          <a:stretch/>
        </p:blipFill>
        <p:spPr>
          <a:xfrm>
            <a:off x="436917" y="2712627"/>
            <a:ext cx="3386799" cy="3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 rotWithShape="1">
          <a:blip r:embed="rId6">
            <a:alphaModFix/>
          </a:blip>
          <a:srcRect l="26247" t="58315" r="26731" b="13107"/>
          <a:stretch/>
        </p:blipFill>
        <p:spPr>
          <a:xfrm>
            <a:off x="495984" y="5528601"/>
            <a:ext cx="3344664" cy="394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;p38">
            <a:extLst>
              <a:ext uri="{FF2B5EF4-FFF2-40B4-BE49-F238E27FC236}">
                <a16:creationId xmlns:a16="http://schemas.microsoft.com/office/drawing/2014/main" id="{B3F341D6-40DA-FA44-70EE-47876139B2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054502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77"/>
                <a:sym typeface="Helvetica Neue"/>
              </a:rPr>
              <a:t>Grasses drive high burned area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90340-61FC-2703-99F8-1518F0414F9D}"/>
              </a:ext>
            </a:extLst>
          </p:cNvPr>
          <p:cNvSpPr txBox="1"/>
          <p:nvPr/>
        </p:nvSpPr>
        <p:spPr>
          <a:xfrm>
            <a:off x="9932088" y="6504277"/>
            <a:ext cx="226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Shuman et al (in prep)</a:t>
            </a:r>
          </a:p>
        </p:txBody>
      </p:sp>
    </p:spTree>
    <p:extLst>
      <p:ext uri="{BB962C8B-B14F-4D97-AF65-F5344CB8AC3E}">
        <p14:creationId xmlns:p14="http://schemas.microsoft.com/office/powerpoint/2010/main" val="261962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3"/>
          <p:cNvPicPr preferRelativeResize="0"/>
          <p:nvPr/>
        </p:nvPicPr>
        <p:blipFill rotWithShape="1">
          <a:blip r:embed="rId3">
            <a:alphaModFix/>
          </a:blip>
          <a:srcRect t="11526" b="37083"/>
          <a:stretch/>
        </p:blipFill>
        <p:spPr>
          <a:xfrm>
            <a:off x="-71899" y="793856"/>
            <a:ext cx="12192004" cy="29338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 txBox="1"/>
          <p:nvPr/>
        </p:nvSpPr>
        <p:spPr>
          <a:xfrm>
            <a:off x="645800" y="994568"/>
            <a:ext cx="1700400" cy="9848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419955" y="3023068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burned fraction [%]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4">
            <a:alphaModFix/>
          </a:blip>
          <a:srcRect t="62075" b="12948"/>
          <a:stretch/>
        </p:blipFill>
        <p:spPr>
          <a:xfrm>
            <a:off x="436917" y="2712627"/>
            <a:ext cx="3386799" cy="394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;p38">
            <a:extLst>
              <a:ext uri="{FF2B5EF4-FFF2-40B4-BE49-F238E27FC236}">
                <a16:creationId xmlns:a16="http://schemas.microsoft.com/office/drawing/2014/main" id="{B3F341D6-40DA-FA44-70EE-47876139B2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330774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High biomass in areas of low disturbance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90340-61FC-2703-99F8-1518F0414F9D}"/>
              </a:ext>
            </a:extLst>
          </p:cNvPr>
          <p:cNvSpPr txBox="1"/>
          <p:nvPr/>
        </p:nvSpPr>
        <p:spPr>
          <a:xfrm>
            <a:off x="9932088" y="6504277"/>
            <a:ext cx="226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Shuman et al (in prep)</a:t>
            </a:r>
          </a:p>
        </p:txBody>
      </p:sp>
      <p:pic>
        <p:nvPicPr>
          <p:cNvPr id="14" name="Google Shape;209;p34">
            <a:extLst>
              <a:ext uri="{FF2B5EF4-FFF2-40B4-BE49-F238E27FC236}">
                <a16:creationId xmlns:a16="http://schemas.microsoft.com/office/drawing/2014/main" id="{8DA07B60-BEBA-3E87-3C9C-FA59EF438E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1594" b="36667"/>
          <a:stretch/>
        </p:blipFill>
        <p:spPr>
          <a:xfrm>
            <a:off x="192268" y="3627242"/>
            <a:ext cx="11926835" cy="28382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2;p34">
            <a:extLst>
              <a:ext uri="{FF2B5EF4-FFF2-40B4-BE49-F238E27FC236}">
                <a16:creationId xmlns:a16="http://schemas.microsoft.com/office/drawing/2014/main" id="{399F732A-DF3B-A608-DE51-214C4BB41B9B}"/>
              </a:ext>
            </a:extLst>
          </p:cNvPr>
          <p:cNvSpPr txBox="1"/>
          <p:nvPr/>
        </p:nvSpPr>
        <p:spPr>
          <a:xfrm>
            <a:off x="397256" y="5860308"/>
            <a:ext cx="338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biomass [t C ha</a:t>
            </a:r>
            <a:r>
              <a:rPr lang="en-US" sz="2400" baseline="30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24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4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3;p34">
            <a:extLst>
              <a:ext uri="{FF2B5EF4-FFF2-40B4-BE49-F238E27FC236}">
                <a16:creationId xmlns:a16="http://schemas.microsoft.com/office/drawing/2014/main" id="{C3D69694-7180-E627-0B53-65970216F542}"/>
              </a:ext>
            </a:extLst>
          </p:cNvPr>
          <p:cNvSpPr txBox="1"/>
          <p:nvPr/>
        </p:nvSpPr>
        <p:spPr>
          <a:xfrm>
            <a:off x="623101" y="3831809"/>
            <a:ext cx="1700400" cy="9848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FATES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with fire</a:t>
            </a:r>
            <a:endParaRPr sz="24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11;p34">
            <a:extLst>
              <a:ext uri="{FF2B5EF4-FFF2-40B4-BE49-F238E27FC236}">
                <a16:creationId xmlns:a16="http://schemas.microsoft.com/office/drawing/2014/main" id="{0CF77F4C-F734-1F07-5298-6E4653DF1A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5294" b="12636"/>
          <a:stretch/>
        </p:blipFill>
        <p:spPr>
          <a:xfrm>
            <a:off x="-107117" y="5577732"/>
            <a:ext cx="4440944" cy="450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32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0FF7-336D-11A7-A84B-5CB62E78B0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10" descr="Pellegrini_etal_Ecol_letter_Fig1.png">
            <a:extLst>
              <a:ext uri="{FF2B5EF4-FFF2-40B4-BE49-F238E27FC236}">
                <a16:creationId xmlns:a16="http://schemas.microsoft.com/office/drawing/2014/main" id="{A5F2BBC8-F80D-CA76-B3E1-110F1D1E0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3" t="25051" r="56455" b="54255"/>
          <a:stretch/>
        </p:blipFill>
        <p:spPr>
          <a:xfrm>
            <a:off x="275908" y="1422660"/>
            <a:ext cx="2588553" cy="246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10" descr="Pellegrini_etal_Ecol_letter_Fig1.png">
            <a:extLst>
              <a:ext uri="{FF2B5EF4-FFF2-40B4-BE49-F238E27FC236}">
                <a16:creationId xmlns:a16="http://schemas.microsoft.com/office/drawing/2014/main" id="{4DD991DC-F87B-7210-A200-81B69241A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30497" r="76620" b="52629"/>
          <a:stretch/>
        </p:blipFill>
        <p:spPr>
          <a:xfrm>
            <a:off x="329778" y="3734245"/>
            <a:ext cx="1487335" cy="148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7C51D-1719-2757-31EC-24951B1F689A}"/>
              </a:ext>
            </a:extLst>
          </p:cNvPr>
          <p:cNvSpPr txBox="1"/>
          <p:nvPr/>
        </p:nvSpPr>
        <p:spPr>
          <a:xfrm>
            <a:off x="128131" y="727355"/>
            <a:ext cx="2433789" cy="74879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>
                <a:solidFill>
                  <a:srgbClr val="122D5D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Observations</a:t>
            </a:r>
          </a:p>
          <a:p>
            <a:pPr algn="ctr" defTabSz="1219140"/>
            <a:r>
              <a:rPr lang="en-US" sz="2133" dirty="0">
                <a:solidFill>
                  <a:srgbClr val="122D5D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Pellegrini et al 2017</a:t>
            </a:r>
            <a:endParaRPr lang="en-US" sz="2133" dirty="0">
              <a:solidFill>
                <a:srgbClr val="12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572B77-79AB-BEF7-B324-BB7C0AFA5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2" t="77913" r="10001" b="3861"/>
          <a:stretch/>
        </p:blipFill>
        <p:spPr>
          <a:xfrm>
            <a:off x="4021786" y="6043504"/>
            <a:ext cx="7203559" cy="5094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5ECED-36D5-4AF1-5FFA-EA170F56CA3C}"/>
              </a:ext>
            </a:extLst>
          </p:cNvPr>
          <p:cNvSpPr txBox="1"/>
          <p:nvPr/>
        </p:nvSpPr>
        <p:spPr>
          <a:xfrm>
            <a:off x="6546393" y="727355"/>
            <a:ext cx="1910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Thick bark tree</a:t>
            </a:r>
          </a:p>
          <a:p>
            <a:pPr algn="ctr" defTabSz="1219140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Active fire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589D9E-F065-7B2E-E0CF-88E1E4EC8B60}"/>
              </a:ext>
            </a:extLst>
          </p:cNvPr>
          <p:cNvSpPr txBox="1"/>
          <p:nvPr/>
        </p:nvSpPr>
        <p:spPr>
          <a:xfrm>
            <a:off x="3540659" y="727355"/>
            <a:ext cx="1910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Thin bark tree</a:t>
            </a:r>
          </a:p>
          <a:p>
            <a:pPr algn="ctr" defTabSz="1219140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Active fire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12249C-0D46-4369-7AAF-654013E654FD}"/>
              </a:ext>
            </a:extLst>
          </p:cNvPr>
          <p:cNvSpPr txBox="1"/>
          <p:nvPr/>
        </p:nvSpPr>
        <p:spPr>
          <a:xfrm>
            <a:off x="9524042" y="727355"/>
            <a:ext cx="1909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C4 grass</a:t>
            </a:r>
          </a:p>
          <a:p>
            <a:pPr algn="ctr" defTabSz="1219140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Active fire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833E0-40B2-9EE9-E276-2C604B91BB74}"/>
              </a:ext>
            </a:extLst>
          </p:cNvPr>
          <p:cNvSpPr txBox="1"/>
          <p:nvPr/>
        </p:nvSpPr>
        <p:spPr>
          <a:xfrm>
            <a:off x="4048801" y="6059654"/>
            <a:ext cx="1754892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defTabSz="1219140"/>
            <a:r>
              <a:rPr lang="en-US" sz="16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Biomass [g C m</a:t>
            </a:r>
            <a:r>
              <a:rPr lang="en-US" sz="1600" baseline="30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-2</a:t>
            </a:r>
            <a:r>
              <a:rPr lang="en-US" sz="16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887952-CD25-ED82-7B9A-3A15FC3F89A3}"/>
              </a:ext>
            </a:extLst>
          </p:cNvPr>
          <p:cNvSpPr txBox="1"/>
          <p:nvPr/>
        </p:nvSpPr>
        <p:spPr>
          <a:xfrm>
            <a:off x="6546391" y="3427546"/>
            <a:ext cx="1910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Thick bark tree</a:t>
            </a:r>
          </a:p>
          <a:p>
            <a:pPr algn="ctr" defTabSz="1219140"/>
            <a:r>
              <a:rPr lang="en-US" sz="2000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no fire</a:t>
            </a:r>
            <a:endParaRPr lang="en-US" sz="2000" dirty="0">
              <a:solidFill>
                <a:srgbClr val="0097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CA11FD-6304-5905-EB66-DAA95AB1F817}"/>
              </a:ext>
            </a:extLst>
          </p:cNvPr>
          <p:cNvSpPr txBox="1"/>
          <p:nvPr/>
        </p:nvSpPr>
        <p:spPr>
          <a:xfrm>
            <a:off x="3540658" y="3427546"/>
            <a:ext cx="1910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Thin bark tree</a:t>
            </a:r>
          </a:p>
          <a:p>
            <a:pPr algn="ctr" defTabSz="1219140"/>
            <a:r>
              <a:rPr lang="en-US" sz="2000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no fire</a:t>
            </a:r>
            <a:endParaRPr lang="en-US" sz="2000" dirty="0">
              <a:solidFill>
                <a:srgbClr val="0097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92B64A-530F-E547-71A6-D68564FB656B}"/>
              </a:ext>
            </a:extLst>
          </p:cNvPr>
          <p:cNvSpPr txBox="1"/>
          <p:nvPr/>
        </p:nvSpPr>
        <p:spPr>
          <a:xfrm>
            <a:off x="9538282" y="3427546"/>
            <a:ext cx="1910975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C4 grass</a:t>
            </a:r>
          </a:p>
          <a:p>
            <a:pPr algn="ctr" defTabSz="1219140"/>
            <a:r>
              <a:rPr lang="en-US" sz="2000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no fire</a:t>
            </a:r>
            <a:endParaRPr lang="en-US" sz="2000" dirty="0">
              <a:solidFill>
                <a:srgbClr val="0097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4C46B24-373F-8628-7119-F33F72C47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64" b="17243"/>
          <a:stretch/>
        </p:blipFill>
        <p:spPr>
          <a:xfrm>
            <a:off x="2909571" y="1338139"/>
            <a:ext cx="9144000" cy="1963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D79982-F67E-E158-DC04-81BAB50611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03" b="13981"/>
          <a:stretch/>
        </p:blipFill>
        <p:spPr>
          <a:xfrm>
            <a:off x="2926080" y="4003340"/>
            <a:ext cx="9144000" cy="2074267"/>
          </a:xfrm>
          <a:prstGeom prst="rect">
            <a:avLst/>
          </a:prstGeom>
        </p:spPr>
      </p:pic>
      <p:sp>
        <p:nvSpPr>
          <p:cNvPr id="17" name="Google Shape;156;p38">
            <a:extLst>
              <a:ext uri="{FF2B5EF4-FFF2-40B4-BE49-F238E27FC236}">
                <a16:creationId xmlns:a16="http://schemas.microsoft.com/office/drawing/2014/main" id="{40ADEDD5-A519-1651-0C7B-07829F3AFC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57366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77"/>
                <a:sym typeface="Helvetica Neue"/>
              </a:rPr>
              <a:t>Fire is essential to plant distribution</a:t>
            </a:r>
          </a:p>
        </p:txBody>
      </p:sp>
    </p:spTree>
    <p:extLst>
      <p:ext uri="{BB962C8B-B14F-4D97-AF65-F5344CB8AC3E}">
        <p14:creationId xmlns:p14="http://schemas.microsoft.com/office/powerpoint/2010/main" val="262269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FD3B5-A707-7800-808A-1E45BBE6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374" y="2190218"/>
            <a:ext cx="3017521" cy="201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D040F-27CC-4763-211E-8A77C5022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4"/>
          <a:stretch/>
        </p:blipFill>
        <p:spPr>
          <a:xfrm>
            <a:off x="1320629" y="1889907"/>
            <a:ext cx="10097351" cy="3078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75725D-107F-7B2A-4F25-4B1B9D2AF6A9}"/>
              </a:ext>
            </a:extLst>
          </p:cNvPr>
          <p:cNvSpPr txBox="1"/>
          <p:nvPr/>
        </p:nvSpPr>
        <p:spPr>
          <a:xfrm>
            <a:off x="9328" y="4059545"/>
            <a:ext cx="1580869" cy="5950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Burned area 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[% yr</a:t>
            </a:r>
            <a:r>
              <a:rPr lang="en-US" sz="14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-1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A3443-81D2-5FFA-5994-C02FCE02E2EC}"/>
              </a:ext>
            </a:extLst>
          </p:cNvPr>
          <p:cNvSpPr txBox="1"/>
          <p:nvPr/>
        </p:nvSpPr>
        <p:spPr>
          <a:xfrm>
            <a:off x="1736958" y="1194202"/>
            <a:ext cx="3579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Increasing tree size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C9C6F6-3E5F-420D-F598-0CDCAFDD1F26}"/>
              </a:ext>
            </a:extLst>
          </p:cNvPr>
          <p:cNvCxnSpPr>
            <a:cxnSpLocks/>
          </p:cNvCxnSpPr>
          <p:nvPr/>
        </p:nvCxnSpPr>
        <p:spPr>
          <a:xfrm>
            <a:off x="1828799" y="1632721"/>
            <a:ext cx="3696511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6C335-063F-E77A-9E97-6E3A75CFD984}"/>
              </a:ext>
            </a:extLst>
          </p:cNvPr>
          <p:cNvSpPr/>
          <p:nvPr/>
        </p:nvSpPr>
        <p:spPr>
          <a:xfrm>
            <a:off x="11051088" y="1761995"/>
            <a:ext cx="414403" cy="301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46D50-65AC-D47B-A37F-8425B1D8B16F}"/>
              </a:ext>
            </a:extLst>
          </p:cNvPr>
          <p:cNvSpPr txBox="1"/>
          <p:nvPr/>
        </p:nvSpPr>
        <p:spPr>
          <a:xfrm>
            <a:off x="11072860" y="2224070"/>
            <a:ext cx="112421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Thin bark trees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376FD3-B46E-8242-347D-479480D45F54}"/>
              </a:ext>
            </a:extLst>
          </p:cNvPr>
          <p:cNvSpPr txBox="1"/>
          <p:nvPr/>
        </p:nvSpPr>
        <p:spPr>
          <a:xfrm>
            <a:off x="11072859" y="3503495"/>
            <a:ext cx="112421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Thick bark trees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3B770-237D-19F8-932A-4EF128C23B78}"/>
              </a:ext>
            </a:extLst>
          </p:cNvPr>
          <p:cNvSpPr txBox="1"/>
          <p:nvPr/>
        </p:nvSpPr>
        <p:spPr>
          <a:xfrm>
            <a:off x="3989294" y="5236569"/>
            <a:ext cx="4634753" cy="46166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Fire mortality 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[fraction yr</a:t>
            </a:r>
            <a:r>
              <a:rPr lang="en-US" sz="1400" kern="0" baseline="3000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-1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104D0-648B-61E7-CF54-BEA6EE25BE86}"/>
              </a:ext>
            </a:extLst>
          </p:cNvPr>
          <p:cNvSpPr/>
          <p:nvPr/>
        </p:nvSpPr>
        <p:spPr>
          <a:xfrm>
            <a:off x="3859679" y="4945799"/>
            <a:ext cx="455930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D397E-1C59-E0B9-A935-2FA0080AF120}"/>
              </a:ext>
            </a:extLst>
          </p:cNvPr>
          <p:cNvSpPr txBox="1"/>
          <p:nvPr/>
        </p:nvSpPr>
        <p:spPr>
          <a:xfrm>
            <a:off x="3752851" y="4966721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141F"/>
                </a:solidFill>
              </a:rPr>
              <a:t>0.0          0.01        0.05        0.20        0.40        0.75   </a:t>
            </a:r>
          </a:p>
        </p:txBody>
      </p:sp>
      <p:sp>
        <p:nvSpPr>
          <p:cNvPr id="20" name="Google Shape;156;p38">
            <a:extLst>
              <a:ext uri="{FF2B5EF4-FFF2-40B4-BE49-F238E27FC236}">
                <a16:creationId xmlns:a16="http://schemas.microsoft.com/office/drawing/2014/main" id="{41811CE9-4669-42FC-6BE1-6FCA6C08FC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677650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Size- and trait-based mortality impacts survival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31B9F-6398-3A60-A0D6-C6FA101B237D}"/>
              </a:ext>
            </a:extLst>
          </p:cNvPr>
          <p:cNvSpPr txBox="1"/>
          <p:nvPr/>
        </p:nvSpPr>
        <p:spPr>
          <a:xfrm>
            <a:off x="3034056" y="4782055"/>
            <a:ext cx="82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A94FA-C544-0A09-A147-D2239334DC56}"/>
              </a:ext>
            </a:extLst>
          </p:cNvPr>
          <p:cNvSpPr txBox="1"/>
          <p:nvPr/>
        </p:nvSpPr>
        <p:spPr>
          <a:xfrm>
            <a:off x="8759117" y="4782055"/>
            <a:ext cx="82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EA342-C4CF-D1F2-1F32-1F1F4F8EFDF5}"/>
              </a:ext>
            </a:extLst>
          </p:cNvPr>
          <p:cNvSpPr txBox="1"/>
          <p:nvPr/>
        </p:nvSpPr>
        <p:spPr>
          <a:xfrm>
            <a:off x="1581584" y="1748396"/>
            <a:ext cx="1208791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5.0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EF698-2AEA-0836-9730-104662F4A2E7}"/>
              </a:ext>
            </a:extLst>
          </p:cNvPr>
          <p:cNvSpPr txBox="1"/>
          <p:nvPr/>
        </p:nvSpPr>
        <p:spPr>
          <a:xfrm>
            <a:off x="6542585" y="1740776"/>
            <a:ext cx="120116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40.0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A4210-5D6F-26A4-71A0-5458E1A36B69}"/>
              </a:ext>
            </a:extLst>
          </p:cNvPr>
          <p:cNvSpPr txBox="1"/>
          <p:nvPr/>
        </p:nvSpPr>
        <p:spPr>
          <a:xfrm>
            <a:off x="8196253" y="1743051"/>
            <a:ext cx="1224144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80.0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78EF0-D126-73A9-1B6B-5D85BBBF92D0}"/>
              </a:ext>
            </a:extLst>
          </p:cNvPr>
          <p:cNvSpPr txBox="1"/>
          <p:nvPr/>
        </p:nvSpPr>
        <p:spPr>
          <a:xfrm>
            <a:off x="3235252" y="1748396"/>
            <a:ext cx="120116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10.0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C0B512-4F08-BC3B-4833-758BE8E0E064}"/>
              </a:ext>
            </a:extLst>
          </p:cNvPr>
          <p:cNvSpPr txBox="1"/>
          <p:nvPr/>
        </p:nvSpPr>
        <p:spPr>
          <a:xfrm>
            <a:off x="4888919" y="1740824"/>
            <a:ext cx="120116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20.0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7D5F9E-4D0C-23C0-5B6D-659FCA477963}"/>
              </a:ext>
            </a:extLst>
          </p:cNvPr>
          <p:cNvSpPr txBox="1"/>
          <p:nvPr/>
        </p:nvSpPr>
        <p:spPr>
          <a:xfrm>
            <a:off x="9842298" y="1734408"/>
            <a:ext cx="1230561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D141F"/>
                </a:solidFill>
              </a:rPr>
              <a:t>DBH = 100.0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B0D66-A867-FF11-BA1F-CE570146D544}"/>
              </a:ext>
            </a:extLst>
          </p:cNvPr>
          <p:cNvSpPr txBox="1"/>
          <p:nvPr/>
        </p:nvSpPr>
        <p:spPr>
          <a:xfrm>
            <a:off x="618392" y="5806589"/>
            <a:ext cx="1023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Vulnerability/resistance is a function of feedbacks between traits and fire regime</a:t>
            </a:r>
          </a:p>
        </p:txBody>
      </p:sp>
    </p:spTree>
    <p:extLst>
      <p:ext uri="{BB962C8B-B14F-4D97-AF65-F5344CB8AC3E}">
        <p14:creationId xmlns:p14="http://schemas.microsoft.com/office/powerpoint/2010/main" val="413388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0FF7-336D-11A7-A84B-5CB62E78B0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57DE03-733E-DAE0-F4EC-79C6347B17B1}"/>
              </a:ext>
            </a:extLst>
          </p:cNvPr>
          <p:cNvGrpSpPr/>
          <p:nvPr/>
        </p:nvGrpSpPr>
        <p:grpSpPr>
          <a:xfrm>
            <a:off x="3053750" y="6236428"/>
            <a:ext cx="5767357" cy="509424"/>
            <a:chOff x="1950022" y="4664209"/>
            <a:chExt cx="4325518" cy="382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A8C771-76FD-86A8-5121-A34823CBA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82" t="77913" r="27815" b="3861"/>
            <a:stretch/>
          </p:blipFill>
          <p:spPr>
            <a:xfrm>
              <a:off x="2007783" y="4664209"/>
              <a:ext cx="4267757" cy="3820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BD298F-5F08-EEAD-E7ED-C0CE2005B734}"/>
                </a:ext>
              </a:extLst>
            </p:cNvPr>
            <p:cNvSpPr txBox="1"/>
            <p:nvPr/>
          </p:nvSpPr>
          <p:spPr>
            <a:xfrm>
              <a:off x="1950022" y="4699708"/>
              <a:ext cx="1316169" cy="253916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1600" dirty="0"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Biomass [g C m</a:t>
              </a:r>
              <a:r>
                <a:rPr lang="en-US" sz="1600" baseline="30000" dirty="0"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-2</a:t>
              </a:r>
              <a:r>
                <a:rPr lang="en-US" sz="1600" dirty="0"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]</a:t>
              </a:r>
            </a:p>
          </p:txBody>
        </p:sp>
      </p:grpSp>
      <p:pic>
        <p:nvPicPr>
          <p:cNvPr id="8" name="Content Placeholder 10" descr="Pellegrini_etal_Ecol_letter_Fig1.png">
            <a:extLst>
              <a:ext uri="{FF2B5EF4-FFF2-40B4-BE49-F238E27FC236}">
                <a16:creationId xmlns:a16="http://schemas.microsoft.com/office/drawing/2014/main" id="{A5F2BBC8-F80D-CA76-B3E1-110F1D1E0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3" t="25051" r="56455" b="54255"/>
          <a:stretch/>
        </p:blipFill>
        <p:spPr>
          <a:xfrm>
            <a:off x="275908" y="2569523"/>
            <a:ext cx="2588553" cy="246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10" descr="Pellegrini_etal_Ecol_letter_Fig1.png">
            <a:extLst>
              <a:ext uri="{FF2B5EF4-FFF2-40B4-BE49-F238E27FC236}">
                <a16:creationId xmlns:a16="http://schemas.microsoft.com/office/drawing/2014/main" id="{4DD991DC-F87B-7210-A200-81B69241A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30497" r="76620" b="52629"/>
          <a:stretch/>
        </p:blipFill>
        <p:spPr>
          <a:xfrm>
            <a:off x="329778" y="4881108"/>
            <a:ext cx="1487335" cy="148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7C51D-1719-2757-31EC-24951B1F689A}"/>
              </a:ext>
            </a:extLst>
          </p:cNvPr>
          <p:cNvSpPr txBox="1"/>
          <p:nvPr/>
        </p:nvSpPr>
        <p:spPr>
          <a:xfrm>
            <a:off x="128131" y="1864072"/>
            <a:ext cx="2433789" cy="74879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133" dirty="0">
                <a:solidFill>
                  <a:srgbClr val="122D5D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Observations</a:t>
            </a:r>
          </a:p>
          <a:p>
            <a:pPr algn="ctr" defTabSz="1219140"/>
            <a:r>
              <a:rPr lang="en-US" sz="2133" dirty="0">
                <a:solidFill>
                  <a:srgbClr val="122D5D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Pellegrini et al 2017</a:t>
            </a:r>
            <a:endParaRPr lang="en-US" sz="2133" dirty="0">
              <a:solidFill>
                <a:srgbClr val="122D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A475E8-A288-8789-C134-CEC171F62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69" b="14799"/>
          <a:stretch/>
        </p:blipFill>
        <p:spPr>
          <a:xfrm>
            <a:off x="2179069" y="4623507"/>
            <a:ext cx="7495083" cy="1662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E490B-675C-76AB-CDF9-AA8BBB1B5A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64" b="17243"/>
          <a:stretch/>
        </p:blipFill>
        <p:spPr>
          <a:xfrm>
            <a:off x="2179072" y="2980489"/>
            <a:ext cx="7478449" cy="1606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3651D-6559-5F63-99DF-C6F9D6C35E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361"/>
          <a:stretch/>
        </p:blipFill>
        <p:spPr>
          <a:xfrm>
            <a:off x="2175971" y="1108109"/>
            <a:ext cx="7474053" cy="18641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E0E2F9-7DE6-8843-15E0-59F61AB55ECD}"/>
              </a:ext>
            </a:extLst>
          </p:cNvPr>
          <p:cNvSpPr txBox="1"/>
          <p:nvPr/>
        </p:nvSpPr>
        <p:spPr>
          <a:xfrm>
            <a:off x="4984125" y="652467"/>
            <a:ext cx="1868153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solidFill>
                  <a:srgbClr val="98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FATES </a:t>
            </a:r>
          </a:p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Thick bark tree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09B21-1640-FFB4-D448-3F650F6AA97A}"/>
              </a:ext>
            </a:extLst>
          </p:cNvPr>
          <p:cNvSpPr txBox="1"/>
          <p:nvPr/>
        </p:nvSpPr>
        <p:spPr>
          <a:xfrm>
            <a:off x="2641601" y="652467"/>
            <a:ext cx="1655337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solidFill>
                  <a:srgbClr val="98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FATES</a:t>
            </a:r>
          </a:p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Thin bark tree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252FB-DE2B-C9A4-E11B-668872FEF3AC}"/>
              </a:ext>
            </a:extLst>
          </p:cNvPr>
          <p:cNvSpPr txBox="1"/>
          <p:nvPr/>
        </p:nvSpPr>
        <p:spPr>
          <a:xfrm>
            <a:off x="7534598" y="652467"/>
            <a:ext cx="1621436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solidFill>
                  <a:srgbClr val="98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FATES</a:t>
            </a:r>
          </a:p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C4 grass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A25B0A-C593-1BF2-E3F1-55D099CB1F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256"/>
          <a:stretch/>
        </p:blipFill>
        <p:spPr>
          <a:xfrm>
            <a:off x="8420755" y="4595506"/>
            <a:ext cx="3460224" cy="2072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813C17-9CFB-3CEA-9015-20B8A5B076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73" b="18799"/>
          <a:stretch/>
        </p:blipFill>
        <p:spPr>
          <a:xfrm>
            <a:off x="8419698" y="2966518"/>
            <a:ext cx="3470148" cy="1626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C95430-7660-4E78-011E-679362D01C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256" b="18417"/>
          <a:stretch/>
        </p:blipFill>
        <p:spPr>
          <a:xfrm>
            <a:off x="8429067" y="1351464"/>
            <a:ext cx="3470148" cy="16269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0BF0A1-7A21-FA96-D0F5-DFD215493D36}"/>
              </a:ext>
            </a:extLst>
          </p:cNvPr>
          <p:cNvSpPr txBox="1"/>
          <p:nvPr/>
        </p:nvSpPr>
        <p:spPr>
          <a:xfrm>
            <a:off x="9198607" y="652467"/>
            <a:ext cx="1929508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000" dirty="0">
                <a:solidFill>
                  <a:srgbClr val="98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FATES </a:t>
            </a:r>
          </a:p>
          <a:p>
            <a:pPr algn="ctr" defTabSz="1219140"/>
            <a:r>
              <a:rPr lang="en-US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Burned fraction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4E1DFA-B2BC-EB80-8EA3-311F22FB9118}"/>
              </a:ext>
            </a:extLst>
          </p:cNvPr>
          <p:cNvCxnSpPr>
            <a:cxnSpLocks/>
          </p:cNvCxnSpPr>
          <p:nvPr/>
        </p:nvCxnSpPr>
        <p:spPr>
          <a:xfrm>
            <a:off x="11148651" y="1816915"/>
            <a:ext cx="0" cy="3115469"/>
          </a:xfrm>
          <a:prstGeom prst="straightConnector1">
            <a:avLst/>
          </a:prstGeom>
          <a:ln w="63500">
            <a:solidFill>
              <a:srgbClr val="0097A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6CC9C17-203D-7F48-2EB3-BBE8C64B4086}"/>
              </a:ext>
            </a:extLst>
          </p:cNvPr>
          <p:cNvSpPr/>
          <p:nvPr/>
        </p:nvSpPr>
        <p:spPr>
          <a:xfrm>
            <a:off x="11029890" y="3164096"/>
            <a:ext cx="132830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Increase</a:t>
            </a:r>
          </a:p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drying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0309FF-2A40-997C-6732-F1F0F096F579}"/>
              </a:ext>
            </a:extLst>
          </p:cNvPr>
          <p:cNvSpPr/>
          <p:nvPr/>
        </p:nvSpPr>
        <p:spPr>
          <a:xfrm>
            <a:off x="11068809" y="1142645"/>
            <a:ext cx="1186721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more dry </a:t>
            </a:r>
          </a:p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fuels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F94499-E372-F20F-2280-DBD534CE9B8C}"/>
              </a:ext>
            </a:extLst>
          </p:cNvPr>
          <p:cNvSpPr/>
          <p:nvPr/>
        </p:nvSpPr>
        <p:spPr>
          <a:xfrm>
            <a:off x="11081018" y="4850333"/>
            <a:ext cx="1162303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less </a:t>
            </a:r>
          </a:p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dry</a:t>
            </a:r>
          </a:p>
          <a:p>
            <a:pPr algn="ctr" defTabSz="1219140"/>
            <a:r>
              <a:rPr lang="en-US" sz="2133" b="1" dirty="0">
                <a:solidFill>
                  <a:srgbClr val="0097A7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fuels</a:t>
            </a:r>
          </a:p>
        </p:txBody>
      </p:sp>
      <p:sp>
        <p:nvSpPr>
          <p:cNvPr id="25" name="Google Shape;156;p38">
            <a:extLst>
              <a:ext uri="{FF2B5EF4-FFF2-40B4-BE49-F238E27FC236}">
                <a16:creationId xmlns:a16="http://schemas.microsoft.com/office/drawing/2014/main" id="{D3D422BC-9688-23DA-AD13-15F4A168D748}"/>
              </a:ext>
            </a:extLst>
          </p:cNvPr>
          <p:cNvSpPr txBox="1">
            <a:spLocks/>
          </p:cNvSpPr>
          <p:nvPr/>
        </p:nvSpPr>
        <p:spPr>
          <a:xfrm>
            <a:off x="-6995" y="0"/>
            <a:ext cx="7779395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Shift in fire regime shifts biogeography</a:t>
            </a:r>
          </a:p>
        </p:txBody>
      </p:sp>
    </p:spTree>
    <p:extLst>
      <p:ext uri="{BB962C8B-B14F-4D97-AF65-F5344CB8AC3E}">
        <p14:creationId xmlns:p14="http://schemas.microsoft.com/office/powerpoint/2010/main" val="3487343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6;p38">
            <a:extLst>
              <a:ext uri="{FF2B5EF4-FFF2-40B4-BE49-F238E27FC236}">
                <a16:creationId xmlns:a16="http://schemas.microsoft.com/office/drawing/2014/main" id="{F5709F75-05DF-845C-09DC-439A1EB4EF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657600" cy="5950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lang="en-US" sz="4000" kern="0" dirty="0">
                <a:solidFill>
                  <a:srgbClr val="FFFFFF"/>
                </a:solidFill>
              </a:rPr>
              <a:t>Conclusions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51539-35A0-4999-2004-9B7454629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53"/>
          <a:stretch/>
        </p:blipFill>
        <p:spPr>
          <a:xfrm>
            <a:off x="-88616" y="2079429"/>
            <a:ext cx="6210061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980AE-9A23-B6A7-55DE-30616AA49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464"/>
          <a:stretch/>
        </p:blipFill>
        <p:spPr>
          <a:xfrm>
            <a:off x="5887415" y="2085393"/>
            <a:ext cx="638213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3E4A6-AC7F-826E-8A3B-87DFC5FC8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352" y="3997637"/>
            <a:ext cx="6396626" cy="2935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69817-0ABC-F6A0-9506-BEB3607D7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590" y="3995261"/>
            <a:ext cx="6204757" cy="2839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353FBC-916D-0C0E-74FC-FD32E5E9077D}"/>
              </a:ext>
            </a:extLst>
          </p:cNvPr>
          <p:cNvSpPr txBox="1"/>
          <p:nvPr/>
        </p:nvSpPr>
        <p:spPr>
          <a:xfrm>
            <a:off x="72888" y="2054030"/>
            <a:ext cx="5910470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FATES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Active fire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5FD94-B727-5AB7-ABDD-F53FE9469A6D}"/>
              </a:ext>
            </a:extLst>
          </p:cNvPr>
          <p:cNvSpPr txBox="1"/>
          <p:nvPr/>
        </p:nvSpPr>
        <p:spPr>
          <a:xfrm>
            <a:off x="6441656" y="2041137"/>
            <a:ext cx="5292463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FATES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Active fire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63F7B-85BA-8DA2-5F87-94C26AC89BF8}"/>
              </a:ext>
            </a:extLst>
          </p:cNvPr>
          <p:cNvSpPr txBox="1"/>
          <p:nvPr/>
        </p:nvSpPr>
        <p:spPr>
          <a:xfrm>
            <a:off x="62990" y="3958243"/>
            <a:ext cx="5910470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22D5D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Observations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Saatchi et al 2011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1321A-0423-363A-C056-8F2F353672D9}"/>
              </a:ext>
            </a:extLst>
          </p:cNvPr>
          <p:cNvSpPr txBox="1"/>
          <p:nvPr/>
        </p:nvSpPr>
        <p:spPr>
          <a:xfrm>
            <a:off x="6147950" y="3958243"/>
            <a:ext cx="6010920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22D5D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Observations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GFED4.1s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DC6BD-62D0-AA8B-F645-F14DDE009B4E}"/>
              </a:ext>
            </a:extLst>
          </p:cNvPr>
          <p:cNvSpPr txBox="1"/>
          <p:nvPr/>
        </p:nvSpPr>
        <p:spPr>
          <a:xfrm>
            <a:off x="285750" y="708660"/>
            <a:ext cx="11906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FATES captures dynamic biogeography and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Fire feedbacks determine plant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 for tropical simulation</a:t>
            </a:r>
          </a:p>
        </p:txBody>
      </p:sp>
    </p:spTree>
    <p:extLst>
      <p:ext uri="{BB962C8B-B14F-4D97-AF65-F5344CB8AC3E}">
        <p14:creationId xmlns:p14="http://schemas.microsoft.com/office/powerpoint/2010/main" val="23009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0A53B8-EA4D-04A4-B2F8-EE202AE0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868"/>
            <a:ext cx="12192000" cy="5910263"/>
          </a:xfrm>
          <a:prstGeom prst="rect">
            <a:avLst/>
          </a:prstGeom>
        </p:spPr>
      </p:pic>
      <p:sp>
        <p:nvSpPr>
          <p:cNvPr id="23" name="Google Shape;156;p38">
            <a:extLst>
              <a:ext uri="{FF2B5EF4-FFF2-40B4-BE49-F238E27FC236}">
                <a16:creationId xmlns:a16="http://schemas.microsoft.com/office/drawing/2014/main" id="{E2A6A2EF-595D-A24D-80BB-BD80C8ED28A7}"/>
              </a:ext>
            </a:extLst>
          </p:cNvPr>
          <p:cNvSpPr txBox="1">
            <a:spLocks/>
          </p:cNvSpPr>
          <p:nvPr/>
        </p:nvSpPr>
        <p:spPr>
          <a:xfrm>
            <a:off x="152401" y="34833"/>
            <a:ext cx="9697000" cy="43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FFFFFF"/>
              </a:buClr>
              <a:buSzPts val="2025"/>
            </a:pPr>
            <a:r>
              <a:rPr lang="en-US" sz="4000" kern="0" dirty="0">
                <a:solidFill>
                  <a:srgbClr val="122D5D"/>
                </a:solidFill>
              </a:rPr>
              <a:t>Active fire counts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6711E-5BFC-979F-4953-0A562157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868"/>
            <a:ext cx="12192000" cy="59102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F19EEB-7970-204E-B3B0-4EB423AF0C0F}"/>
              </a:ext>
            </a:extLst>
          </p:cNvPr>
          <p:cNvSpPr txBox="1"/>
          <p:nvPr/>
        </p:nvSpPr>
        <p:spPr>
          <a:xfrm>
            <a:off x="5842000" y="5822967"/>
            <a:ext cx="57225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Image credit: NASA FIRMS https://</a:t>
            </a:r>
            <a:r>
              <a:rPr lang="en-US" sz="1467" kern="0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firms.modaps.eosdis.nasa.gov</a:t>
            </a:r>
            <a:endParaRPr lang="en-US" sz="1467" kern="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9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>
            <a:extLst>
              <a:ext uri="{FF2B5EF4-FFF2-40B4-BE49-F238E27FC236}">
                <a16:creationId xmlns:a16="http://schemas.microsoft.com/office/drawing/2014/main" id="{D5E74BBE-EEC8-A286-AE53-DF6917F7BAF5}"/>
              </a:ext>
            </a:extLst>
          </p:cNvPr>
          <p:cNvSpPr txBox="1"/>
          <p:nvPr/>
        </p:nvSpPr>
        <p:spPr>
          <a:xfrm>
            <a:off x="603175" y="4744855"/>
            <a:ext cx="2437800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Moss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C412296-4C7D-65F5-64A0-BF0E2959F450}"/>
              </a:ext>
            </a:extLst>
          </p:cNvPr>
          <p:cNvSpPr txBox="1"/>
          <p:nvPr/>
        </p:nvSpPr>
        <p:spPr>
          <a:xfrm>
            <a:off x="544751" y="2289927"/>
            <a:ext cx="2437800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Nutrients</a:t>
            </a:r>
          </a:p>
        </p:txBody>
      </p:sp>
      <p:pic>
        <p:nvPicPr>
          <p:cNvPr id="972" name="Google Shape;972;p144"/>
          <p:cNvPicPr preferRelativeResize="0"/>
          <p:nvPr/>
        </p:nvPicPr>
        <p:blipFill rotWithShape="1">
          <a:blip r:embed="rId3">
            <a:alphaModFix/>
          </a:blip>
          <a:srcRect t="1" b="7843"/>
          <a:stretch/>
        </p:blipFill>
        <p:spPr>
          <a:xfrm>
            <a:off x="1759862" y="6259385"/>
            <a:ext cx="1900601" cy="5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95;p226" descr="CMYK_Color-Seal_Green-Mark_SC_Horizontal.png">
            <a:extLst>
              <a:ext uri="{FF2B5EF4-FFF2-40B4-BE49-F238E27FC236}">
                <a16:creationId xmlns:a16="http://schemas.microsoft.com/office/drawing/2014/main" id="{E66CBB65-F33E-E777-5576-FAA43BC6F6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82758" b="-5488"/>
          <a:stretch/>
        </p:blipFill>
        <p:spPr>
          <a:xfrm>
            <a:off x="1139001" y="6252568"/>
            <a:ext cx="626816" cy="64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7E8DDC-D678-A758-E373-FFBC4B52BE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25" y="123852"/>
            <a:ext cx="1280593" cy="14630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9683E7-B95D-B725-DC9E-E184199FF8EA}"/>
              </a:ext>
            </a:extLst>
          </p:cNvPr>
          <p:cNvGrpSpPr/>
          <p:nvPr/>
        </p:nvGrpSpPr>
        <p:grpSpPr>
          <a:xfrm>
            <a:off x="1756265" y="121578"/>
            <a:ext cx="2089803" cy="2057337"/>
            <a:chOff x="5969400" y="1353537"/>
            <a:chExt cx="2894702" cy="31068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71A156-662B-EAF4-159E-E51BF313CCAA}"/>
                </a:ext>
              </a:extLst>
            </p:cNvPr>
            <p:cNvGrpSpPr/>
            <p:nvPr/>
          </p:nvGrpSpPr>
          <p:grpSpPr>
            <a:xfrm>
              <a:off x="5969400" y="1353537"/>
              <a:ext cx="2894702" cy="3106875"/>
              <a:chOff x="5969400" y="1353537"/>
              <a:chExt cx="2894702" cy="3106875"/>
            </a:xfrm>
          </p:grpSpPr>
          <p:sp>
            <p:nvSpPr>
              <p:cNvPr id="38" name="Google Shape;289;p20">
                <a:extLst>
                  <a:ext uri="{FF2B5EF4-FFF2-40B4-BE49-F238E27FC236}">
                    <a16:creationId xmlns:a16="http://schemas.microsoft.com/office/drawing/2014/main" id="{600BB2A9-BB4E-891C-E194-8ADA5254D4F9}"/>
                  </a:ext>
                </a:extLst>
              </p:cNvPr>
              <p:cNvSpPr/>
              <p:nvPr/>
            </p:nvSpPr>
            <p:spPr>
              <a:xfrm>
                <a:off x="5969400" y="3968412"/>
                <a:ext cx="2894700" cy="492000"/>
              </a:xfrm>
              <a:prstGeom prst="rect">
                <a:avLst/>
              </a:prstGeom>
              <a:solidFill>
                <a:srgbClr val="AF974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90;p20">
                <a:extLst>
                  <a:ext uri="{FF2B5EF4-FFF2-40B4-BE49-F238E27FC236}">
                    <a16:creationId xmlns:a16="http://schemas.microsoft.com/office/drawing/2014/main" id="{F4EC2CD4-8904-C1A2-204E-160FC1AB2A12}"/>
                  </a:ext>
                </a:extLst>
              </p:cNvPr>
              <p:cNvSpPr/>
              <p:nvPr/>
            </p:nvSpPr>
            <p:spPr>
              <a:xfrm>
                <a:off x="5969400" y="3624236"/>
                <a:ext cx="2894700" cy="345900"/>
              </a:xfrm>
              <a:prstGeom prst="rect">
                <a:avLst/>
              </a:prstGeom>
              <a:solidFill>
                <a:srgbClr val="AF974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91;p20">
                <a:extLst>
                  <a:ext uri="{FF2B5EF4-FFF2-40B4-BE49-F238E27FC236}">
                    <a16:creationId xmlns:a16="http://schemas.microsoft.com/office/drawing/2014/main" id="{A89C4DC7-94E0-04EB-488B-D44BDBBC971C}"/>
                  </a:ext>
                </a:extLst>
              </p:cNvPr>
              <p:cNvSpPr/>
              <p:nvPr/>
            </p:nvSpPr>
            <p:spPr>
              <a:xfrm>
                <a:off x="5969402" y="3356763"/>
                <a:ext cx="2894700" cy="280500"/>
              </a:xfrm>
              <a:prstGeom prst="rect">
                <a:avLst/>
              </a:prstGeom>
              <a:solidFill>
                <a:srgbClr val="AF974E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3;p20">
                <a:extLst>
                  <a:ext uri="{FF2B5EF4-FFF2-40B4-BE49-F238E27FC236}">
                    <a16:creationId xmlns:a16="http://schemas.microsoft.com/office/drawing/2014/main" id="{CA854156-2D31-167C-5469-576239730752}"/>
                  </a:ext>
                </a:extLst>
              </p:cNvPr>
              <p:cNvSpPr/>
              <p:nvPr/>
            </p:nvSpPr>
            <p:spPr>
              <a:xfrm>
                <a:off x="6952463" y="1722606"/>
                <a:ext cx="518100" cy="1853400"/>
              </a:xfrm>
              <a:prstGeom prst="trapezoid">
                <a:avLst>
                  <a:gd name="adj" fmla="val 47729"/>
                </a:avLst>
              </a:pr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4;p20">
                <a:extLst>
                  <a:ext uri="{FF2B5EF4-FFF2-40B4-BE49-F238E27FC236}">
                    <a16:creationId xmlns:a16="http://schemas.microsoft.com/office/drawing/2014/main" id="{948C72A7-BF45-52A0-30CF-1E47DBC2591C}"/>
                  </a:ext>
                </a:extLst>
              </p:cNvPr>
              <p:cNvSpPr/>
              <p:nvPr/>
            </p:nvSpPr>
            <p:spPr>
              <a:xfrm>
                <a:off x="6519627" y="3225150"/>
                <a:ext cx="1589100" cy="1197917"/>
              </a:xfrm>
              <a:custGeom>
                <a:avLst/>
                <a:gdLst/>
                <a:ahLst/>
                <a:cxnLst/>
                <a:rect l="l" t="t" r="r" b="b"/>
                <a:pathLst>
                  <a:path w="105940" h="105940" extrusionOk="0">
                    <a:moveTo>
                      <a:pt x="35080" y="0"/>
                    </a:moveTo>
                    <a:lnTo>
                      <a:pt x="66651" y="8419"/>
                    </a:lnTo>
                    <a:lnTo>
                      <a:pt x="77175" y="18943"/>
                    </a:lnTo>
                    <a:lnTo>
                      <a:pt x="102432" y="24556"/>
                    </a:lnTo>
                    <a:lnTo>
                      <a:pt x="82787" y="25258"/>
                    </a:lnTo>
                    <a:lnTo>
                      <a:pt x="63143" y="30870"/>
                    </a:lnTo>
                    <a:lnTo>
                      <a:pt x="65949" y="42096"/>
                    </a:lnTo>
                    <a:lnTo>
                      <a:pt x="105940" y="48410"/>
                    </a:lnTo>
                    <a:lnTo>
                      <a:pt x="54724" y="52619"/>
                    </a:lnTo>
                    <a:lnTo>
                      <a:pt x="56127" y="61740"/>
                    </a:lnTo>
                    <a:lnTo>
                      <a:pt x="64546" y="68756"/>
                    </a:lnTo>
                    <a:lnTo>
                      <a:pt x="77175" y="74369"/>
                    </a:lnTo>
                    <a:lnTo>
                      <a:pt x="67353" y="73667"/>
                    </a:lnTo>
                    <a:lnTo>
                      <a:pt x="58934" y="70159"/>
                    </a:lnTo>
                    <a:lnTo>
                      <a:pt x="51216" y="71562"/>
                    </a:lnTo>
                    <a:lnTo>
                      <a:pt x="49111" y="86997"/>
                    </a:lnTo>
                    <a:lnTo>
                      <a:pt x="47007" y="105940"/>
                    </a:lnTo>
                    <a:lnTo>
                      <a:pt x="43499" y="73667"/>
                    </a:lnTo>
                    <a:lnTo>
                      <a:pt x="34378" y="68756"/>
                    </a:lnTo>
                    <a:lnTo>
                      <a:pt x="15435" y="75772"/>
                    </a:lnTo>
                    <a:lnTo>
                      <a:pt x="27362" y="67353"/>
                    </a:lnTo>
                    <a:lnTo>
                      <a:pt x="35080" y="56829"/>
                    </a:lnTo>
                    <a:lnTo>
                      <a:pt x="26661" y="52619"/>
                    </a:lnTo>
                    <a:lnTo>
                      <a:pt x="0" y="57530"/>
                    </a:lnTo>
                    <a:lnTo>
                      <a:pt x="21048" y="48410"/>
                    </a:lnTo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</p:sp>
          <p:sp>
            <p:nvSpPr>
              <p:cNvPr id="43" name="Google Shape;295;p20">
                <a:extLst>
                  <a:ext uri="{FF2B5EF4-FFF2-40B4-BE49-F238E27FC236}">
                    <a16:creationId xmlns:a16="http://schemas.microsoft.com/office/drawing/2014/main" id="{D0F5B522-040A-8A7A-8330-A22D0A15A284}"/>
                  </a:ext>
                </a:extLst>
              </p:cNvPr>
              <p:cNvSpPr/>
              <p:nvPr/>
            </p:nvSpPr>
            <p:spPr>
              <a:xfrm>
                <a:off x="6163727" y="1353537"/>
                <a:ext cx="2193912" cy="1100412"/>
              </a:xfrm>
              <a:prstGeom prst="cloud">
                <a:avLst/>
              </a:prstGeom>
              <a:solidFill>
                <a:srgbClr val="6AA84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4" name="Google Shape;297;p20">
                <a:extLst>
                  <a:ext uri="{FF2B5EF4-FFF2-40B4-BE49-F238E27FC236}">
                    <a16:creationId xmlns:a16="http://schemas.microsoft.com/office/drawing/2014/main" id="{957DCD99-1A96-C8D7-8D8F-A568A049C009}"/>
                  </a:ext>
                </a:extLst>
              </p:cNvPr>
              <p:cNvGrpSpPr/>
              <p:nvPr/>
            </p:nvGrpSpPr>
            <p:grpSpPr>
              <a:xfrm rot="5334405">
                <a:off x="6645511" y="3116650"/>
                <a:ext cx="1178038" cy="121112"/>
                <a:chOff x="3313125" y="1156475"/>
                <a:chExt cx="1255675" cy="263000"/>
              </a:xfrm>
            </p:grpSpPr>
            <p:cxnSp>
              <p:nvCxnSpPr>
                <p:cNvPr id="90" name="Google Shape;298;p20">
                  <a:extLst>
                    <a:ext uri="{FF2B5EF4-FFF2-40B4-BE49-F238E27FC236}">
                      <a16:creationId xmlns:a16="http://schemas.microsoft.com/office/drawing/2014/main" id="{1B7043DF-DB6F-79AE-4D11-3EB4D8E06D1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" name="Google Shape;299;p20">
                  <a:extLst>
                    <a:ext uri="{FF2B5EF4-FFF2-40B4-BE49-F238E27FC236}">
                      <a16:creationId xmlns:a16="http://schemas.microsoft.com/office/drawing/2014/main" id="{7A5539FE-26E6-6447-8521-68EDCB0F8257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" name="Google Shape;300;p20">
                  <a:extLst>
                    <a:ext uri="{FF2B5EF4-FFF2-40B4-BE49-F238E27FC236}">
                      <a16:creationId xmlns:a16="http://schemas.microsoft.com/office/drawing/2014/main" id="{D24EC5B4-B715-B14C-534F-F8171D7AEBC3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3" name="Google Shape;301;p20">
                  <a:extLst>
                    <a:ext uri="{FF2B5EF4-FFF2-40B4-BE49-F238E27FC236}">
                      <a16:creationId xmlns:a16="http://schemas.microsoft.com/office/drawing/2014/main" id="{520C9E25-6091-C235-63FA-F7A688F95951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" name="Google Shape;302;p20">
                  <a:extLst>
                    <a:ext uri="{FF2B5EF4-FFF2-40B4-BE49-F238E27FC236}">
                      <a16:creationId xmlns:a16="http://schemas.microsoft.com/office/drawing/2014/main" id="{574CAA8F-C371-F1ED-69E0-9F175EE58668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" name="Google Shape;303;p20">
                  <a:extLst>
                    <a:ext uri="{FF2B5EF4-FFF2-40B4-BE49-F238E27FC236}">
                      <a16:creationId xmlns:a16="http://schemas.microsoft.com/office/drawing/2014/main" id="{3584A8A1-C6AD-49CC-594F-FE8B256381C5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304;p20">
                  <a:extLst>
                    <a:ext uri="{FF2B5EF4-FFF2-40B4-BE49-F238E27FC236}">
                      <a16:creationId xmlns:a16="http://schemas.microsoft.com/office/drawing/2014/main" id="{42960C89-7A3E-8AB8-50D1-380FEAB8FDBA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305;p20">
                  <a:extLst>
                    <a:ext uri="{FF2B5EF4-FFF2-40B4-BE49-F238E27FC236}">
                      <a16:creationId xmlns:a16="http://schemas.microsoft.com/office/drawing/2014/main" id="{24B7885E-46EB-95A3-9D2C-C802444002C3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5" name="Google Shape;306;p20">
                <a:extLst>
                  <a:ext uri="{FF2B5EF4-FFF2-40B4-BE49-F238E27FC236}">
                    <a16:creationId xmlns:a16="http://schemas.microsoft.com/office/drawing/2014/main" id="{468D6FF1-97CC-48F3-AD34-8DB522DC3571}"/>
                  </a:ext>
                </a:extLst>
              </p:cNvPr>
              <p:cNvGrpSpPr/>
              <p:nvPr/>
            </p:nvGrpSpPr>
            <p:grpSpPr>
              <a:xfrm>
                <a:off x="8052378" y="4212518"/>
                <a:ext cx="573216" cy="83318"/>
                <a:chOff x="3313125" y="1156475"/>
                <a:chExt cx="1255675" cy="263000"/>
              </a:xfrm>
            </p:grpSpPr>
            <p:cxnSp>
              <p:nvCxnSpPr>
                <p:cNvPr id="82" name="Google Shape;307;p20">
                  <a:extLst>
                    <a:ext uri="{FF2B5EF4-FFF2-40B4-BE49-F238E27FC236}">
                      <a16:creationId xmlns:a16="http://schemas.microsoft.com/office/drawing/2014/main" id="{A797DF29-E7B6-D480-335C-44B9702B3CAC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" name="Google Shape;308;p20">
                  <a:extLst>
                    <a:ext uri="{FF2B5EF4-FFF2-40B4-BE49-F238E27FC236}">
                      <a16:creationId xmlns:a16="http://schemas.microsoft.com/office/drawing/2014/main" id="{AA72380E-16BB-221C-3810-3EE8A6665102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" name="Google Shape;309;p20">
                  <a:extLst>
                    <a:ext uri="{FF2B5EF4-FFF2-40B4-BE49-F238E27FC236}">
                      <a16:creationId xmlns:a16="http://schemas.microsoft.com/office/drawing/2014/main" id="{79F58E4B-CE8D-1AA9-E99B-3DE328C3FE8B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" name="Google Shape;310;p20">
                  <a:extLst>
                    <a:ext uri="{FF2B5EF4-FFF2-40B4-BE49-F238E27FC236}">
                      <a16:creationId xmlns:a16="http://schemas.microsoft.com/office/drawing/2014/main" id="{BD31B5A0-FB7D-0592-F91C-BE3901C8AC3A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" name="Google Shape;311;p20">
                  <a:extLst>
                    <a:ext uri="{FF2B5EF4-FFF2-40B4-BE49-F238E27FC236}">
                      <a16:creationId xmlns:a16="http://schemas.microsoft.com/office/drawing/2014/main" id="{DA46807D-487F-7449-CB4F-A6E0298D39C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" name="Google Shape;312;p20">
                  <a:extLst>
                    <a:ext uri="{FF2B5EF4-FFF2-40B4-BE49-F238E27FC236}">
                      <a16:creationId xmlns:a16="http://schemas.microsoft.com/office/drawing/2014/main" id="{BC837628-73CD-919A-CD4E-CA0ECE06D3BF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8" name="Google Shape;313;p20">
                  <a:extLst>
                    <a:ext uri="{FF2B5EF4-FFF2-40B4-BE49-F238E27FC236}">
                      <a16:creationId xmlns:a16="http://schemas.microsoft.com/office/drawing/2014/main" id="{BFB19AD7-61AC-0355-7629-BD9CAE2F90EB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" name="Google Shape;314;p20">
                  <a:extLst>
                    <a:ext uri="{FF2B5EF4-FFF2-40B4-BE49-F238E27FC236}">
                      <a16:creationId xmlns:a16="http://schemas.microsoft.com/office/drawing/2014/main" id="{1F63E2CD-4A30-70D7-1A99-816F4E0ECD20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6" name="Google Shape;315;p20">
                <a:extLst>
                  <a:ext uri="{FF2B5EF4-FFF2-40B4-BE49-F238E27FC236}">
                    <a16:creationId xmlns:a16="http://schemas.microsoft.com/office/drawing/2014/main" id="{BF72AA7C-8771-18FF-230B-E21DB9C9594C}"/>
                  </a:ext>
                </a:extLst>
              </p:cNvPr>
              <p:cNvGrpSpPr/>
              <p:nvPr/>
            </p:nvGrpSpPr>
            <p:grpSpPr>
              <a:xfrm>
                <a:off x="8017592" y="3737252"/>
                <a:ext cx="573216" cy="83318"/>
                <a:chOff x="3313125" y="1156475"/>
                <a:chExt cx="1255675" cy="263000"/>
              </a:xfrm>
            </p:grpSpPr>
            <p:cxnSp>
              <p:nvCxnSpPr>
                <p:cNvPr id="74" name="Google Shape;316;p20">
                  <a:extLst>
                    <a:ext uri="{FF2B5EF4-FFF2-40B4-BE49-F238E27FC236}">
                      <a16:creationId xmlns:a16="http://schemas.microsoft.com/office/drawing/2014/main" id="{5D597FEC-61B4-365D-4362-C182F4B48592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317;p20">
                  <a:extLst>
                    <a:ext uri="{FF2B5EF4-FFF2-40B4-BE49-F238E27FC236}">
                      <a16:creationId xmlns:a16="http://schemas.microsoft.com/office/drawing/2014/main" id="{A49DD1CA-199A-2976-1E82-414891FFC18C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318;p20">
                  <a:extLst>
                    <a:ext uri="{FF2B5EF4-FFF2-40B4-BE49-F238E27FC236}">
                      <a16:creationId xmlns:a16="http://schemas.microsoft.com/office/drawing/2014/main" id="{DE078814-910E-F614-0092-F916BAD4F43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319;p20">
                  <a:extLst>
                    <a:ext uri="{FF2B5EF4-FFF2-40B4-BE49-F238E27FC236}">
                      <a16:creationId xmlns:a16="http://schemas.microsoft.com/office/drawing/2014/main" id="{97005603-5C94-516C-1BA1-EFF645E29B04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320;p20">
                  <a:extLst>
                    <a:ext uri="{FF2B5EF4-FFF2-40B4-BE49-F238E27FC236}">
                      <a16:creationId xmlns:a16="http://schemas.microsoft.com/office/drawing/2014/main" id="{A63E8D91-9362-F561-6F27-FD49851A65A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321;p20">
                  <a:extLst>
                    <a:ext uri="{FF2B5EF4-FFF2-40B4-BE49-F238E27FC236}">
                      <a16:creationId xmlns:a16="http://schemas.microsoft.com/office/drawing/2014/main" id="{9C1D9D54-8F6F-0A41-56F0-08102B5761FA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322;p20">
                  <a:extLst>
                    <a:ext uri="{FF2B5EF4-FFF2-40B4-BE49-F238E27FC236}">
                      <a16:creationId xmlns:a16="http://schemas.microsoft.com/office/drawing/2014/main" id="{A0EED470-643C-9E52-E034-9D499D976788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323;p20">
                  <a:extLst>
                    <a:ext uri="{FF2B5EF4-FFF2-40B4-BE49-F238E27FC236}">
                      <a16:creationId xmlns:a16="http://schemas.microsoft.com/office/drawing/2014/main" id="{1A650291-C0FB-A52C-CD2D-8F8D3AD0F8A8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7" name="Google Shape;324;p20">
                <a:extLst>
                  <a:ext uri="{FF2B5EF4-FFF2-40B4-BE49-F238E27FC236}">
                    <a16:creationId xmlns:a16="http://schemas.microsoft.com/office/drawing/2014/main" id="{C9EBADF3-4B22-B9DA-7557-306096E3975A}"/>
                  </a:ext>
                </a:extLst>
              </p:cNvPr>
              <p:cNvGrpSpPr/>
              <p:nvPr/>
            </p:nvGrpSpPr>
            <p:grpSpPr>
              <a:xfrm>
                <a:off x="8017592" y="3461519"/>
                <a:ext cx="573216" cy="83318"/>
                <a:chOff x="3313125" y="1156475"/>
                <a:chExt cx="1255675" cy="263000"/>
              </a:xfrm>
            </p:grpSpPr>
            <p:cxnSp>
              <p:nvCxnSpPr>
                <p:cNvPr id="66" name="Google Shape;325;p20">
                  <a:extLst>
                    <a:ext uri="{FF2B5EF4-FFF2-40B4-BE49-F238E27FC236}">
                      <a16:creationId xmlns:a16="http://schemas.microsoft.com/office/drawing/2014/main" id="{A15A63D1-8BDA-0A98-A1F2-A4B9E060A2AF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7" name="Google Shape;326;p20">
                  <a:extLst>
                    <a:ext uri="{FF2B5EF4-FFF2-40B4-BE49-F238E27FC236}">
                      <a16:creationId xmlns:a16="http://schemas.microsoft.com/office/drawing/2014/main" id="{E7626E6E-8423-CBB8-26F1-E94AAC96FABD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327;p20">
                  <a:extLst>
                    <a:ext uri="{FF2B5EF4-FFF2-40B4-BE49-F238E27FC236}">
                      <a16:creationId xmlns:a16="http://schemas.microsoft.com/office/drawing/2014/main" id="{1D99F3D0-AAF8-10A8-BD27-5BB5EC046625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328;p20">
                  <a:extLst>
                    <a:ext uri="{FF2B5EF4-FFF2-40B4-BE49-F238E27FC236}">
                      <a16:creationId xmlns:a16="http://schemas.microsoft.com/office/drawing/2014/main" id="{257F42B3-4447-D1BF-8D0F-321869DBD304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329;p20">
                  <a:extLst>
                    <a:ext uri="{FF2B5EF4-FFF2-40B4-BE49-F238E27FC236}">
                      <a16:creationId xmlns:a16="http://schemas.microsoft.com/office/drawing/2014/main" id="{705A6F11-6AE6-BEAF-D191-71E589C11CF7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330;p20">
                  <a:extLst>
                    <a:ext uri="{FF2B5EF4-FFF2-40B4-BE49-F238E27FC236}">
                      <a16:creationId xmlns:a16="http://schemas.microsoft.com/office/drawing/2014/main" id="{320BC54F-59CF-415A-45CD-EDB889061252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331;p20">
                  <a:extLst>
                    <a:ext uri="{FF2B5EF4-FFF2-40B4-BE49-F238E27FC236}">
                      <a16:creationId xmlns:a16="http://schemas.microsoft.com/office/drawing/2014/main" id="{902481DF-9037-CE8E-B397-8C5A913989FC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332;p20">
                  <a:extLst>
                    <a:ext uri="{FF2B5EF4-FFF2-40B4-BE49-F238E27FC236}">
                      <a16:creationId xmlns:a16="http://schemas.microsoft.com/office/drawing/2014/main" id="{5D3CFE82-4F90-D3C0-36FA-987D863F26F1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8" name="Google Shape;342;p20">
                <a:extLst>
                  <a:ext uri="{FF2B5EF4-FFF2-40B4-BE49-F238E27FC236}">
                    <a16:creationId xmlns:a16="http://schemas.microsoft.com/office/drawing/2014/main" id="{C1AE25A3-C3C2-16B2-657B-5A6452C27789}"/>
                  </a:ext>
                </a:extLst>
              </p:cNvPr>
              <p:cNvGrpSpPr/>
              <p:nvPr/>
            </p:nvGrpSpPr>
            <p:grpSpPr>
              <a:xfrm>
                <a:off x="7251186" y="3737252"/>
                <a:ext cx="852478" cy="83318"/>
                <a:chOff x="3313125" y="1156475"/>
                <a:chExt cx="1255675" cy="263000"/>
              </a:xfrm>
            </p:grpSpPr>
            <p:cxnSp>
              <p:nvCxnSpPr>
                <p:cNvPr id="58" name="Google Shape;343;p20">
                  <a:extLst>
                    <a:ext uri="{FF2B5EF4-FFF2-40B4-BE49-F238E27FC236}">
                      <a16:creationId xmlns:a16="http://schemas.microsoft.com/office/drawing/2014/main" id="{74A09CE3-C649-2BE1-02E1-8265A2093BF1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" name="Google Shape;344;p20">
                  <a:extLst>
                    <a:ext uri="{FF2B5EF4-FFF2-40B4-BE49-F238E27FC236}">
                      <a16:creationId xmlns:a16="http://schemas.microsoft.com/office/drawing/2014/main" id="{B7428F39-6186-AB4A-0554-E52B4CAD1EFA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" name="Google Shape;345;p20">
                  <a:extLst>
                    <a:ext uri="{FF2B5EF4-FFF2-40B4-BE49-F238E27FC236}">
                      <a16:creationId xmlns:a16="http://schemas.microsoft.com/office/drawing/2014/main" id="{0FEF365A-4552-1986-DB4F-FC502AF8FE6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" name="Google Shape;346;p20">
                  <a:extLst>
                    <a:ext uri="{FF2B5EF4-FFF2-40B4-BE49-F238E27FC236}">
                      <a16:creationId xmlns:a16="http://schemas.microsoft.com/office/drawing/2014/main" id="{35EAA614-1BE0-98D4-A512-84B125288478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" name="Google Shape;347;p20">
                  <a:extLst>
                    <a:ext uri="{FF2B5EF4-FFF2-40B4-BE49-F238E27FC236}">
                      <a16:creationId xmlns:a16="http://schemas.microsoft.com/office/drawing/2014/main" id="{3E359ADB-7E21-E38E-4B2E-C2EE02D92260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" name="Google Shape;348;p20">
                  <a:extLst>
                    <a:ext uri="{FF2B5EF4-FFF2-40B4-BE49-F238E27FC236}">
                      <a16:creationId xmlns:a16="http://schemas.microsoft.com/office/drawing/2014/main" id="{E2DEB040-4D1E-C4B9-51C6-6FD0E298CCEF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" name="Google Shape;349;p20">
                  <a:extLst>
                    <a:ext uri="{FF2B5EF4-FFF2-40B4-BE49-F238E27FC236}">
                      <a16:creationId xmlns:a16="http://schemas.microsoft.com/office/drawing/2014/main" id="{2F39BA19-EB06-7DEC-A0BD-D57F7E8BD1BB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" name="Google Shape;350;p20">
                  <a:extLst>
                    <a:ext uri="{FF2B5EF4-FFF2-40B4-BE49-F238E27FC236}">
                      <a16:creationId xmlns:a16="http://schemas.microsoft.com/office/drawing/2014/main" id="{133C1BEC-D4BE-6BE9-97BD-1FECB9E4968C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9" name="Google Shape;351;p20">
                <a:extLst>
                  <a:ext uri="{FF2B5EF4-FFF2-40B4-BE49-F238E27FC236}">
                    <a16:creationId xmlns:a16="http://schemas.microsoft.com/office/drawing/2014/main" id="{FCCCCB89-0929-EAE1-5BD0-992931614F1E}"/>
                  </a:ext>
                </a:extLst>
              </p:cNvPr>
              <p:cNvGrpSpPr/>
              <p:nvPr/>
            </p:nvGrpSpPr>
            <p:grpSpPr>
              <a:xfrm rot="1741451">
                <a:off x="7186006" y="3997560"/>
                <a:ext cx="918764" cy="82262"/>
                <a:chOff x="3313125" y="1156475"/>
                <a:chExt cx="1255675" cy="263000"/>
              </a:xfrm>
            </p:grpSpPr>
            <p:cxnSp>
              <p:nvCxnSpPr>
                <p:cNvPr id="50" name="Google Shape;352;p20">
                  <a:extLst>
                    <a:ext uri="{FF2B5EF4-FFF2-40B4-BE49-F238E27FC236}">
                      <a16:creationId xmlns:a16="http://schemas.microsoft.com/office/drawing/2014/main" id="{64A311A8-AD58-F920-1F75-36E76EAD4B12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13125" y="1287425"/>
                  <a:ext cx="476100" cy="51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" name="Google Shape;353;p20">
                  <a:extLst>
                    <a:ext uri="{FF2B5EF4-FFF2-40B4-BE49-F238E27FC236}">
                      <a16:creationId xmlns:a16="http://schemas.microsoft.com/office/drawing/2014/main" id="{90E1112A-E698-DD55-6194-0A2AA8431C49}"/>
                    </a:ext>
                  </a:extLst>
                </p:cNvPr>
                <p:cNvCxnSpPr/>
                <p:nvPr/>
              </p:nvCxnSpPr>
              <p:spPr>
                <a:xfrm>
                  <a:off x="4135000" y="1285650"/>
                  <a:ext cx="433800" cy="18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" name="Google Shape;354;p20">
                  <a:extLst>
                    <a:ext uri="{FF2B5EF4-FFF2-40B4-BE49-F238E27FC236}">
                      <a16:creationId xmlns:a16="http://schemas.microsoft.com/office/drawing/2014/main" id="{89EA812E-B0AA-74C7-A254-213C7A5E9355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775600" y="1156475"/>
                  <a:ext cx="70800" cy="132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" name="Google Shape;355;p20">
                  <a:extLst>
                    <a:ext uri="{FF2B5EF4-FFF2-40B4-BE49-F238E27FC236}">
                      <a16:creationId xmlns:a16="http://schemas.microsoft.com/office/drawing/2014/main" id="{C3637C13-C109-EA03-7261-7B4A30D2E323}"/>
                    </a:ext>
                  </a:extLst>
                </p:cNvPr>
                <p:cNvCxnSpPr/>
                <p:nvPr/>
              </p:nvCxnSpPr>
              <p:spPr>
                <a:xfrm rot="10800000">
                  <a:off x="3847925" y="1163025"/>
                  <a:ext cx="52200" cy="2457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" name="Google Shape;356;p20">
                  <a:extLst>
                    <a:ext uri="{FF2B5EF4-FFF2-40B4-BE49-F238E27FC236}">
                      <a16:creationId xmlns:a16="http://schemas.microsoft.com/office/drawing/2014/main" id="{6A4F013F-DB50-839B-2FAB-6AB5787101A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901650" y="1161300"/>
                  <a:ext cx="67500" cy="25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" name="Google Shape;357;p20">
                  <a:extLst>
                    <a:ext uri="{FF2B5EF4-FFF2-40B4-BE49-F238E27FC236}">
                      <a16:creationId xmlns:a16="http://schemas.microsoft.com/office/drawing/2014/main" id="{6499D1F7-F788-5015-B480-F1EB3B94E681}"/>
                    </a:ext>
                  </a:extLst>
                </p:cNvPr>
                <p:cNvCxnSpPr/>
                <p:nvPr/>
              </p:nvCxnSpPr>
              <p:spPr>
                <a:xfrm rot="10800000">
                  <a:off x="3969275" y="1161475"/>
                  <a:ext cx="53700" cy="258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" name="Google Shape;358;p20">
                  <a:extLst>
                    <a:ext uri="{FF2B5EF4-FFF2-40B4-BE49-F238E27FC236}">
                      <a16:creationId xmlns:a16="http://schemas.microsoft.com/office/drawing/2014/main" id="{DAC89538-FDB5-831E-23AB-47F109033A23}"/>
                    </a:ext>
                  </a:extLst>
                </p:cNvPr>
                <p:cNvCxnSpPr/>
                <p:nvPr/>
              </p:nvCxnSpPr>
              <p:spPr>
                <a:xfrm rot="10800000" flipH="1">
                  <a:off x="4027600" y="1159875"/>
                  <a:ext cx="53700" cy="255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7" name="Google Shape;359;p20">
                  <a:extLst>
                    <a:ext uri="{FF2B5EF4-FFF2-40B4-BE49-F238E27FC236}">
                      <a16:creationId xmlns:a16="http://schemas.microsoft.com/office/drawing/2014/main" id="{CA921862-4D0F-1B87-7498-550401CBD98D}"/>
                    </a:ext>
                  </a:extLst>
                </p:cNvPr>
                <p:cNvCxnSpPr/>
                <p:nvPr/>
              </p:nvCxnSpPr>
              <p:spPr>
                <a:xfrm rot="10800000">
                  <a:off x="4084350" y="1170825"/>
                  <a:ext cx="61500" cy="121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59595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20" name="Google Shape;371;p20">
              <a:extLst>
                <a:ext uri="{FF2B5EF4-FFF2-40B4-BE49-F238E27FC236}">
                  <a16:creationId xmlns:a16="http://schemas.microsoft.com/office/drawing/2014/main" id="{EEE552C9-4A21-FC78-DDF7-346C4A6F847F}"/>
                </a:ext>
              </a:extLst>
            </p:cNvPr>
            <p:cNvSpPr/>
            <p:nvPr/>
          </p:nvSpPr>
          <p:spPr>
            <a:xfrm>
              <a:off x="7171351" y="3708418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72;p20">
              <a:extLst>
                <a:ext uri="{FF2B5EF4-FFF2-40B4-BE49-F238E27FC236}">
                  <a16:creationId xmlns:a16="http://schemas.microsoft.com/office/drawing/2014/main" id="{C6B1E995-ACE9-B7F2-D21C-D4528226C36C}"/>
                </a:ext>
              </a:extLst>
            </p:cNvPr>
            <p:cNvSpPr/>
            <p:nvPr/>
          </p:nvSpPr>
          <p:spPr>
            <a:xfrm>
              <a:off x="8446574" y="3441528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73;p20">
              <a:extLst>
                <a:ext uri="{FF2B5EF4-FFF2-40B4-BE49-F238E27FC236}">
                  <a16:creationId xmlns:a16="http://schemas.microsoft.com/office/drawing/2014/main" id="{847571F6-33B9-B1FA-9ED5-C290AC16ED1F}"/>
                </a:ext>
              </a:extLst>
            </p:cNvPr>
            <p:cNvSpPr/>
            <p:nvPr/>
          </p:nvSpPr>
          <p:spPr>
            <a:xfrm>
              <a:off x="8453410" y="3718663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4;p20">
              <a:extLst>
                <a:ext uri="{FF2B5EF4-FFF2-40B4-BE49-F238E27FC236}">
                  <a16:creationId xmlns:a16="http://schemas.microsoft.com/office/drawing/2014/main" id="{DF843E3B-550D-20A1-54C5-636418D0B807}"/>
                </a:ext>
              </a:extLst>
            </p:cNvPr>
            <p:cNvSpPr/>
            <p:nvPr/>
          </p:nvSpPr>
          <p:spPr>
            <a:xfrm>
              <a:off x="8485960" y="4183651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5;p20">
              <a:extLst>
                <a:ext uri="{FF2B5EF4-FFF2-40B4-BE49-F238E27FC236}">
                  <a16:creationId xmlns:a16="http://schemas.microsoft.com/office/drawing/2014/main" id="{2FE31C30-F4A4-EF90-36CC-673579977BD1}"/>
                </a:ext>
              </a:extLst>
            </p:cNvPr>
            <p:cNvSpPr/>
            <p:nvPr/>
          </p:nvSpPr>
          <p:spPr>
            <a:xfrm>
              <a:off x="8029135" y="3441528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6;p20">
              <a:extLst>
                <a:ext uri="{FF2B5EF4-FFF2-40B4-BE49-F238E27FC236}">
                  <a16:creationId xmlns:a16="http://schemas.microsoft.com/office/drawing/2014/main" id="{A1377BC0-252F-7F0F-E451-ADC4A8447AF6}"/>
                </a:ext>
              </a:extLst>
            </p:cNvPr>
            <p:cNvSpPr/>
            <p:nvPr/>
          </p:nvSpPr>
          <p:spPr>
            <a:xfrm>
              <a:off x="8035971" y="3718663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7;p20">
              <a:extLst>
                <a:ext uri="{FF2B5EF4-FFF2-40B4-BE49-F238E27FC236}">
                  <a16:creationId xmlns:a16="http://schemas.microsoft.com/office/drawing/2014/main" id="{22B9E6D9-EA12-DC71-CB6E-2CC324A881C9}"/>
                </a:ext>
              </a:extLst>
            </p:cNvPr>
            <p:cNvSpPr/>
            <p:nvPr/>
          </p:nvSpPr>
          <p:spPr>
            <a:xfrm>
              <a:off x="8033734" y="4183651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60;p20">
              <a:extLst>
                <a:ext uri="{FF2B5EF4-FFF2-40B4-BE49-F238E27FC236}">
                  <a16:creationId xmlns:a16="http://schemas.microsoft.com/office/drawing/2014/main" id="{3A551389-3968-B0E3-5D11-7AF9F66226AE}"/>
                </a:ext>
              </a:extLst>
            </p:cNvPr>
            <p:cNvGrpSpPr/>
            <p:nvPr/>
          </p:nvGrpSpPr>
          <p:grpSpPr>
            <a:xfrm rot="5400000">
              <a:off x="6820698" y="2137280"/>
              <a:ext cx="781658" cy="120060"/>
              <a:chOff x="3313125" y="1156475"/>
              <a:chExt cx="1255675" cy="263000"/>
            </a:xfrm>
          </p:grpSpPr>
          <p:cxnSp>
            <p:nvCxnSpPr>
              <p:cNvPr id="30" name="Google Shape;361;p20">
                <a:extLst>
                  <a:ext uri="{FF2B5EF4-FFF2-40B4-BE49-F238E27FC236}">
                    <a16:creationId xmlns:a16="http://schemas.microsoft.com/office/drawing/2014/main" id="{06C28DDA-9D53-D62A-7121-2899813AC41F}"/>
                  </a:ext>
                </a:extLst>
              </p:cNvPr>
              <p:cNvCxnSpPr/>
              <p:nvPr/>
            </p:nvCxnSpPr>
            <p:spPr>
              <a:xfrm rot="10800000" flipH="1">
                <a:off x="3313125" y="1287425"/>
                <a:ext cx="476100" cy="5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62;p20">
                <a:extLst>
                  <a:ext uri="{FF2B5EF4-FFF2-40B4-BE49-F238E27FC236}">
                    <a16:creationId xmlns:a16="http://schemas.microsoft.com/office/drawing/2014/main" id="{719FE3DB-2FAF-2C60-5EC4-2DE5BAF2EABC}"/>
                  </a:ext>
                </a:extLst>
              </p:cNvPr>
              <p:cNvCxnSpPr/>
              <p:nvPr/>
            </p:nvCxnSpPr>
            <p:spPr>
              <a:xfrm>
                <a:off x="4135000" y="1285650"/>
                <a:ext cx="433800" cy="1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63;p20">
                <a:extLst>
                  <a:ext uri="{FF2B5EF4-FFF2-40B4-BE49-F238E27FC236}">
                    <a16:creationId xmlns:a16="http://schemas.microsoft.com/office/drawing/2014/main" id="{4F077605-0568-9AFB-BB77-20BBE7232EBD}"/>
                  </a:ext>
                </a:extLst>
              </p:cNvPr>
              <p:cNvCxnSpPr/>
              <p:nvPr/>
            </p:nvCxnSpPr>
            <p:spPr>
              <a:xfrm rot="10800000" flipH="1">
                <a:off x="3775600" y="1156475"/>
                <a:ext cx="70800" cy="132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64;p20">
                <a:extLst>
                  <a:ext uri="{FF2B5EF4-FFF2-40B4-BE49-F238E27FC236}">
                    <a16:creationId xmlns:a16="http://schemas.microsoft.com/office/drawing/2014/main" id="{E84DBB12-BC25-7F36-F546-BD3B2A5AE343}"/>
                  </a:ext>
                </a:extLst>
              </p:cNvPr>
              <p:cNvCxnSpPr/>
              <p:nvPr/>
            </p:nvCxnSpPr>
            <p:spPr>
              <a:xfrm rot="10800000">
                <a:off x="3847925" y="1163025"/>
                <a:ext cx="52200" cy="245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65;p20">
                <a:extLst>
                  <a:ext uri="{FF2B5EF4-FFF2-40B4-BE49-F238E27FC236}">
                    <a16:creationId xmlns:a16="http://schemas.microsoft.com/office/drawing/2014/main" id="{B099E1F1-DD63-5745-4566-8B7EE5C48205}"/>
                  </a:ext>
                </a:extLst>
              </p:cNvPr>
              <p:cNvCxnSpPr/>
              <p:nvPr/>
            </p:nvCxnSpPr>
            <p:spPr>
              <a:xfrm rot="10800000" flipH="1">
                <a:off x="3901650" y="1161300"/>
                <a:ext cx="67500" cy="25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66;p20">
                <a:extLst>
                  <a:ext uri="{FF2B5EF4-FFF2-40B4-BE49-F238E27FC236}">
                    <a16:creationId xmlns:a16="http://schemas.microsoft.com/office/drawing/2014/main" id="{4D75ECC9-5349-155F-A7E9-214E516F3F0E}"/>
                  </a:ext>
                </a:extLst>
              </p:cNvPr>
              <p:cNvCxnSpPr/>
              <p:nvPr/>
            </p:nvCxnSpPr>
            <p:spPr>
              <a:xfrm rot="10800000">
                <a:off x="3969275" y="1161475"/>
                <a:ext cx="53700" cy="2580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7;p20">
                <a:extLst>
                  <a:ext uri="{FF2B5EF4-FFF2-40B4-BE49-F238E27FC236}">
                    <a16:creationId xmlns:a16="http://schemas.microsoft.com/office/drawing/2014/main" id="{C4241DA9-B4BD-8B71-3626-059FF1A839AC}"/>
                  </a:ext>
                </a:extLst>
              </p:cNvPr>
              <p:cNvCxnSpPr/>
              <p:nvPr/>
            </p:nvCxnSpPr>
            <p:spPr>
              <a:xfrm rot="10800000" flipH="1">
                <a:off x="4027600" y="1159875"/>
                <a:ext cx="53700" cy="2550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68;p20">
                <a:extLst>
                  <a:ext uri="{FF2B5EF4-FFF2-40B4-BE49-F238E27FC236}">
                    <a16:creationId xmlns:a16="http://schemas.microsoft.com/office/drawing/2014/main" id="{9FB2B935-261E-FF40-98F6-42F97872C697}"/>
                  </a:ext>
                </a:extLst>
              </p:cNvPr>
              <p:cNvCxnSpPr/>
              <p:nvPr/>
            </p:nvCxnSpPr>
            <p:spPr>
              <a:xfrm rot="10800000">
                <a:off x="4084350" y="1170825"/>
                <a:ext cx="61500" cy="121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8" name="Google Shape;369;p20">
              <a:extLst>
                <a:ext uri="{FF2B5EF4-FFF2-40B4-BE49-F238E27FC236}">
                  <a16:creationId xmlns:a16="http://schemas.microsoft.com/office/drawing/2014/main" id="{E2889BA0-9C30-0C2B-C6F8-88B361B809F1}"/>
                </a:ext>
              </a:extLst>
            </p:cNvPr>
            <p:cNvSpPr/>
            <p:nvPr/>
          </p:nvSpPr>
          <p:spPr>
            <a:xfrm>
              <a:off x="7148034" y="1722606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0;p20">
              <a:extLst>
                <a:ext uri="{FF2B5EF4-FFF2-40B4-BE49-F238E27FC236}">
                  <a16:creationId xmlns:a16="http://schemas.microsoft.com/office/drawing/2014/main" id="{0D2A2234-15B6-AA36-77F4-1E474E9AE87F}"/>
                </a:ext>
              </a:extLst>
            </p:cNvPr>
            <p:cNvSpPr/>
            <p:nvPr/>
          </p:nvSpPr>
          <p:spPr>
            <a:xfrm>
              <a:off x="7148034" y="2539679"/>
              <a:ext cx="126900" cy="120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Google Shape;674;p1" descr="phenology+tree+rain_sites.png">
            <a:extLst>
              <a:ext uri="{FF2B5EF4-FFF2-40B4-BE49-F238E27FC236}">
                <a16:creationId xmlns:a16="http://schemas.microsoft.com/office/drawing/2014/main" id="{DE273D16-71F7-160A-5E28-D4F1A2BA93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3659" y="2057630"/>
            <a:ext cx="3495941" cy="385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6C856A7-A0C3-FC1C-C0CC-FFF1E729E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948" y="106562"/>
            <a:ext cx="1232761" cy="123276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34BECFF-37F9-808C-5A64-2C8998BF7C3F}"/>
              </a:ext>
            </a:extLst>
          </p:cNvPr>
          <p:cNvGrpSpPr/>
          <p:nvPr/>
        </p:nvGrpSpPr>
        <p:grpSpPr>
          <a:xfrm>
            <a:off x="613032" y="5167183"/>
            <a:ext cx="2522785" cy="1015640"/>
            <a:chOff x="2510599" y="2804787"/>
            <a:chExt cx="2142648" cy="962220"/>
          </a:xfrm>
        </p:grpSpPr>
        <p:pic>
          <p:nvPicPr>
            <p:cNvPr id="103" name="Google Shape;65;p13">
              <a:extLst>
                <a:ext uri="{FF2B5EF4-FFF2-40B4-BE49-F238E27FC236}">
                  <a16:creationId xmlns:a16="http://schemas.microsoft.com/office/drawing/2014/main" id="{83EEA136-3091-910E-2B7C-703A31D3787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10599" y="2804787"/>
              <a:ext cx="1989964" cy="962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66;p13">
              <a:extLst>
                <a:ext uri="{FF2B5EF4-FFF2-40B4-BE49-F238E27FC236}">
                  <a16:creationId xmlns:a16="http://schemas.microsoft.com/office/drawing/2014/main" id="{B10C4706-B71D-878C-92FB-06061DB66F80}"/>
                </a:ext>
              </a:extLst>
            </p:cNvPr>
            <p:cNvSpPr txBox="1"/>
            <p:nvPr/>
          </p:nvSpPr>
          <p:spPr>
            <a:xfrm>
              <a:off x="3489681" y="3354305"/>
              <a:ext cx="865800" cy="330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SzPts val="2400"/>
              </a:pPr>
              <a:r>
                <a:rPr lang="en" sz="1467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Moss</a:t>
              </a:r>
              <a:endParaRPr sz="14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7;p13">
              <a:extLst>
                <a:ext uri="{FF2B5EF4-FFF2-40B4-BE49-F238E27FC236}">
                  <a16:creationId xmlns:a16="http://schemas.microsoft.com/office/drawing/2014/main" id="{EC8FD09D-4ED1-E2FE-65E4-D4DE6936A9B3}"/>
                </a:ext>
              </a:extLst>
            </p:cNvPr>
            <p:cNvSpPr txBox="1"/>
            <p:nvPr/>
          </p:nvSpPr>
          <p:spPr>
            <a:xfrm>
              <a:off x="4004958" y="3367708"/>
              <a:ext cx="648289" cy="3498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SzPts val="2400"/>
              </a:pPr>
              <a:r>
                <a:rPr lang="en" sz="1467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Bar</a:t>
              </a:r>
              <a:r>
                <a:rPr lang="en" sz="160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8;p13">
              <a:extLst>
                <a:ext uri="{FF2B5EF4-FFF2-40B4-BE49-F238E27FC236}">
                  <a16:creationId xmlns:a16="http://schemas.microsoft.com/office/drawing/2014/main" id="{7E4D5FB9-EB35-1C32-3DB2-A0B4E1928600}"/>
                </a:ext>
              </a:extLst>
            </p:cNvPr>
            <p:cNvSpPr txBox="1"/>
            <p:nvPr/>
          </p:nvSpPr>
          <p:spPr>
            <a:xfrm>
              <a:off x="2989771" y="2874733"/>
              <a:ext cx="881700" cy="330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buClr>
                  <a:srgbClr val="000000"/>
                </a:buClr>
                <a:buSzPts val="2400"/>
              </a:pPr>
              <a:r>
                <a:rPr lang="en" sz="1467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Grass</a:t>
              </a:r>
              <a:endParaRPr sz="14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675;p1">
            <a:extLst>
              <a:ext uri="{FF2B5EF4-FFF2-40B4-BE49-F238E27FC236}">
                <a16:creationId xmlns:a16="http://schemas.microsoft.com/office/drawing/2014/main" id="{1580CAE0-B150-6F07-DACF-20A57C4D6390}"/>
              </a:ext>
            </a:extLst>
          </p:cNvPr>
          <p:cNvSpPr txBox="1"/>
          <p:nvPr/>
        </p:nvSpPr>
        <p:spPr>
          <a:xfrm>
            <a:off x="9173020" y="5916297"/>
            <a:ext cx="2487633" cy="3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" tIns="30480" rIns="30480" bIns="30480" anchor="t" anchorCtr="0">
            <a:normAutofit fontScale="77500" lnSpcReduction="20000"/>
          </a:bodyPr>
          <a:lstStyle/>
          <a:p>
            <a:pPr defTabSz="1219170">
              <a:buClr>
                <a:srgbClr val="5D5E5F"/>
              </a:buClr>
              <a:buSzPts val="2600"/>
            </a:pPr>
            <a:r>
              <a:rPr lang="en-US" sz="1560" kern="0" dirty="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 from </a:t>
            </a:r>
            <a:r>
              <a:rPr lang="en-US" sz="1560" kern="0" dirty="0" err="1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DeFries</a:t>
            </a:r>
            <a:r>
              <a:rPr lang="en-US" sz="1560" kern="0" dirty="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et al. (2000) </a:t>
            </a:r>
            <a:r>
              <a:rPr lang="en-US" sz="1560" i="1" kern="0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GCB Figure credit Marcos Longo, LBNL</a:t>
            </a:r>
            <a:endParaRPr sz="629" kern="0" dirty="0">
              <a:solidFill>
                <a:srgbClr val="66666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2A60D-4C55-AC39-DB1E-B5E24429A6C6}"/>
              </a:ext>
            </a:extLst>
          </p:cNvPr>
          <p:cNvSpPr txBox="1"/>
          <p:nvPr/>
        </p:nvSpPr>
        <p:spPr>
          <a:xfrm>
            <a:off x="3523625" y="137495"/>
            <a:ext cx="4191768" cy="117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Plant Hydraulics</a:t>
            </a: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Root layers and plant-size root depth</a:t>
            </a: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Leaf humidity, stomata set transpiration</a:t>
            </a: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Mass balance at root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A1F90-7264-8CC2-BB36-2FB6052BF1C8}"/>
              </a:ext>
            </a:extLst>
          </p:cNvPr>
          <p:cNvSpPr txBox="1"/>
          <p:nvPr/>
        </p:nvSpPr>
        <p:spPr>
          <a:xfrm>
            <a:off x="8846667" y="1467341"/>
            <a:ext cx="3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Deciduous Phenology</a:t>
            </a: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Forest resilience to drought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6E7B957-3C54-A78B-7990-9D5A0C7EDFDF}"/>
              </a:ext>
            </a:extLst>
          </p:cNvPr>
          <p:cNvGrpSpPr>
            <a:grpSpLocks noChangeAspect="1"/>
          </p:cNvGrpSpPr>
          <p:nvPr/>
        </p:nvGrpSpPr>
        <p:grpSpPr>
          <a:xfrm>
            <a:off x="5248308" y="4162491"/>
            <a:ext cx="3341992" cy="2083460"/>
            <a:chOff x="8378331" y="4497939"/>
            <a:chExt cx="3683699" cy="2108214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FB70DFB-8EAA-BABB-46F3-D0223A9BC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9155"/>
            <a:stretch/>
          </p:blipFill>
          <p:spPr>
            <a:xfrm>
              <a:off x="8378331" y="4514612"/>
              <a:ext cx="3683699" cy="2091541"/>
            </a:xfrm>
            <a:prstGeom prst="round2Diag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F278CD7A-A1DC-C8A2-944A-6BC79785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4870" t="43112" b="45035"/>
            <a:stretch/>
          </p:blipFill>
          <p:spPr>
            <a:xfrm>
              <a:off x="10417865" y="4497938"/>
              <a:ext cx="1454337" cy="490702"/>
            </a:xfrm>
            <a:prstGeom prst="round2Diag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6833E11-4FF6-BD4A-B346-E6EC8FEA02DC}"/>
              </a:ext>
            </a:extLst>
          </p:cNvPr>
          <p:cNvGrpSpPr/>
          <p:nvPr/>
        </p:nvGrpSpPr>
        <p:grpSpPr>
          <a:xfrm>
            <a:off x="3269976" y="4389257"/>
            <a:ext cx="2116187" cy="1508745"/>
            <a:chOff x="5081075" y="2144475"/>
            <a:chExt cx="2529900" cy="1652575"/>
          </a:xfrm>
        </p:grpSpPr>
        <p:sp>
          <p:nvSpPr>
            <p:cNvPr id="110" name="Google Shape;121;p19">
              <a:extLst>
                <a:ext uri="{FF2B5EF4-FFF2-40B4-BE49-F238E27FC236}">
                  <a16:creationId xmlns:a16="http://schemas.microsoft.com/office/drawing/2014/main" id="{64AD2FE8-6E57-82CC-2EA2-EAF6BE153EDE}"/>
                </a:ext>
              </a:extLst>
            </p:cNvPr>
            <p:cNvSpPr/>
            <p:nvPr/>
          </p:nvSpPr>
          <p:spPr>
            <a:xfrm>
              <a:off x="5081075" y="3283750"/>
              <a:ext cx="2529900" cy="513300"/>
            </a:xfrm>
            <a:prstGeom prst="ellipse">
              <a:avLst/>
            </a:pr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25;p19">
              <a:extLst>
                <a:ext uri="{FF2B5EF4-FFF2-40B4-BE49-F238E27FC236}">
                  <a16:creationId xmlns:a16="http://schemas.microsoft.com/office/drawing/2014/main" id="{4E633534-730B-2BEC-369E-76D077CB2442}"/>
                </a:ext>
              </a:extLst>
            </p:cNvPr>
            <p:cNvSpPr/>
            <p:nvPr/>
          </p:nvSpPr>
          <p:spPr>
            <a:xfrm>
              <a:off x="6706693" y="2737714"/>
              <a:ext cx="78515" cy="807624"/>
            </a:xfrm>
            <a:prstGeom prst="flowChartMagneticDisk">
              <a:avLst/>
            </a:prstGeom>
            <a:solidFill>
              <a:srgbClr val="7F6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26;p19">
              <a:extLst>
                <a:ext uri="{FF2B5EF4-FFF2-40B4-BE49-F238E27FC236}">
                  <a16:creationId xmlns:a16="http://schemas.microsoft.com/office/drawing/2014/main" id="{B808F8F5-D2AB-2CFD-193E-6DBE21D917D0}"/>
                </a:ext>
              </a:extLst>
            </p:cNvPr>
            <p:cNvSpPr/>
            <p:nvPr/>
          </p:nvSpPr>
          <p:spPr>
            <a:xfrm>
              <a:off x="5891509" y="3007007"/>
              <a:ext cx="64176" cy="617271"/>
            </a:xfrm>
            <a:prstGeom prst="flowChartMagneticDisk">
              <a:avLst/>
            </a:prstGeom>
            <a:solidFill>
              <a:srgbClr val="7F6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27;p19">
              <a:extLst>
                <a:ext uri="{FF2B5EF4-FFF2-40B4-BE49-F238E27FC236}">
                  <a16:creationId xmlns:a16="http://schemas.microsoft.com/office/drawing/2014/main" id="{167793EA-859A-43A8-172C-E9C0DD858C5B}"/>
                </a:ext>
              </a:extLst>
            </p:cNvPr>
            <p:cNvSpPr/>
            <p:nvPr/>
          </p:nvSpPr>
          <p:spPr>
            <a:xfrm>
              <a:off x="6303209" y="2253940"/>
              <a:ext cx="64176" cy="1215186"/>
            </a:xfrm>
            <a:prstGeom prst="flowChartMagneticDisk">
              <a:avLst/>
            </a:prstGeom>
            <a:solidFill>
              <a:srgbClr val="7F6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28;p19">
              <a:extLst>
                <a:ext uri="{FF2B5EF4-FFF2-40B4-BE49-F238E27FC236}">
                  <a16:creationId xmlns:a16="http://schemas.microsoft.com/office/drawing/2014/main" id="{B03934DC-78AA-E8D6-028F-1A3AEA7C007B}"/>
                </a:ext>
              </a:extLst>
            </p:cNvPr>
            <p:cNvSpPr/>
            <p:nvPr/>
          </p:nvSpPr>
          <p:spPr>
            <a:xfrm>
              <a:off x="5871725" y="2144475"/>
              <a:ext cx="948600" cy="5577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PFT 1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29;p19">
              <a:extLst>
                <a:ext uri="{FF2B5EF4-FFF2-40B4-BE49-F238E27FC236}">
                  <a16:creationId xmlns:a16="http://schemas.microsoft.com/office/drawing/2014/main" id="{A68F287C-5304-403C-DFE6-C78E138FA487}"/>
                </a:ext>
              </a:extLst>
            </p:cNvPr>
            <p:cNvSpPr/>
            <p:nvPr/>
          </p:nvSpPr>
          <p:spPr>
            <a:xfrm>
              <a:off x="6178800" y="2664963"/>
              <a:ext cx="1160400" cy="37050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PFT 2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44;p19">
              <a:extLst>
                <a:ext uri="{FF2B5EF4-FFF2-40B4-BE49-F238E27FC236}">
                  <a16:creationId xmlns:a16="http://schemas.microsoft.com/office/drawing/2014/main" id="{06C62413-06A9-B3AC-1200-63E553D48018}"/>
                </a:ext>
              </a:extLst>
            </p:cNvPr>
            <p:cNvSpPr/>
            <p:nvPr/>
          </p:nvSpPr>
          <p:spPr>
            <a:xfrm>
              <a:off x="5460025" y="2951403"/>
              <a:ext cx="948600" cy="2832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PFT 1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E5EBA4-F101-EF7F-3776-1A76A78E0E1B}"/>
              </a:ext>
            </a:extLst>
          </p:cNvPr>
          <p:cNvSpPr txBox="1"/>
          <p:nvPr/>
        </p:nvSpPr>
        <p:spPr>
          <a:xfrm>
            <a:off x="3557827" y="3797155"/>
            <a:ext cx="4792045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Canopy turbulence for mixed vegetation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525B6E-A76D-55F3-A0D3-19E8F77431E1}"/>
              </a:ext>
            </a:extLst>
          </p:cNvPr>
          <p:cNvGrpSpPr/>
          <p:nvPr/>
        </p:nvGrpSpPr>
        <p:grpSpPr>
          <a:xfrm>
            <a:off x="-16498" y="2546412"/>
            <a:ext cx="3041299" cy="2190531"/>
            <a:chOff x="4719370" y="136968"/>
            <a:chExt cx="4083926" cy="2845700"/>
          </a:xfrm>
        </p:grpSpPr>
        <p:sp>
          <p:nvSpPr>
            <p:cNvPr id="142" name="Google Shape;263;p19">
              <a:extLst>
                <a:ext uri="{FF2B5EF4-FFF2-40B4-BE49-F238E27FC236}">
                  <a16:creationId xmlns:a16="http://schemas.microsoft.com/office/drawing/2014/main" id="{6CCF87A1-B7EF-C2AA-F5E1-3A9B99A109A4}"/>
                </a:ext>
              </a:extLst>
            </p:cNvPr>
            <p:cNvSpPr txBox="1"/>
            <p:nvPr/>
          </p:nvSpPr>
          <p:spPr>
            <a:xfrm>
              <a:off x="6045179" y="1120574"/>
              <a:ext cx="1977386" cy="85275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333" kern="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Carbon/Nutrient Optimization</a:t>
              </a:r>
              <a:endParaRPr sz="13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  <p:sp>
          <p:nvSpPr>
            <p:cNvPr id="122" name="Google Shape;239;p19">
              <a:extLst>
                <a:ext uri="{FF2B5EF4-FFF2-40B4-BE49-F238E27FC236}">
                  <a16:creationId xmlns:a16="http://schemas.microsoft.com/office/drawing/2014/main" id="{9EF252E1-A010-654F-61CF-32AA66B61E9B}"/>
                </a:ext>
              </a:extLst>
            </p:cNvPr>
            <p:cNvSpPr/>
            <p:nvPr/>
          </p:nvSpPr>
          <p:spPr>
            <a:xfrm>
              <a:off x="5763803" y="944336"/>
              <a:ext cx="195600" cy="1102500"/>
            </a:xfrm>
            <a:prstGeom prst="rect">
              <a:avLst/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0;p19">
              <a:extLst>
                <a:ext uri="{FF2B5EF4-FFF2-40B4-BE49-F238E27FC236}">
                  <a16:creationId xmlns:a16="http://schemas.microsoft.com/office/drawing/2014/main" id="{7E3D84C3-5432-025F-4FEB-1A390FF7686B}"/>
                </a:ext>
              </a:extLst>
            </p:cNvPr>
            <p:cNvSpPr/>
            <p:nvPr/>
          </p:nvSpPr>
          <p:spPr>
            <a:xfrm rot="-7849654">
              <a:off x="5386447" y="1752524"/>
              <a:ext cx="189512" cy="1065299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2;p19">
              <a:extLst>
                <a:ext uri="{FF2B5EF4-FFF2-40B4-BE49-F238E27FC236}">
                  <a16:creationId xmlns:a16="http://schemas.microsoft.com/office/drawing/2014/main" id="{FF1BDA09-01D4-DD81-C19F-7BECFD08B853}"/>
                </a:ext>
              </a:extLst>
            </p:cNvPr>
            <p:cNvSpPr/>
            <p:nvPr/>
          </p:nvSpPr>
          <p:spPr>
            <a:xfrm rot="-9232586">
              <a:off x="5561638" y="1901213"/>
              <a:ext cx="156708" cy="970616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3;p19">
              <a:extLst>
                <a:ext uri="{FF2B5EF4-FFF2-40B4-BE49-F238E27FC236}">
                  <a16:creationId xmlns:a16="http://schemas.microsoft.com/office/drawing/2014/main" id="{9B9C34E6-6D9F-8FB9-A6A9-016BD1D3B46F}"/>
                </a:ext>
              </a:extLst>
            </p:cNvPr>
            <p:cNvSpPr/>
            <p:nvPr/>
          </p:nvSpPr>
          <p:spPr>
            <a:xfrm rot="6087525">
              <a:off x="6444471" y="1638870"/>
              <a:ext cx="113257" cy="1124589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4;p19">
              <a:extLst>
                <a:ext uri="{FF2B5EF4-FFF2-40B4-BE49-F238E27FC236}">
                  <a16:creationId xmlns:a16="http://schemas.microsoft.com/office/drawing/2014/main" id="{D1577A66-987C-D3F0-F30E-5B61E97A4486}"/>
                </a:ext>
              </a:extLst>
            </p:cNvPr>
            <p:cNvSpPr/>
            <p:nvPr/>
          </p:nvSpPr>
          <p:spPr>
            <a:xfrm rot="-5720780">
              <a:off x="5226894" y="1549108"/>
              <a:ext cx="112690" cy="1127737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5;p19">
              <a:extLst>
                <a:ext uri="{FF2B5EF4-FFF2-40B4-BE49-F238E27FC236}">
                  <a16:creationId xmlns:a16="http://schemas.microsoft.com/office/drawing/2014/main" id="{EA890E6D-CB72-DD73-14A7-63ECCA502089}"/>
                </a:ext>
              </a:extLst>
            </p:cNvPr>
            <p:cNvSpPr/>
            <p:nvPr/>
          </p:nvSpPr>
          <p:spPr>
            <a:xfrm rot="8287541">
              <a:off x="6190340" y="1792478"/>
              <a:ext cx="124495" cy="1041601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6;p19">
              <a:extLst>
                <a:ext uri="{FF2B5EF4-FFF2-40B4-BE49-F238E27FC236}">
                  <a16:creationId xmlns:a16="http://schemas.microsoft.com/office/drawing/2014/main" id="{110D64EE-054A-1F8B-0968-0433F6A30016}"/>
                </a:ext>
              </a:extLst>
            </p:cNvPr>
            <p:cNvSpPr/>
            <p:nvPr/>
          </p:nvSpPr>
          <p:spPr>
            <a:xfrm rot="-9952275">
              <a:off x="5732679" y="2012748"/>
              <a:ext cx="135190" cy="945158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7;p19">
              <a:extLst>
                <a:ext uri="{FF2B5EF4-FFF2-40B4-BE49-F238E27FC236}">
                  <a16:creationId xmlns:a16="http://schemas.microsoft.com/office/drawing/2014/main" id="{D066E330-F9C7-918F-7A59-F23BFB7AB2D0}"/>
                </a:ext>
              </a:extLst>
            </p:cNvPr>
            <p:cNvSpPr/>
            <p:nvPr/>
          </p:nvSpPr>
          <p:spPr>
            <a:xfrm rot="9056724">
              <a:off x="6147124" y="1988007"/>
              <a:ext cx="129725" cy="994661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;p19">
              <a:extLst>
                <a:ext uri="{FF2B5EF4-FFF2-40B4-BE49-F238E27FC236}">
                  <a16:creationId xmlns:a16="http://schemas.microsoft.com/office/drawing/2014/main" id="{902ED611-0CC4-BF02-03B0-D5595FCD63F3}"/>
                </a:ext>
              </a:extLst>
            </p:cNvPr>
            <p:cNvSpPr/>
            <p:nvPr/>
          </p:nvSpPr>
          <p:spPr>
            <a:xfrm>
              <a:off x="5312980" y="193471"/>
              <a:ext cx="1101060" cy="1102356"/>
            </a:xfrm>
            <a:prstGeom prst="cloud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9;p19">
              <a:extLst>
                <a:ext uri="{FF2B5EF4-FFF2-40B4-BE49-F238E27FC236}">
                  <a16:creationId xmlns:a16="http://schemas.microsoft.com/office/drawing/2014/main" id="{8B5C40F1-18E0-3D6B-D35D-78766AA9D074}"/>
                </a:ext>
              </a:extLst>
            </p:cNvPr>
            <p:cNvSpPr/>
            <p:nvPr/>
          </p:nvSpPr>
          <p:spPr>
            <a:xfrm>
              <a:off x="5493729" y="318712"/>
              <a:ext cx="1101060" cy="1102356"/>
            </a:xfrm>
            <a:prstGeom prst="cloud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0;p19">
              <a:extLst>
                <a:ext uri="{FF2B5EF4-FFF2-40B4-BE49-F238E27FC236}">
                  <a16:creationId xmlns:a16="http://schemas.microsoft.com/office/drawing/2014/main" id="{288C622D-85CB-7CF0-6DF4-35C17E03A0DA}"/>
                </a:ext>
              </a:extLst>
            </p:cNvPr>
            <p:cNvSpPr/>
            <p:nvPr/>
          </p:nvSpPr>
          <p:spPr>
            <a:xfrm>
              <a:off x="7940350" y="887834"/>
              <a:ext cx="195600" cy="1102500"/>
            </a:xfrm>
            <a:prstGeom prst="rect">
              <a:avLst/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1;p19">
              <a:extLst>
                <a:ext uri="{FF2B5EF4-FFF2-40B4-BE49-F238E27FC236}">
                  <a16:creationId xmlns:a16="http://schemas.microsoft.com/office/drawing/2014/main" id="{66685A6F-5D09-05AA-079E-FC16A4A4190B}"/>
                </a:ext>
              </a:extLst>
            </p:cNvPr>
            <p:cNvSpPr/>
            <p:nvPr/>
          </p:nvSpPr>
          <p:spPr>
            <a:xfrm rot="-7651510">
              <a:off x="7761968" y="1786752"/>
              <a:ext cx="120668" cy="652431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3;p19">
              <a:extLst>
                <a:ext uri="{FF2B5EF4-FFF2-40B4-BE49-F238E27FC236}">
                  <a16:creationId xmlns:a16="http://schemas.microsoft.com/office/drawing/2014/main" id="{8A0E0884-E4F7-F593-C5B6-9FB256C0A6D1}"/>
                </a:ext>
              </a:extLst>
            </p:cNvPr>
            <p:cNvSpPr/>
            <p:nvPr/>
          </p:nvSpPr>
          <p:spPr>
            <a:xfrm rot="-9070403">
              <a:off x="7857083" y="1925058"/>
              <a:ext cx="95196" cy="623278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4;p19">
              <a:extLst>
                <a:ext uri="{FF2B5EF4-FFF2-40B4-BE49-F238E27FC236}">
                  <a16:creationId xmlns:a16="http://schemas.microsoft.com/office/drawing/2014/main" id="{DB7139CA-0017-5EF8-CFE8-F9B140C7908A}"/>
                </a:ext>
              </a:extLst>
            </p:cNvPr>
            <p:cNvSpPr/>
            <p:nvPr/>
          </p:nvSpPr>
          <p:spPr>
            <a:xfrm rot="5998323">
              <a:off x="8401467" y="1726519"/>
              <a:ext cx="83156" cy="720502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5;p19">
              <a:extLst>
                <a:ext uri="{FF2B5EF4-FFF2-40B4-BE49-F238E27FC236}">
                  <a16:creationId xmlns:a16="http://schemas.microsoft.com/office/drawing/2014/main" id="{F0AC9D91-2AD5-A867-7715-616614102BFD}"/>
                </a:ext>
              </a:extLst>
            </p:cNvPr>
            <p:cNvSpPr/>
            <p:nvPr/>
          </p:nvSpPr>
          <p:spPr>
            <a:xfrm rot="-5688094">
              <a:off x="7671775" y="1716044"/>
              <a:ext cx="75264" cy="668735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;p19">
              <a:extLst>
                <a:ext uri="{FF2B5EF4-FFF2-40B4-BE49-F238E27FC236}">
                  <a16:creationId xmlns:a16="http://schemas.microsoft.com/office/drawing/2014/main" id="{DBE47FE1-5ABD-6235-F237-FEDB14D56033}"/>
                </a:ext>
              </a:extLst>
            </p:cNvPr>
            <p:cNvSpPr/>
            <p:nvPr/>
          </p:nvSpPr>
          <p:spPr>
            <a:xfrm rot="8039996">
              <a:off x="8281421" y="1817381"/>
              <a:ext cx="85078" cy="703835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;p19">
              <a:extLst>
                <a:ext uri="{FF2B5EF4-FFF2-40B4-BE49-F238E27FC236}">
                  <a16:creationId xmlns:a16="http://schemas.microsoft.com/office/drawing/2014/main" id="{318D2A1B-88EA-3350-22AD-B5873BF526BF}"/>
                </a:ext>
              </a:extLst>
            </p:cNvPr>
            <p:cNvSpPr/>
            <p:nvPr/>
          </p:nvSpPr>
          <p:spPr>
            <a:xfrm rot="-9843276">
              <a:off x="7954570" y="1947091"/>
              <a:ext cx="80809" cy="622148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8;p19">
              <a:extLst>
                <a:ext uri="{FF2B5EF4-FFF2-40B4-BE49-F238E27FC236}">
                  <a16:creationId xmlns:a16="http://schemas.microsoft.com/office/drawing/2014/main" id="{A6011797-8A4C-1FE5-A0AE-A29DAD39F354}"/>
                </a:ext>
              </a:extLst>
            </p:cNvPr>
            <p:cNvSpPr/>
            <p:nvPr/>
          </p:nvSpPr>
          <p:spPr>
            <a:xfrm rot="8879677">
              <a:off x="8184977" y="1985264"/>
              <a:ext cx="79245" cy="634351"/>
            </a:xfrm>
            <a:prstGeom prst="triangle">
              <a:avLst>
                <a:gd name="adj" fmla="val 50000"/>
              </a:avLst>
            </a:prstGeom>
            <a:solidFill>
              <a:srgbClr val="B68C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9;p19">
              <a:extLst>
                <a:ext uri="{FF2B5EF4-FFF2-40B4-BE49-F238E27FC236}">
                  <a16:creationId xmlns:a16="http://schemas.microsoft.com/office/drawing/2014/main" id="{72FB0F36-D0C0-7386-232C-4AF7578066A8}"/>
                </a:ext>
              </a:extLst>
            </p:cNvPr>
            <p:cNvSpPr/>
            <p:nvPr/>
          </p:nvSpPr>
          <p:spPr>
            <a:xfrm>
              <a:off x="7489528" y="136968"/>
              <a:ext cx="1101060" cy="1102356"/>
            </a:xfrm>
            <a:prstGeom prst="cloud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0;p19">
              <a:extLst>
                <a:ext uri="{FF2B5EF4-FFF2-40B4-BE49-F238E27FC236}">
                  <a16:creationId xmlns:a16="http://schemas.microsoft.com/office/drawing/2014/main" id="{A0CA67BD-DA8D-DEA0-5946-C6B41C198EDD}"/>
                </a:ext>
              </a:extLst>
            </p:cNvPr>
            <p:cNvSpPr/>
            <p:nvPr/>
          </p:nvSpPr>
          <p:spPr>
            <a:xfrm>
              <a:off x="7670276" y="262209"/>
              <a:ext cx="1101060" cy="1102356"/>
            </a:xfrm>
            <a:prstGeom prst="cloud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4;p19">
              <a:extLst>
                <a:ext uri="{FF2B5EF4-FFF2-40B4-BE49-F238E27FC236}">
                  <a16:creationId xmlns:a16="http://schemas.microsoft.com/office/drawing/2014/main" id="{1BC6A9F5-D8DB-1419-151C-FA4C1B0CA3DD}"/>
                </a:ext>
              </a:extLst>
            </p:cNvPr>
            <p:cNvSpPr/>
            <p:nvPr/>
          </p:nvSpPr>
          <p:spPr>
            <a:xfrm rot="2136574">
              <a:off x="6600154" y="799346"/>
              <a:ext cx="842921" cy="722955"/>
            </a:xfrm>
            <a:prstGeom prst="bentArrow">
              <a:avLst>
                <a:gd name="adj1" fmla="val 15178"/>
                <a:gd name="adj2" fmla="val 25000"/>
                <a:gd name="adj3" fmla="val 25000"/>
                <a:gd name="adj4" fmla="val 85957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5;p19">
              <a:extLst>
                <a:ext uri="{FF2B5EF4-FFF2-40B4-BE49-F238E27FC236}">
                  <a16:creationId xmlns:a16="http://schemas.microsoft.com/office/drawing/2014/main" id="{29297931-A6FC-56E9-284F-4F7C0F054426}"/>
                </a:ext>
              </a:extLst>
            </p:cNvPr>
            <p:cNvSpPr/>
            <p:nvPr/>
          </p:nvSpPr>
          <p:spPr>
            <a:xfrm rot="12946255">
              <a:off x="6492690" y="1597376"/>
              <a:ext cx="841186" cy="724571"/>
            </a:xfrm>
            <a:prstGeom prst="bentArrow">
              <a:avLst>
                <a:gd name="adj1" fmla="val 15178"/>
                <a:gd name="adj2" fmla="val 25000"/>
                <a:gd name="adj3" fmla="val 25000"/>
                <a:gd name="adj4" fmla="val 85957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66;p19">
              <a:extLst>
                <a:ext uri="{FF2B5EF4-FFF2-40B4-BE49-F238E27FC236}">
                  <a16:creationId xmlns:a16="http://schemas.microsoft.com/office/drawing/2014/main" id="{CDEA3F27-830F-CF9C-620B-0B2828A5C1B7}"/>
                </a:ext>
              </a:extLst>
            </p:cNvPr>
            <p:cNvGrpSpPr/>
            <p:nvPr/>
          </p:nvGrpSpPr>
          <p:grpSpPr>
            <a:xfrm>
              <a:off x="7765134" y="333930"/>
              <a:ext cx="747416" cy="959539"/>
              <a:chOff x="2591040" y="2801336"/>
              <a:chExt cx="806100" cy="1059914"/>
            </a:xfrm>
          </p:grpSpPr>
          <p:sp>
            <p:nvSpPr>
              <p:cNvPr id="151" name="Google Shape;267;p19">
                <a:extLst>
                  <a:ext uri="{FF2B5EF4-FFF2-40B4-BE49-F238E27FC236}">
                    <a16:creationId xmlns:a16="http://schemas.microsoft.com/office/drawing/2014/main" id="{9DBCC4C2-A496-1CB5-46DB-280C06401049}"/>
                  </a:ext>
                </a:extLst>
              </p:cNvPr>
              <p:cNvSpPr/>
              <p:nvPr/>
            </p:nvSpPr>
            <p:spPr>
              <a:xfrm>
                <a:off x="2612625" y="2992400"/>
                <a:ext cx="706500" cy="6768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68;p19">
                <a:extLst>
                  <a:ext uri="{FF2B5EF4-FFF2-40B4-BE49-F238E27FC236}">
                    <a16:creationId xmlns:a16="http://schemas.microsoft.com/office/drawing/2014/main" id="{3FD2BBB6-4FBF-1D50-D865-46B5EFF4F370}"/>
                  </a:ext>
                </a:extLst>
              </p:cNvPr>
              <p:cNvSpPr txBox="1"/>
              <p:nvPr/>
            </p:nvSpPr>
            <p:spPr>
              <a:xfrm>
                <a:off x="2591040" y="2801336"/>
                <a:ext cx="806100" cy="10599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</a:t>
                </a:r>
                <a:endParaRPr sz="16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defTabSz="1219170">
                  <a:buClr>
                    <a:srgbClr val="000000"/>
                  </a:buClr>
                </a:pPr>
                <a:r>
                  <a:rPr lang="en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</a:t>
                </a:r>
                <a:endParaRPr sz="16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69;p19">
                <a:extLst>
                  <a:ext uri="{FF2B5EF4-FFF2-40B4-BE49-F238E27FC236}">
                    <a16:creationId xmlns:a16="http://schemas.microsoft.com/office/drawing/2014/main" id="{A8D17B93-B597-3458-DBE9-E0CF96DEB23D}"/>
                  </a:ext>
                </a:extLst>
              </p:cNvPr>
              <p:cNvSpPr/>
              <p:nvPr/>
            </p:nvSpPr>
            <p:spPr>
              <a:xfrm>
                <a:off x="3012600" y="3078075"/>
                <a:ext cx="211200" cy="205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0;p19">
                <a:extLst>
                  <a:ext uri="{FF2B5EF4-FFF2-40B4-BE49-F238E27FC236}">
                    <a16:creationId xmlns:a16="http://schemas.microsoft.com/office/drawing/2014/main" id="{179DEBB6-891B-35B2-745F-9C7B87594F70}"/>
                  </a:ext>
                </a:extLst>
              </p:cNvPr>
              <p:cNvSpPr/>
              <p:nvPr/>
            </p:nvSpPr>
            <p:spPr>
              <a:xfrm rot="10800000" flipH="1">
                <a:off x="3012600" y="3374801"/>
                <a:ext cx="211200" cy="2166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271;p19">
              <a:extLst>
                <a:ext uri="{FF2B5EF4-FFF2-40B4-BE49-F238E27FC236}">
                  <a16:creationId xmlns:a16="http://schemas.microsoft.com/office/drawing/2014/main" id="{EDFCBA28-344A-5488-C6A9-3FAABE3E1415}"/>
                </a:ext>
              </a:extLst>
            </p:cNvPr>
            <p:cNvGrpSpPr/>
            <p:nvPr/>
          </p:nvGrpSpPr>
          <p:grpSpPr>
            <a:xfrm>
              <a:off x="5551004" y="328366"/>
              <a:ext cx="747416" cy="959539"/>
              <a:chOff x="2866966" y="2866538"/>
              <a:chExt cx="806100" cy="1059912"/>
            </a:xfrm>
          </p:grpSpPr>
          <p:sp>
            <p:nvSpPr>
              <p:cNvPr id="147" name="Google Shape;272;p19">
                <a:extLst>
                  <a:ext uri="{FF2B5EF4-FFF2-40B4-BE49-F238E27FC236}">
                    <a16:creationId xmlns:a16="http://schemas.microsoft.com/office/drawing/2014/main" id="{E12019E9-0B2A-06D8-DA57-0F5F702518F9}"/>
                  </a:ext>
                </a:extLst>
              </p:cNvPr>
              <p:cNvSpPr/>
              <p:nvPr/>
            </p:nvSpPr>
            <p:spPr>
              <a:xfrm>
                <a:off x="2890163" y="3063750"/>
                <a:ext cx="706500" cy="6768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3;p19">
                <a:extLst>
                  <a:ext uri="{FF2B5EF4-FFF2-40B4-BE49-F238E27FC236}">
                    <a16:creationId xmlns:a16="http://schemas.microsoft.com/office/drawing/2014/main" id="{4DDA75A6-157A-61C4-D905-2C922FB1134C}"/>
                  </a:ext>
                </a:extLst>
              </p:cNvPr>
              <p:cNvSpPr txBox="1"/>
              <p:nvPr/>
            </p:nvSpPr>
            <p:spPr>
              <a:xfrm>
                <a:off x="2866966" y="2866538"/>
                <a:ext cx="806100" cy="1059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</a:t>
                </a:r>
                <a:endParaRPr sz="16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defTabSz="1219170">
                  <a:buClr>
                    <a:srgbClr val="000000"/>
                  </a:buClr>
                </a:pPr>
                <a:r>
                  <a:rPr lang="en" sz="16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</a:t>
                </a:r>
                <a:endParaRPr sz="16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4;p19">
                <a:extLst>
                  <a:ext uri="{FF2B5EF4-FFF2-40B4-BE49-F238E27FC236}">
                    <a16:creationId xmlns:a16="http://schemas.microsoft.com/office/drawing/2014/main" id="{B9DEB150-0721-2D13-8786-3F830409380D}"/>
                  </a:ext>
                </a:extLst>
              </p:cNvPr>
              <p:cNvSpPr/>
              <p:nvPr/>
            </p:nvSpPr>
            <p:spPr>
              <a:xfrm>
                <a:off x="3281763" y="3415975"/>
                <a:ext cx="211200" cy="2058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5;p19">
                <a:extLst>
                  <a:ext uri="{FF2B5EF4-FFF2-40B4-BE49-F238E27FC236}">
                    <a16:creationId xmlns:a16="http://schemas.microsoft.com/office/drawing/2014/main" id="{89288E37-21C9-F0D5-14DE-14A456E59967}"/>
                  </a:ext>
                </a:extLst>
              </p:cNvPr>
              <p:cNvSpPr/>
              <p:nvPr/>
            </p:nvSpPr>
            <p:spPr>
              <a:xfrm rot="10800000" flipH="1">
                <a:off x="3281763" y="3155201"/>
                <a:ext cx="211200" cy="2166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D4C9E69F-67B1-AC43-4B53-25F5AAF55738}"/>
              </a:ext>
            </a:extLst>
          </p:cNvPr>
          <p:cNvSpPr txBox="1"/>
          <p:nvPr/>
        </p:nvSpPr>
        <p:spPr>
          <a:xfrm>
            <a:off x="9501935" y="301159"/>
            <a:ext cx="23428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Live fuel moisture</a:t>
            </a:r>
          </a:p>
          <a:p>
            <a:pPr defTabSz="1219170">
              <a:buClr>
                <a:srgbClr val="000000"/>
              </a:buClr>
            </a:pPr>
            <a:r>
              <a:rPr lang="en-US" sz="1733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Crown fire</a:t>
            </a:r>
          </a:p>
        </p:txBody>
      </p:sp>
      <p:pic>
        <p:nvPicPr>
          <p:cNvPr id="156" name="Google Shape;54;p13">
            <a:extLst>
              <a:ext uri="{FF2B5EF4-FFF2-40B4-BE49-F238E27FC236}">
                <a16:creationId xmlns:a16="http://schemas.microsoft.com/office/drawing/2014/main" id="{54FBC50D-65B7-F38E-C2DC-025213F1938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36997" y="6133507"/>
            <a:ext cx="763307" cy="70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55;p13">
            <a:extLst>
              <a:ext uri="{FF2B5EF4-FFF2-40B4-BE49-F238E27FC236}">
                <a16:creationId xmlns:a16="http://schemas.microsoft.com/office/drawing/2014/main" id="{8D0EED84-B60F-439D-8E88-FEEF62912D4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34311" y="6016125"/>
            <a:ext cx="964708" cy="90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CDD10088-1BA1-C723-27FD-5C30A35F75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9011" y="6028540"/>
            <a:ext cx="718291" cy="893737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840EF935-DBCC-ED53-C2E9-E22F06B2DEFA}"/>
              </a:ext>
            </a:extLst>
          </p:cNvPr>
          <p:cNvSpPr txBox="1"/>
          <p:nvPr/>
        </p:nvSpPr>
        <p:spPr>
          <a:xfrm>
            <a:off x="9501935" y="198951"/>
            <a:ext cx="2437800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Fire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E44050B-11B0-9DD7-62CA-64713F671E8A}"/>
              </a:ext>
            </a:extLst>
          </p:cNvPr>
          <p:cNvSpPr txBox="1"/>
          <p:nvPr/>
        </p:nvSpPr>
        <p:spPr>
          <a:xfrm>
            <a:off x="3533949" y="100691"/>
            <a:ext cx="3429351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Plant Hydraulics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63A05C1-BC9E-0493-B369-3991F8BC5B6C}"/>
              </a:ext>
            </a:extLst>
          </p:cNvPr>
          <p:cNvSpPr txBox="1"/>
          <p:nvPr/>
        </p:nvSpPr>
        <p:spPr>
          <a:xfrm>
            <a:off x="8747435" y="1418473"/>
            <a:ext cx="3286000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Deciduous Phenology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0B5FC-48AF-9D45-EDF0-4A57CF599B5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515" t="14061"/>
          <a:stretch/>
        </p:blipFill>
        <p:spPr>
          <a:xfrm>
            <a:off x="4753179" y="1599703"/>
            <a:ext cx="3674327" cy="2188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1A5BA7-C989-60E1-0D03-8AC16E2D54F4}"/>
              </a:ext>
            </a:extLst>
          </p:cNvPr>
          <p:cNvSpPr txBox="1"/>
          <p:nvPr/>
        </p:nvSpPr>
        <p:spPr>
          <a:xfrm>
            <a:off x="5473852" y="3110592"/>
            <a:ext cx="225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FATES-SP mean GPP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342EB-7DF8-43E9-BF10-E6B1BC1F1F05}"/>
              </a:ext>
            </a:extLst>
          </p:cNvPr>
          <p:cNvSpPr txBox="1"/>
          <p:nvPr/>
        </p:nvSpPr>
        <p:spPr>
          <a:xfrm>
            <a:off x="4685617" y="1345974"/>
            <a:ext cx="3429351" cy="379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Reduced Complexity modes</a:t>
            </a:r>
          </a:p>
        </p:txBody>
      </p:sp>
    </p:spTree>
    <p:extLst>
      <p:ext uri="{BB962C8B-B14F-4D97-AF65-F5344CB8AC3E}">
        <p14:creationId xmlns:p14="http://schemas.microsoft.com/office/powerpoint/2010/main" val="1555051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923E8-C7DF-F2E3-774E-21737385A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00" y="629311"/>
            <a:ext cx="12043600" cy="764583"/>
          </a:xfrm>
        </p:spPr>
        <p:txBody>
          <a:bodyPr/>
          <a:lstStyle/>
          <a:p>
            <a:pPr marL="169325" indent="0">
              <a:buNone/>
            </a:pPr>
            <a:r>
              <a:rPr lang="en-US" sz="2667" dirty="0">
                <a:solidFill>
                  <a:srgbClr val="002060"/>
                </a:solidFill>
                <a:hlinkClick r:id="rId2"/>
              </a:rPr>
              <a:t>https://github.com/NGEET/fates/wiki</a:t>
            </a:r>
            <a:endParaRPr lang="en-US" sz="2667" dirty="0">
              <a:solidFill>
                <a:srgbClr val="002060"/>
              </a:solidFill>
            </a:endParaRPr>
          </a:p>
          <a:p>
            <a:pPr lvl="1"/>
            <a:endParaRPr lang="en-US" sz="2887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DE6D0-425E-D91B-AD0C-794091B19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95"/>
          <a:stretch/>
        </p:blipFill>
        <p:spPr>
          <a:xfrm>
            <a:off x="12080" y="1187186"/>
            <a:ext cx="7395352" cy="3298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786974-128B-F338-B48D-2C8458C2814D}"/>
              </a:ext>
            </a:extLst>
          </p:cNvPr>
          <p:cNvSpPr txBox="1"/>
          <p:nvPr/>
        </p:nvSpPr>
        <p:spPr>
          <a:xfrm>
            <a:off x="7641266" y="1073535"/>
            <a:ext cx="4175421" cy="153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Technical Documentation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&amp;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User’s Guide</a:t>
            </a:r>
          </a:p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6EF52-94E9-DB83-BC54-57E3D6AD5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798" y="4369568"/>
            <a:ext cx="2138967" cy="217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74222-69F4-A084-2436-73A79C937B5A}"/>
              </a:ext>
            </a:extLst>
          </p:cNvPr>
          <p:cNvSpPr txBox="1"/>
          <p:nvPr/>
        </p:nvSpPr>
        <p:spPr>
          <a:xfrm>
            <a:off x="3787806" y="6280378"/>
            <a:ext cx="84041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https://</a:t>
            </a:r>
            <a:r>
              <a:rPr lang="en-US" sz="2667" kern="0" dirty="0" err="1">
                <a:solidFill>
                  <a:srgbClr val="FFFFFF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ncar.github.io</a:t>
            </a:r>
            <a:r>
              <a:rPr lang="en-US" sz="2667" kern="0" dirty="0">
                <a:solidFill>
                  <a:srgbClr val="FFFFFF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/CTSM-Tutorial-2022/</a:t>
            </a:r>
            <a:r>
              <a:rPr lang="en-US" sz="2667" kern="0" dirty="0" err="1">
                <a:solidFill>
                  <a:srgbClr val="FFFFFF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README.html</a:t>
            </a:r>
            <a:endParaRPr lang="en-US" sz="2667" kern="0" dirty="0">
              <a:solidFill>
                <a:srgbClr val="FFFFFF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1CA8D6-C4F7-218F-D018-884F0E75ABF1}"/>
              </a:ext>
            </a:extLst>
          </p:cNvPr>
          <p:cNvSpPr/>
          <p:nvPr/>
        </p:nvSpPr>
        <p:spPr>
          <a:xfrm>
            <a:off x="5184553" y="3452675"/>
            <a:ext cx="1684211" cy="854675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1467208-1E09-A081-C936-658AEEDDFA66}"/>
              </a:ext>
            </a:extLst>
          </p:cNvPr>
          <p:cNvSpPr/>
          <p:nvPr/>
        </p:nvSpPr>
        <p:spPr>
          <a:xfrm rot="8573538">
            <a:off x="6154229" y="2594642"/>
            <a:ext cx="2635076" cy="67203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Google Shape;156;p38">
            <a:extLst>
              <a:ext uri="{FF2B5EF4-FFF2-40B4-BE49-F238E27FC236}">
                <a16:creationId xmlns:a16="http://schemas.microsoft.com/office/drawing/2014/main" id="{C09324F7-BBC0-554C-A709-AABCC99C5F3D}"/>
              </a:ext>
            </a:extLst>
          </p:cNvPr>
          <p:cNvSpPr txBox="1">
            <a:spLocks/>
          </p:cNvSpPr>
          <p:nvPr/>
        </p:nvSpPr>
        <p:spPr>
          <a:xfrm>
            <a:off x="1" y="7198"/>
            <a:ext cx="7831016" cy="7645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FFFFFF"/>
              </a:buClr>
              <a:buSzPts val="2025"/>
            </a:pPr>
            <a:r>
              <a:rPr lang="en-US" sz="3200" kern="0" dirty="0">
                <a:solidFill>
                  <a:srgbClr val="FFFFFF"/>
                </a:solidFill>
              </a:rPr>
              <a:t>FATES code and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542C78-5007-F0E3-4E35-C05BF93C9A7A}"/>
              </a:ext>
            </a:extLst>
          </p:cNvPr>
          <p:cNvSpPr txBox="1"/>
          <p:nvPr/>
        </p:nvSpPr>
        <p:spPr>
          <a:xfrm>
            <a:off x="9101091" y="2580875"/>
            <a:ext cx="3090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Tutorial materials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1C23016-9730-AED3-CFFF-B7E4EDB2F643}"/>
              </a:ext>
            </a:extLst>
          </p:cNvPr>
          <p:cNvSpPr/>
          <p:nvPr/>
        </p:nvSpPr>
        <p:spPr>
          <a:xfrm rot="5400000">
            <a:off x="10158855" y="3139941"/>
            <a:ext cx="777077" cy="67203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76C1F-BB55-D2F1-CB02-450C09865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603" y="3864497"/>
            <a:ext cx="5160885" cy="24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66800" y="95633"/>
            <a:ext cx="12043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Acknowledgment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1114103" y="1549399"/>
            <a:ext cx="10123600" cy="1421807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0000"/>
                </a:solidFill>
              </a:rPr>
              <a:t>A portion of this research was supported as part of the Next Generation Ecosystem Experiments-Tropics, funded by the U.S. Department of Energy, Office of Science, Office of Biological and Environmental Research.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59" name="Google Shape;159;p3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81573"/>
          <a:stretch/>
        </p:blipFill>
        <p:spPr>
          <a:xfrm>
            <a:off x="4926537" y="5154672"/>
            <a:ext cx="1204587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088" y="5319936"/>
            <a:ext cx="3657600" cy="9253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63F87-8435-341A-5727-01DB825EAF6D}"/>
              </a:ext>
            </a:extLst>
          </p:cNvPr>
          <p:cNvSpPr txBox="1"/>
          <p:nvPr/>
        </p:nvSpPr>
        <p:spPr>
          <a:xfrm>
            <a:off x="2287278" y="3073726"/>
            <a:ext cx="761744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Thank You!  Questions?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Contact details: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Jacquelyn Shuman </a:t>
            </a:r>
            <a:r>
              <a:rPr lang="en-US" sz="2667" kern="0" dirty="0" err="1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jkshuman@ucar.edu</a:t>
            </a:r>
            <a:endParaRPr lang="en-US" sz="2667" kern="0" dirty="0">
              <a:solidFill>
                <a:srgbClr val="122D5D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D391D8-1B5D-090B-152F-06546A8C53F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972" y="5039379"/>
            <a:ext cx="1212864" cy="121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2D4C3-E387-7590-0908-1C5B2F3C7F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163" y="4745959"/>
            <a:ext cx="1219200" cy="1516997"/>
          </a:xfrm>
          <a:prstGeom prst="rect">
            <a:avLst/>
          </a:prstGeom>
        </p:spPr>
      </p:pic>
      <p:pic>
        <p:nvPicPr>
          <p:cNvPr id="12" name="Google Shape;54;p13">
            <a:extLst>
              <a:ext uri="{FF2B5EF4-FFF2-40B4-BE49-F238E27FC236}">
                <a16:creationId xmlns:a16="http://schemas.microsoft.com/office/drawing/2014/main" id="{90628DC9-6E41-2C2B-34FF-785EC7C343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5212" y="4960450"/>
            <a:ext cx="1204267" cy="120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5;p13">
            <a:extLst>
              <a:ext uri="{FF2B5EF4-FFF2-40B4-BE49-F238E27FC236}">
                <a16:creationId xmlns:a16="http://schemas.microsoft.com/office/drawing/2014/main" id="{CD84F25C-E2B5-63B9-F5CC-FDCC810EF4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03328" y="4819016"/>
            <a:ext cx="1487168" cy="148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AC0DB-D062-DE45-9FD8-B2A5D9AC5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26AFC-6801-AB4E-B7DD-AB036440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6;p38">
            <a:extLst>
              <a:ext uri="{FF2B5EF4-FFF2-40B4-BE49-F238E27FC236}">
                <a16:creationId xmlns:a16="http://schemas.microsoft.com/office/drawing/2014/main" id="{8F8D1C06-E163-5A0D-FA97-0AA1CBA749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657600" cy="59502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lang="en-US" sz="4000" kern="0" dirty="0">
                <a:solidFill>
                  <a:srgbClr val="FFFFFF"/>
                </a:solidFill>
              </a:rPr>
              <a:t>Conclusions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23F54-0F9B-01D8-2D1D-8BA1444FB831}"/>
              </a:ext>
            </a:extLst>
          </p:cNvPr>
          <p:cNvSpPr txBox="1"/>
          <p:nvPr/>
        </p:nvSpPr>
        <p:spPr>
          <a:xfrm>
            <a:off x="8490155" y="752957"/>
            <a:ext cx="37018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FATES captures dynamic biogeography and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Fire feedbacks determine plant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 for tropical simulation</a:t>
            </a:r>
          </a:p>
        </p:txBody>
      </p:sp>
      <p:pic>
        <p:nvPicPr>
          <p:cNvPr id="6" name="Google Shape;196;p33">
            <a:extLst>
              <a:ext uri="{FF2B5EF4-FFF2-40B4-BE49-F238E27FC236}">
                <a16:creationId xmlns:a16="http://schemas.microsoft.com/office/drawing/2014/main" id="{CC77BBEE-B9B0-BB9B-05A5-0E114BEE5AF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030" t="11526" b="37083"/>
          <a:stretch/>
        </p:blipFill>
        <p:spPr>
          <a:xfrm>
            <a:off x="251460" y="2684208"/>
            <a:ext cx="8333700" cy="211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34">
            <a:extLst>
              <a:ext uri="{FF2B5EF4-FFF2-40B4-BE49-F238E27FC236}">
                <a16:creationId xmlns:a16="http://schemas.microsoft.com/office/drawing/2014/main" id="{933C9CF4-2CB0-C507-90B6-306193006B3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701" t="11594" b="36667"/>
          <a:stretch/>
        </p:blipFill>
        <p:spPr>
          <a:xfrm>
            <a:off x="251460" y="641064"/>
            <a:ext cx="8338830" cy="206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9D4D6-9620-C9A4-6E98-08DB1944C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39" t="12334" b="42733"/>
          <a:stretch/>
        </p:blipFill>
        <p:spPr>
          <a:xfrm>
            <a:off x="244834" y="4692548"/>
            <a:ext cx="8419914" cy="2259637"/>
          </a:xfrm>
          <a:prstGeom prst="rect">
            <a:avLst/>
          </a:prstGeom>
        </p:spPr>
      </p:pic>
      <p:sp>
        <p:nvSpPr>
          <p:cNvPr id="9" name="Google Shape;212;p34">
            <a:extLst>
              <a:ext uri="{FF2B5EF4-FFF2-40B4-BE49-F238E27FC236}">
                <a16:creationId xmlns:a16="http://schemas.microsoft.com/office/drawing/2014/main" id="{8AC43493-6656-7A4F-6E6E-E59B0165EC23}"/>
              </a:ext>
            </a:extLst>
          </p:cNvPr>
          <p:cNvSpPr txBox="1"/>
          <p:nvPr/>
        </p:nvSpPr>
        <p:spPr>
          <a:xfrm>
            <a:off x="-166145" y="2205429"/>
            <a:ext cx="280647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Total biomass </a:t>
            </a:r>
            <a:r>
              <a:rPr lang="en-US" sz="16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[t C ha</a:t>
            </a:r>
            <a:r>
              <a:rPr lang="en-US" sz="1600" baseline="30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US" sz="16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6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11;p34">
            <a:extLst>
              <a:ext uri="{FF2B5EF4-FFF2-40B4-BE49-F238E27FC236}">
                <a16:creationId xmlns:a16="http://schemas.microsoft.com/office/drawing/2014/main" id="{9905DB24-9855-6930-DC98-88C9CBED54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5294" b="12636"/>
          <a:stretch/>
        </p:blipFill>
        <p:spPr>
          <a:xfrm>
            <a:off x="-578847" y="2005495"/>
            <a:ext cx="3749040" cy="3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99;p33">
            <a:extLst>
              <a:ext uri="{FF2B5EF4-FFF2-40B4-BE49-F238E27FC236}">
                <a16:creationId xmlns:a16="http://schemas.microsoft.com/office/drawing/2014/main" id="{9A59B96D-D88A-D1B1-B4A1-E09C8AE967CE}"/>
              </a:ext>
            </a:extLst>
          </p:cNvPr>
          <p:cNvSpPr txBox="1"/>
          <p:nvPr/>
        </p:nvSpPr>
        <p:spPr>
          <a:xfrm>
            <a:off x="-448725" y="4233399"/>
            <a:ext cx="3386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burned fraction </a:t>
            </a:r>
            <a:r>
              <a:rPr lang="en-US" sz="16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[%]</a:t>
            </a:r>
            <a:endParaRPr sz="16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01;p33">
            <a:extLst>
              <a:ext uri="{FF2B5EF4-FFF2-40B4-BE49-F238E27FC236}">
                <a16:creationId xmlns:a16="http://schemas.microsoft.com/office/drawing/2014/main" id="{9C7F5152-B929-065B-2671-1B5CEF8644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62075" b="12948"/>
          <a:stretch/>
        </p:blipFill>
        <p:spPr>
          <a:xfrm>
            <a:off x="-11430" y="4103231"/>
            <a:ext cx="2651760" cy="308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00;p33">
            <a:extLst>
              <a:ext uri="{FF2B5EF4-FFF2-40B4-BE49-F238E27FC236}">
                <a16:creationId xmlns:a16="http://schemas.microsoft.com/office/drawing/2014/main" id="{1CACF3F8-C876-3DF3-FEF5-8CF7B7077D4B}"/>
              </a:ext>
            </a:extLst>
          </p:cNvPr>
          <p:cNvSpPr txBox="1"/>
          <p:nvPr/>
        </p:nvSpPr>
        <p:spPr>
          <a:xfrm>
            <a:off x="-190332" y="6257489"/>
            <a:ext cx="294950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C4 grass biomass </a:t>
            </a:r>
            <a:r>
              <a:rPr lang="en-US" sz="16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[g C m</a:t>
            </a:r>
            <a:r>
              <a:rPr lang="en-US" sz="1600" baseline="300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1600" dirty="0">
                <a:solidFill>
                  <a:srgbClr val="122D5D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600" dirty="0">
              <a:solidFill>
                <a:srgbClr val="122D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202;p33">
            <a:extLst>
              <a:ext uri="{FF2B5EF4-FFF2-40B4-BE49-F238E27FC236}">
                <a16:creationId xmlns:a16="http://schemas.microsoft.com/office/drawing/2014/main" id="{D71AA85C-11B6-2627-927F-04FADCD021E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6247" t="58315" r="26731" b="13107"/>
          <a:stretch/>
        </p:blipFill>
        <p:spPr>
          <a:xfrm>
            <a:off x="64599" y="6135318"/>
            <a:ext cx="2468880" cy="290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27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72951-DF49-7DBF-D2CC-173FBB179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/>
          <a:stretch/>
        </p:blipFill>
        <p:spPr>
          <a:xfrm>
            <a:off x="177800" y="529355"/>
            <a:ext cx="11836400" cy="5362223"/>
          </a:xfrm>
          <a:prstGeom prst="rect">
            <a:avLst/>
          </a:prstGeom>
        </p:spPr>
      </p:pic>
      <p:sp>
        <p:nvSpPr>
          <p:cNvPr id="5" name="Google Shape;156;p38">
            <a:extLst>
              <a:ext uri="{FF2B5EF4-FFF2-40B4-BE49-F238E27FC236}">
                <a16:creationId xmlns:a16="http://schemas.microsoft.com/office/drawing/2014/main" id="{6FCDB5AA-8516-A57E-EDCD-4B35290CF6A7}"/>
              </a:ext>
            </a:extLst>
          </p:cNvPr>
          <p:cNvSpPr txBox="1">
            <a:spLocks/>
          </p:cNvSpPr>
          <p:nvPr/>
        </p:nvSpPr>
        <p:spPr>
          <a:xfrm>
            <a:off x="-1" y="-20664"/>
            <a:ext cx="6256422" cy="7645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FFFFFF"/>
              </a:buClr>
              <a:buSzPts val="2025"/>
            </a:pPr>
            <a:r>
              <a:rPr lang="en-US" sz="3200" kern="0" dirty="0">
                <a:solidFill>
                  <a:srgbClr val="FFFFFF"/>
                </a:solidFill>
              </a:rPr>
              <a:t>Global burned area (2002-2019)</a:t>
            </a:r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E7773-9877-8289-9A87-C003B96BF768}"/>
              </a:ext>
            </a:extLst>
          </p:cNvPr>
          <p:cNvSpPr txBox="1"/>
          <p:nvPr/>
        </p:nvSpPr>
        <p:spPr>
          <a:xfrm>
            <a:off x="5773945" y="5858107"/>
            <a:ext cx="640655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 Wees </a:t>
            </a:r>
            <a:r>
              <a:rPr lang="en-US" sz="18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et al.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preprint </a:t>
            </a:r>
            <a:r>
              <a:rPr lang="en-US" sz="18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Geoscientific Model 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D18FE-AFBC-49C4-5409-54E6D22C1DD5}"/>
              </a:ext>
            </a:extLst>
          </p:cNvPr>
          <p:cNvSpPr txBox="1"/>
          <p:nvPr/>
        </p:nvSpPr>
        <p:spPr>
          <a:xfrm>
            <a:off x="11260347" y="4946165"/>
            <a:ext cx="104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Less burning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0146E-7838-DEA2-DF3C-7C0885C60478}"/>
              </a:ext>
            </a:extLst>
          </p:cNvPr>
          <p:cNvSpPr txBox="1"/>
          <p:nvPr/>
        </p:nvSpPr>
        <p:spPr>
          <a:xfrm>
            <a:off x="11260346" y="680730"/>
            <a:ext cx="104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More burning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3067BCF7-0072-4709-6741-4EB68DF78202}"/>
              </a:ext>
            </a:extLst>
          </p:cNvPr>
          <p:cNvSpPr txBox="1">
            <a:spLocks/>
          </p:cNvSpPr>
          <p:nvPr/>
        </p:nvSpPr>
        <p:spPr>
          <a:xfrm>
            <a:off x="177800" y="5586849"/>
            <a:ext cx="12050989" cy="54251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189" indent="-363084" defTabSz="914377">
              <a:buClr>
                <a:srgbClr val="666666"/>
              </a:buClr>
            </a:pPr>
            <a:endParaRPr lang="en-US" sz="2267" dirty="0">
              <a:solidFill>
                <a:srgbClr val="122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000" y="1670034"/>
            <a:ext cx="8890000" cy="35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/>
        </p:nvSpPr>
        <p:spPr>
          <a:xfrm>
            <a:off x="7113970" y="4933419"/>
            <a:ext cx="503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Pellegrini </a:t>
            </a:r>
            <a:r>
              <a:rPr lang="en-US" sz="2000" i="1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et al.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2017 </a:t>
            </a:r>
            <a:r>
              <a:rPr lang="en-US" sz="2000" i="1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Ecology Letters</a:t>
            </a:r>
            <a:endParaRPr sz="2000" i="1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92551"/>
            <a:ext cx="391160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9"/>
          <p:cNvSpPr txBox="1"/>
          <p:nvPr/>
        </p:nvSpPr>
        <p:spPr>
          <a:xfrm>
            <a:off x="1804160" y="5731246"/>
            <a:ext cx="503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Pausas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 2015 </a:t>
            </a:r>
            <a:r>
              <a:rPr lang="en-US" sz="2000" i="1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Functional Ecology 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FigS2</a:t>
            </a:r>
            <a:endParaRPr sz="20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sp>
        <p:nvSpPr>
          <p:cNvPr id="152" name="Google Shape;152;p29"/>
          <p:cNvSpPr txBox="1"/>
          <p:nvPr/>
        </p:nvSpPr>
        <p:spPr>
          <a:xfrm>
            <a:off x="-64044" y="2304588"/>
            <a:ext cx="403968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Thick-barked trees of Brazil</a:t>
            </a:r>
            <a:endParaRPr sz="2400" i="1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66800" y="993634"/>
            <a:ext cx="698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Thick-barked trees dominate in high fire areas </a:t>
            </a:r>
            <a:endParaRPr sz="24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7B57C7-9883-A982-C62B-A09FE3B814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06125" cy="8314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aleway"/>
              <a:buNone/>
              <a:defRPr sz="32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000" kern="0" dirty="0">
                <a:solidFill>
                  <a:schemeClr val="bg1"/>
                </a:solidFill>
              </a:rPr>
              <a:t> </a:t>
            </a:r>
            <a:r>
              <a:rPr lang="en-US" sz="3600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Biogeography shaped by vegetation traits and fire</a:t>
            </a:r>
            <a:endParaRPr lang="en-US" sz="3600" b="0" kern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E042-2B4B-2944-ABFB-18415EFDF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"/>
          <a:stretch/>
        </p:blipFill>
        <p:spPr>
          <a:xfrm>
            <a:off x="80682" y="1028938"/>
            <a:ext cx="8260990" cy="4219274"/>
          </a:xfrm>
          <a:prstGeom prst="rect">
            <a:avLst/>
          </a:prstGeom>
        </p:spPr>
      </p:pic>
      <p:sp>
        <p:nvSpPr>
          <p:cNvPr id="8" name="Google Shape;156;p38">
            <a:extLst>
              <a:ext uri="{FF2B5EF4-FFF2-40B4-BE49-F238E27FC236}">
                <a16:creationId xmlns:a16="http://schemas.microsoft.com/office/drawing/2014/main" id="{A68169DF-4B11-674D-B376-BB69139A7E9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5813658" cy="65537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2025"/>
            </a:pPr>
            <a:r>
              <a:rPr lang="en-US" sz="4000" dirty="0">
                <a:solidFill>
                  <a:schemeClr val="bg1"/>
                </a:solidFill>
                <a:latin typeface="Raleway" pitchFamily="2" charset="77"/>
              </a:rPr>
              <a:t>Increasing Fire danger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0492A4-7A63-8A4F-97C8-F850D1713B0E}"/>
              </a:ext>
            </a:extLst>
          </p:cNvPr>
          <p:cNvGrpSpPr/>
          <p:nvPr/>
        </p:nvGrpSpPr>
        <p:grpSpPr>
          <a:xfrm>
            <a:off x="8295597" y="216915"/>
            <a:ext cx="3657600" cy="5844000"/>
            <a:chOff x="6169660" y="237026"/>
            <a:chExt cx="2743200" cy="4383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F74B4C-268C-C041-A0C5-D135216AB6A2}"/>
                </a:ext>
              </a:extLst>
            </p:cNvPr>
            <p:cNvGrpSpPr/>
            <p:nvPr/>
          </p:nvGrpSpPr>
          <p:grpSpPr>
            <a:xfrm>
              <a:off x="6169660" y="237026"/>
              <a:ext cx="2743200" cy="4383000"/>
              <a:chOff x="6169660" y="244460"/>
              <a:chExt cx="2743200" cy="4383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8E76B4-974C-D449-AC77-26AE0C9B5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82" t="8866"/>
              <a:stretch/>
            </p:blipFill>
            <p:spPr>
              <a:xfrm>
                <a:off x="6185959" y="244460"/>
                <a:ext cx="2553857" cy="405364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8231177-35F6-0D42-AC4D-A58A6C358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951" t="13838"/>
              <a:stretch/>
            </p:blipFill>
            <p:spPr>
              <a:xfrm>
                <a:off x="6283960" y="4282844"/>
                <a:ext cx="2628900" cy="34461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F2CE3D-2E4F-834C-9105-98457391843B}"/>
                  </a:ext>
                </a:extLst>
              </p:cNvPr>
              <p:cNvSpPr/>
              <p:nvPr/>
            </p:nvSpPr>
            <p:spPr>
              <a:xfrm>
                <a:off x="6169660" y="1501698"/>
                <a:ext cx="446730" cy="12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896A0CB-5C83-BD47-9B4D-1FC69A002913}"/>
                  </a:ext>
                </a:extLst>
              </p:cNvPr>
              <p:cNvSpPr/>
              <p:nvPr/>
            </p:nvSpPr>
            <p:spPr>
              <a:xfrm>
                <a:off x="6169660" y="2892750"/>
                <a:ext cx="446730" cy="12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CEB6B-4DA1-104F-9D9D-EF0FCBA29F37}"/>
                </a:ext>
              </a:extLst>
            </p:cNvPr>
            <p:cNvSpPr txBox="1"/>
            <p:nvPr/>
          </p:nvSpPr>
          <p:spPr>
            <a:xfrm>
              <a:off x="7790985" y="1196898"/>
              <a:ext cx="862361" cy="223091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1980-2005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F6244B-13C1-6043-BF29-4E6AAF813D24}"/>
                </a:ext>
              </a:extLst>
            </p:cNvPr>
            <p:cNvSpPr txBox="1"/>
            <p:nvPr/>
          </p:nvSpPr>
          <p:spPr>
            <a:xfrm>
              <a:off x="7805103" y="2587570"/>
              <a:ext cx="862361" cy="223091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2006-2029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3FB44A-E103-3D40-861C-4BC1D49E7DA8}"/>
                </a:ext>
              </a:extLst>
            </p:cNvPr>
            <p:cNvSpPr txBox="1"/>
            <p:nvPr/>
          </p:nvSpPr>
          <p:spPr>
            <a:xfrm>
              <a:off x="7790984" y="4003775"/>
              <a:ext cx="862361" cy="223091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2030-2054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123374-D885-9141-B788-DC50C25D4E8E}"/>
              </a:ext>
            </a:extLst>
          </p:cNvPr>
          <p:cNvSpPr txBox="1"/>
          <p:nvPr/>
        </p:nvSpPr>
        <p:spPr>
          <a:xfrm>
            <a:off x="7467600" y="6324502"/>
            <a:ext cx="469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Touma et al. 2021 </a:t>
            </a:r>
            <a:r>
              <a:rPr lang="en-US" i="1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Nature Communications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D89F2-2729-9D42-B0DF-181B7F00359C}"/>
              </a:ext>
            </a:extLst>
          </p:cNvPr>
          <p:cNvSpPr txBox="1"/>
          <p:nvPr/>
        </p:nvSpPr>
        <p:spPr>
          <a:xfrm>
            <a:off x="8828997" y="5904454"/>
            <a:ext cx="27432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 Fire Risk Ratio</a:t>
            </a:r>
          </a:p>
        </p:txBody>
      </p:sp>
    </p:spTree>
    <p:extLst>
      <p:ext uri="{BB962C8B-B14F-4D97-AF65-F5344CB8AC3E}">
        <p14:creationId xmlns:p14="http://schemas.microsoft.com/office/powerpoint/2010/main" val="40466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66800" y="656481"/>
            <a:ext cx="12125200" cy="590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Shift in fire regime may alter vegetation and C stores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C0340-1D8C-9345-85D3-DD8C795C2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8" b="50000"/>
          <a:stretch/>
        </p:blipFill>
        <p:spPr>
          <a:xfrm>
            <a:off x="-246680" y="1325880"/>
            <a:ext cx="12438680" cy="420624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A99108F-AE23-5840-AEBB-8BF2ED804BAB}"/>
              </a:ext>
            </a:extLst>
          </p:cNvPr>
          <p:cNvSpPr txBox="1">
            <a:spLocks/>
          </p:cNvSpPr>
          <p:nvPr/>
        </p:nvSpPr>
        <p:spPr>
          <a:xfrm>
            <a:off x="10048568" y="5070973"/>
            <a:ext cx="2143432" cy="46114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09570">
              <a:buClr>
                <a:srgbClr val="000000"/>
              </a:buClr>
              <a:buNone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Saatchi 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et al.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Arial"/>
              </a:rPr>
              <a:t>2011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156;p38">
            <a:extLst>
              <a:ext uri="{FF2B5EF4-FFF2-40B4-BE49-F238E27FC236}">
                <a16:creationId xmlns:a16="http://schemas.microsoft.com/office/drawing/2014/main" id="{D1AE5B7F-A3C2-7441-8464-449141307AEA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7391400" cy="65648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25"/>
              <a:buFont typeface="Helvetica Neue"/>
              <a:buNone/>
              <a:tabLst/>
              <a:defRPr/>
            </a:pPr>
            <a:r>
              <a:rPr lang="en-US" sz="4000" kern="0" dirty="0">
                <a:solidFill>
                  <a:srgbClr val="FFFFFF"/>
                </a:solidFill>
                <a:latin typeface="Raleway" pitchFamily="2" charset="77"/>
              </a:rPr>
              <a:t>Critical high biomass regions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77"/>
              <a:sym typeface="Helvetica Neue"/>
            </a:endParaRPr>
          </a:p>
        </p:txBody>
      </p:sp>
      <p:sp>
        <p:nvSpPr>
          <p:cNvPr id="6" name="Google Shape;158;p38">
            <a:extLst>
              <a:ext uri="{FF2B5EF4-FFF2-40B4-BE49-F238E27FC236}">
                <a16:creationId xmlns:a16="http://schemas.microsoft.com/office/drawing/2014/main" id="{A21196F0-3D63-2375-02AC-884A3AB3BD49}"/>
              </a:ext>
            </a:extLst>
          </p:cNvPr>
          <p:cNvSpPr txBox="1">
            <a:spLocks/>
          </p:cNvSpPr>
          <p:nvPr/>
        </p:nvSpPr>
        <p:spPr>
          <a:xfrm rot="10800000" flipV="1">
            <a:off x="328944" y="5532120"/>
            <a:ext cx="9144001" cy="41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059" algn="ctr"/>
            <a:r>
              <a:rPr lang="en-US" sz="2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Tropical forests hold 193 Gt carbon aboveground</a:t>
            </a:r>
          </a:p>
        </p:txBody>
      </p:sp>
    </p:spTree>
    <p:extLst>
      <p:ext uri="{BB962C8B-B14F-4D97-AF65-F5344CB8AC3E}">
        <p14:creationId xmlns:p14="http://schemas.microsoft.com/office/powerpoint/2010/main" val="422080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8;p38">
            <a:extLst>
              <a:ext uri="{FF2B5EF4-FFF2-40B4-BE49-F238E27FC236}">
                <a16:creationId xmlns:a16="http://schemas.microsoft.com/office/drawing/2014/main" id="{849399AD-1E30-3C46-A0A9-2F51D2A6B073}"/>
              </a:ext>
            </a:extLst>
          </p:cNvPr>
          <p:cNvSpPr txBox="1">
            <a:spLocks/>
          </p:cNvSpPr>
          <p:nvPr/>
        </p:nvSpPr>
        <p:spPr>
          <a:xfrm>
            <a:off x="210671" y="5803388"/>
            <a:ext cx="11770659" cy="46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4967" indent="-342891" defTabSz="914377">
              <a:spcBef>
                <a:spcPts val="0"/>
              </a:spcBef>
              <a:buClr>
                <a:srgbClr val="122D5D"/>
              </a:buClr>
            </a:pPr>
            <a:r>
              <a:rPr lang="en-US" sz="2133" kern="0" dirty="0">
                <a:solidFill>
                  <a:srgbClr val="122D5D"/>
                </a:solidFill>
              </a:rPr>
              <a:t>Adaptation of SPITFIRE (</a:t>
            </a:r>
            <a:r>
              <a:rPr lang="en-US" sz="2133" kern="0" dirty="0" err="1">
                <a:solidFill>
                  <a:srgbClr val="122D5D"/>
                </a:solidFill>
              </a:rPr>
              <a:t>Thonicke</a:t>
            </a:r>
            <a:r>
              <a:rPr lang="en-US" sz="2133" kern="0" dirty="0">
                <a:solidFill>
                  <a:srgbClr val="122D5D"/>
                </a:solidFill>
              </a:rPr>
              <a:t> et al 2010) into FATES (Fisher et al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956B3-1E55-024E-B3DF-90824B74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0" y="931952"/>
            <a:ext cx="8775561" cy="4809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28267-2263-2745-AC1C-14420FDCC467}"/>
              </a:ext>
            </a:extLst>
          </p:cNvPr>
          <p:cNvSpPr txBox="1"/>
          <p:nvPr/>
        </p:nvSpPr>
        <p:spPr>
          <a:xfrm>
            <a:off x="8140406" y="6342127"/>
            <a:ext cx="38409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Adapted from Hoffman et al 2011</a:t>
            </a:r>
          </a:p>
        </p:txBody>
      </p:sp>
      <p:sp>
        <p:nvSpPr>
          <p:cNvPr id="6" name="Google Shape;156;p38">
            <a:extLst>
              <a:ext uri="{FF2B5EF4-FFF2-40B4-BE49-F238E27FC236}">
                <a16:creationId xmlns:a16="http://schemas.microsoft.com/office/drawing/2014/main" id="{08D11DFA-0C9C-5F45-BDBD-D32525E052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305925" cy="79648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FFFFFF"/>
              </a:buClr>
              <a:buSzPts val="2025"/>
            </a:pPr>
            <a:r>
              <a:rPr lang="en-US" sz="4000" kern="0" dirty="0">
                <a:solidFill>
                  <a:srgbClr val="FFFFFF"/>
                </a:solidFill>
                <a:latin typeface="Raleway" pitchFamily="2" charset="77"/>
              </a:rPr>
              <a:t>Fire is interactive in CLM, CLM-FATES</a:t>
            </a:r>
          </a:p>
        </p:txBody>
      </p:sp>
    </p:spTree>
    <p:extLst>
      <p:ext uri="{BB962C8B-B14F-4D97-AF65-F5344CB8AC3E}">
        <p14:creationId xmlns:p14="http://schemas.microsoft.com/office/powerpoint/2010/main" val="18300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/>
          <p:nvPr/>
        </p:nvSpPr>
        <p:spPr>
          <a:xfrm>
            <a:off x="5659008" y="2563680"/>
            <a:ext cx="160307" cy="29824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267" tIns="39267" rIns="39267" bIns="39267" anchor="ctr" anchorCtr="0">
            <a:noAutofit/>
          </a:bodyPr>
          <a:lstStyle/>
          <a:p>
            <a:pPr algn="ctr" defTabSz="1219170">
              <a:buClr>
                <a:srgbClr val="FFFFFF"/>
              </a:buClr>
            </a:pPr>
            <a:endParaRPr sz="16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7"/>
          <p:cNvSpPr/>
          <p:nvPr/>
        </p:nvSpPr>
        <p:spPr>
          <a:xfrm>
            <a:off x="6560533" y="2623756"/>
            <a:ext cx="796191" cy="34738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267" tIns="39267" rIns="39267" bIns="39267" anchor="ctr" anchorCtr="0">
            <a:noAutofit/>
          </a:bodyPr>
          <a:lstStyle/>
          <a:p>
            <a:pPr algn="ctr" defTabSz="1219170">
              <a:buClr>
                <a:srgbClr val="FFFFFF"/>
              </a:buClr>
            </a:pPr>
            <a:endParaRPr sz="16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D02A81-B3B2-1945-8BC8-74276E5275F2}"/>
              </a:ext>
            </a:extLst>
          </p:cNvPr>
          <p:cNvGrpSpPr/>
          <p:nvPr/>
        </p:nvGrpSpPr>
        <p:grpSpPr>
          <a:xfrm>
            <a:off x="1051561" y="1217155"/>
            <a:ext cx="9761220" cy="2386160"/>
            <a:chOff x="-430667" y="569573"/>
            <a:chExt cx="7320915" cy="17896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758053-3B45-E54D-AD4C-59A86A90729E}"/>
                </a:ext>
              </a:extLst>
            </p:cNvPr>
            <p:cNvGrpSpPr/>
            <p:nvPr/>
          </p:nvGrpSpPr>
          <p:grpSpPr>
            <a:xfrm>
              <a:off x="-430667" y="569573"/>
              <a:ext cx="7320915" cy="1789620"/>
              <a:chOff x="-430667" y="546326"/>
              <a:chExt cx="7320915" cy="1789620"/>
            </a:xfrm>
          </p:grpSpPr>
          <p:sp>
            <p:nvSpPr>
              <p:cNvPr id="335" name="Google Shape;335;p47"/>
              <p:cNvSpPr/>
              <p:nvPr/>
            </p:nvSpPr>
            <p:spPr>
              <a:xfrm>
                <a:off x="1592014" y="1334812"/>
                <a:ext cx="46616" cy="783199"/>
              </a:xfrm>
              <a:prstGeom prst="rect">
                <a:avLst/>
              </a:prstGeom>
              <a:solidFill>
                <a:srgbClr val="984807"/>
              </a:solidFill>
              <a:ln w="9525" cap="flat" cmpd="sng">
                <a:solidFill>
                  <a:srgbClr val="804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381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39267" tIns="39267" rIns="39267" bIns="39267" anchor="ctr" anchorCtr="0">
                <a:noAutofit/>
              </a:bodyPr>
              <a:lstStyle/>
              <a:p>
                <a:pPr algn="ctr" defTabSz="1219170">
                  <a:buClr>
                    <a:srgbClr val="FFFFFF"/>
                  </a:buClr>
                </a:pPr>
                <a:endParaRPr sz="16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7"/>
              <p:cNvSpPr/>
              <p:nvPr/>
            </p:nvSpPr>
            <p:spPr>
              <a:xfrm>
                <a:off x="606580" y="1106070"/>
                <a:ext cx="1989281" cy="228743"/>
              </a:xfrm>
              <a:prstGeom prst="roundRect">
                <a:avLst>
                  <a:gd name="adj" fmla="val 16667"/>
                </a:avLst>
              </a:prstGeom>
              <a:solidFill>
                <a:srgbClr val="408000"/>
              </a:solidFill>
              <a:ln w="9525" cap="flat" cmpd="sng">
                <a:solidFill>
                  <a:srgbClr val="4F622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381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39267" tIns="39267" rIns="39267" bIns="39267" anchor="ctr" anchorCtr="0">
                <a:noAutofit/>
              </a:bodyPr>
              <a:lstStyle/>
              <a:p>
                <a:pPr algn="ctr" defTabSz="1219170">
                  <a:buClr>
                    <a:srgbClr val="FFFFFF"/>
                  </a:buClr>
                </a:pPr>
                <a:endParaRPr sz="16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291729B-DE24-A942-8BCD-9D169C943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031" t="11553" r="36032" b="75438"/>
              <a:stretch/>
            </p:blipFill>
            <p:spPr>
              <a:xfrm>
                <a:off x="3502493" y="1158924"/>
                <a:ext cx="2045355" cy="1169786"/>
              </a:xfrm>
              <a:prstGeom prst="rect">
                <a:avLst/>
              </a:prstGeom>
            </p:spPr>
          </p:pic>
          <p:cxnSp>
            <p:nvCxnSpPr>
              <p:cNvPr id="343" name="Google Shape;343;p47"/>
              <p:cNvCxnSpPr>
                <a:cxnSpLocks/>
              </p:cNvCxnSpPr>
              <p:nvPr/>
            </p:nvCxnSpPr>
            <p:spPr>
              <a:xfrm>
                <a:off x="-430667" y="2118011"/>
                <a:ext cx="7320915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9BBB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381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sp>
            <p:nvSpPr>
              <p:cNvPr id="364" name="Google Shape;364;p47"/>
              <p:cNvSpPr/>
              <p:nvPr/>
            </p:nvSpPr>
            <p:spPr>
              <a:xfrm>
                <a:off x="3529975" y="546326"/>
                <a:ext cx="2001900" cy="178962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338;p47">
              <a:extLst>
                <a:ext uri="{FF2B5EF4-FFF2-40B4-BE49-F238E27FC236}">
                  <a16:creationId xmlns:a16="http://schemas.microsoft.com/office/drawing/2014/main" id="{2CE674EA-3612-FE45-B0F7-A8D20BDD0417}"/>
                </a:ext>
              </a:extLst>
            </p:cNvPr>
            <p:cNvSpPr txBox="1"/>
            <p:nvPr/>
          </p:nvSpPr>
          <p:spPr>
            <a:xfrm>
              <a:off x="3754234" y="764865"/>
              <a:ext cx="1541872" cy="33213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9267" tIns="39267" rIns="39267" bIns="39267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kern="0" dirty="0">
                  <a:solidFill>
                    <a:srgbClr val="BBD52F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Calibri"/>
                </a:rPr>
                <a:t>Cohort Model </a:t>
              </a:r>
              <a:endParaRPr sz="2133" kern="0" dirty="0">
                <a:solidFill>
                  <a:srgbClr val="BBD52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</p:grpSp>
      <p:sp>
        <p:nvSpPr>
          <p:cNvPr id="42" name="Google Shape;363;p47">
            <a:extLst>
              <a:ext uri="{FF2B5EF4-FFF2-40B4-BE49-F238E27FC236}">
                <a16:creationId xmlns:a16="http://schemas.microsoft.com/office/drawing/2014/main" id="{30625069-691E-A84E-8B7C-2057FF93A553}"/>
              </a:ext>
            </a:extLst>
          </p:cNvPr>
          <p:cNvSpPr txBox="1">
            <a:spLocks/>
          </p:cNvSpPr>
          <p:nvPr/>
        </p:nvSpPr>
        <p:spPr>
          <a:xfrm>
            <a:off x="0" y="3866"/>
            <a:ext cx="9001616" cy="67655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43667" tIns="43667" rIns="43667" bIns="43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53585F"/>
              </a:buClr>
            </a:pPr>
            <a:r>
              <a:rPr lang="en-US" sz="3200" kern="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Josefin Sans Thin"/>
              </a:rPr>
              <a:t>Ecological processes in land surface models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58B86B-C74C-7AB5-8192-68383A15682E}"/>
              </a:ext>
            </a:extLst>
          </p:cNvPr>
          <p:cNvGrpSpPr/>
          <p:nvPr/>
        </p:nvGrpSpPr>
        <p:grpSpPr>
          <a:xfrm>
            <a:off x="6302900" y="3748700"/>
            <a:ext cx="2796000" cy="2328400"/>
            <a:chOff x="3961365" y="2445765"/>
            <a:chExt cx="2097000" cy="1746300"/>
          </a:xfrm>
        </p:grpSpPr>
        <p:pic>
          <p:nvPicPr>
            <p:cNvPr id="27" name="Google Shape;89;p15">
              <a:extLst>
                <a:ext uri="{FF2B5EF4-FFF2-40B4-BE49-F238E27FC236}">
                  <a16:creationId xmlns:a16="http://schemas.microsoft.com/office/drawing/2014/main" id="{C9B95D4A-9A05-9ECA-F2B6-FBF20A93DA9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61365" y="2445765"/>
              <a:ext cx="2097000" cy="17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92;p15">
              <a:extLst>
                <a:ext uri="{FF2B5EF4-FFF2-40B4-BE49-F238E27FC236}">
                  <a16:creationId xmlns:a16="http://schemas.microsoft.com/office/drawing/2014/main" id="{3F126CD1-E320-9A5B-6163-E463CE777FAD}"/>
                </a:ext>
              </a:extLst>
            </p:cNvPr>
            <p:cNvSpPr/>
            <p:nvPr/>
          </p:nvSpPr>
          <p:spPr>
            <a:xfrm>
              <a:off x="5235418" y="3236339"/>
              <a:ext cx="774600" cy="273300"/>
            </a:xfrm>
            <a:prstGeom prst="rect">
              <a:avLst/>
            </a:prstGeom>
            <a:solidFill>
              <a:srgbClr val="7DD580"/>
            </a:soli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93;p15">
              <a:extLst>
                <a:ext uri="{FF2B5EF4-FFF2-40B4-BE49-F238E27FC236}">
                  <a16:creationId xmlns:a16="http://schemas.microsoft.com/office/drawing/2014/main" id="{A35BF10E-CBC6-8D65-4416-892D6FF76177}"/>
                </a:ext>
              </a:extLst>
            </p:cNvPr>
            <p:cNvSpPr/>
            <p:nvPr/>
          </p:nvSpPr>
          <p:spPr>
            <a:xfrm>
              <a:off x="5241587" y="3756454"/>
              <a:ext cx="774600" cy="273300"/>
            </a:xfrm>
            <a:prstGeom prst="rect">
              <a:avLst/>
            </a:prstGeom>
            <a:solidFill>
              <a:srgbClr val="9ADD9C"/>
            </a:solidFill>
            <a:ln w="12700" cap="flat" cmpd="sng">
              <a:solidFill>
                <a:srgbClr val="8AD98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4;p15">
              <a:extLst>
                <a:ext uri="{FF2B5EF4-FFF2-40B4-BE49-F238E27FC236}">
                  <a16:creationId xmlns:a16="http://schemas.microsoft.com/office/drawing/2014/main" id="{8BE58799-D66B-692F-F18F-85B809E0C0F0}"/>
                </a:ext>
              </a:extLst>
            </p:cNvPr>
            <p:cNvSpPr/>
            <p:nvPr/>
          </p:nvSpPr>
          <p:spPr>
            <a:xfrm>
              <a:off x="4050216" y="3756454"/>
              <a:ext cx="774600" cy="27330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96;p15">
              <a:extLst>
                <a:ext uri="{FF2B5EF4-FFF2-40B4-BE49-F238E27FC236}">
                  <a16:creationId xmlns:a16="http://schemas.microsoft.com/office/drawing/2014/main" id="{20B2296B-CF10-947D-A955-8290C9B42B52}"/>
                </a:ext>
              </a:extLst>
            </p:cNvPr>
            <p:cNvSpPr/>
            <p:nvPr/>
          </p:nvSpPr>
          <p:spPr>
            <a:xfrm>
              <a:off x="5219700" y="3514070"/>
              <a:ext cx="822196" cy="90600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97;p15">
              <a:extLst>
                <a:ext uri="{FF2B5EF4-FFF2-40B4-BE49-F238E27FC236}">
                  <a16:creationId xmlns:a16="http://schemas.microsoft.com/office/drawing/2014/main" id="{3F1CD3F3-1045-A71B-A870-CFE308E1C62A}"/>
                </a:ext>
              </a:extLst>
            </p:cNvPr>
            <p:cNvSpPr/>
            <p:nvPr/>
          </p:nvSpPr>
          <p:spPr>
            <a:xfrm>
              <a:off x="5313290" y="3348694"/>
              <a:ext cx="38400" cy="1590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8;p15">
              <a:extLst>
                <a:ext uri="{FF2B5EF4-FFF2-40B4-BE49-F238E27FC236}">
                  <a16:creationId xmlns:a16="http://schemas.microsoft.com/office/drawing/2014/main" id="{3BB41449-A442-CCF0-CD75-CB53EF9A1329}"/>
                </a:ext>
              </a:extLst>
            </p:cNvPr>
            <p:cNvSpPr/>
            <p:nvPr/>
          </p:nvSpPr>
          <p:spPr>
            <a:xfrm>
              <a:off x="5247755" y="3214517"/>
              <a:ext cx="169800" cy="1341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99;p15">
              <a:extLst>
                <a:ext uri="{FF2B5EF4-FFF2-40B4-BE49-F238E27FC236}">
                  <a16:creationId xmlns:a16="http://schemas.microsoft.com/office/drawing/2014/main" id="{F107B879-9F56-CB07-78E7-D5C25DC0D83F}"/>
                </a:ext>
              </a:extLst>
            </p:cNvPr>
            <p:cNvSpPr/>
            <p:nvPr/>
          </p:nvSpPr>
          <p:spPr>
            <a:xfrm>
              <a:off x="5686732" y="3337674"/>
              <a:ext cx="43800" cy="1791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00;p15">
              <a:extLst>
                <a:ext uri="{FF2B5EF4-FFF2-40B4-BE49-F238E27FC236}">
                  <a16:creationId xmlns:a16="http://schemas.microsoft.com/office/drawing/2014/main" id="{3265765E-49A4-1450-D83D-A1F6DB06FE50}"/>
                </a:ext>
              </a:extLst>
            </p:cNvPr>
            <p:cNvSpPr/>
            <p:nvPr/>
          </p:nvSpPr>
          <p:spPr>
            <a:xfrm>
              <a:off x="5579797" y="3198527"/>
              <a:ext cx="268500" cy="1341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01;p15">
              <a:extLst>
                <a:ext uri="{FF2B5EF4-FFF2-40B4-BE49-F238E27FC236}">
                  <a16:creationId xmlns:a16="http://schemas.microsoft.com/office/drawing/2014/main" id="{441667AF-9DA0-CEA3-B5F9-68C2905462DD}"/>
                </a:ext>
              </a:extLst>
            </p:cNvPr>
            <p:cNvSpPr/>
            <p:nvPr/>
          </p:nvSpPr>
          <p:spPr>
            <a:xfrm>
              <a:off x="5478758" y="3405856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02;p15">
              <a:extLst>
                <a:ext uri="{FF2B5EF4-FFF2-40B4-BE49-F238E27FC236}">
                  <a16:creationId xmlns:a16="http://schemas.microsoft.com/office/drawing/2014/main" id="{E3296A00-6BD9-49B5-C9C5-4AD70DD4840D}"/>
                </a:ext>
              </a:extLst>
            </p:cNvPr>
            <p:cNvSpPr/>
            <p:nvPr/>
          </p:nvSpPr>
          <p:spPr>
            <a:xfrm>
              <a:off x="5416349" y="3303992"/>
              <a:ext cx="163500" cy="133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03;p15">
              <a:extLst>
                <a:ext uri="{FF2B5EF4-FFF2-40B4-BE49-F238E27FC236}">
                  <a16:creationId xmlns:a16="http://schemas.microsoft.com/office/drawing/2014/main" id="{EA9B764E-0ED5-1EF2-CBB5-58F66E4EB1C1}"/>
                </a:ext>
              </a:extLst>
            </p:cNvPr>
            <p:cNvSpPr/>
            <p:nvPr/>
          </p:nvSpPr>
          <p:spPr>
            <a:xfrm>
              <a:off x="5914601" y="3335629"/>
              <a:ext cx="39000" cy="172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04;p15">
              <a:extLst>
                <a:ext uri="{FF2B5EF4-FFF2-40B4-BE49-F238E27FC236}">
                  <a16:creationId xmlns:a16="http://schemas.microsoft.com/office/drawing/2014/main" id="{1DB605D7-B01A-ECA4-8808-AF90713AD277}"/>
                </a:ext>
              </a:extLst>
            </p:cNvPr>
            <p:cNvSpPr/>
            <p:nvPr/>
          </p:nvSpPr>
          <p:spPr>
            <a:xfrm>
              <a:off x="5852192" y="3269493"/>
              <a:ext cx="163500" cy="133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05;p15">
              <a:extLst>
                <a:ext uri="{FF2B5EF4-FFF2-40B4-BE49-F238E27FC236}">
                  <a16:creationId xmlns:a16="http://schemas.microsoft.com/office/drawing/2014/main" id="{F57E1448-5D8D-9FC0-4749-EACB331A7CE4}"/>
                </a:ext>
              </a:extLst>
            </p:cNvPr>
            <p:cNvSpPr/>
            <p:nvPr/>
          </p:nvSpPr>
          <p:spPr>
            <a:xfrm>
              <a:off x="5222875" y="4095978"/>
              <a:ext cx="819021" cy="90600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06;p15">
              <a:extLst>
                <a:ext uri="{FF2B5EF4-FFF2-40B4-BE49-F238E27FC236}">
                  <a16:creationId xmlns:a16="http://schemas.microsoft.com/office/drawing/2014/main" id="{F13A82EC-D186-83C0-95AE-F64D7851F48E}"/>
                </a:ext>
              </a:extLst>
            </p:cNvPr>
            <p:cNvSpPr/>
            <p:nvPr/>
          </p:nvSpPr>
          <p:spPr>
            <a:xfrm>
              <a:off x="5310463" y="3928697"/>
              <a:ext cx="38400" cy="1590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7;p15">
              <a:extLst>
                <a:ext uri="{FF2B5EF4-FFF2-40B4-BE49-F238E27FC236}">
                  <a16:creationId xmlns:a16="http://schemas.microsoft.com/office/drawing/2014/main" id="{5A0ADF77-FB58-DC5D-B4A6-3B0CA34BE01C}"/>
                </a:ext>
              </a:extLst>
            </p:cNvPr>
            <p:cNvSpPr/>
            <p:nvPr/>
          </p:nvSpPr>
          <p:spPr>
            <a:xfrm>
              <a:off x="5244928" y="3840737"/>
              <a:ext cx="169800" cy="1341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8;p15">
              <a:extLst>
                <a:ext uri="{FF2B5EF4-FFF2-40B4-BE49-F238E27FC236}">
                  <a16:creationId xmlns:a16="http://schemas.microsoft.com/office/drawing/2014/main" id="{05EC88AD-ED1C-7541-F170-75E9DCE72D08}"/>
                </a:ext>
              </a:extLst>
            </p:cNvPr>
            <p:cNvSpPr/>
            <p:nvPr/>
          </p:nvSpPr>
          <p:spPr>
            <a:xfrm>
              <a:off x="5683905" y="3917677"/>
              <a:ext cx="43800" cy="1791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9;p15">
              <a:extLst>
                <a:ext uri="{FF2B5EF4-FFF2-40B4-BE49-F238E27FC236}">
                  <a16:creationId xmlns:a16="http://schemas.microsoft.com/office/drawing/2014/main" id="{9E2130BB-782C-1172-4B12-92C71E4D5A29}"/>
                </a:ext>
              </a:extLst>
            </p:cNvPr>
            <p:cNvSpPr/>
            <p:nvPr/>
          </p:nvSpPr>
          <p:spPr>
            <a:xfrm>
              <a:off x="5593517" y="3850676"/>
              <a:ext cx="227100" cy="1182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10;p15">
              <a:extLst>
                <a:ext uri="{FF2B5EF4-FFF2-40B4-BE49-F238E27FC236}">
                  <a16:creationId xmlns:a16="http://schemas.microsoft.com/office/drawing/2014/main" id="{3EB0F652-5089-AB10-7C15-B16DC92E9D10}"/>
                </a:ext>
              </a:extLst>
            </p:cNvPr>
            <p:cNvSpPr/>
            <p:nvPr/>
          </p:nvSpPr>
          <p:spPr>
            <a:xfrm>
              <a:off x="5475931" y="3985859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11;p15">
              <a:extLst>
                <a:ext uri="{FF2B5EF4-FFF2-40B4-BE49-F238E27FC236}">
                  <a16:creationId xmlns:a16="http://schemas.microsoft.com/office/drawing/2014/main" id="{E343DF25-E783-0749-3322-8B577D659656}"/>
                </a:ext>
              </a:extLst>
            </p:cNvPr>
            <p:cNvSpPr/>
            <p:nvPr/>
          </p:nvSpPr>
          <p:spPr>
            <a:xfrm>
              <a:off x="5435585" y="3919862"/>
              <a:ext cx="119400" cy="112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12;p15">
              <a:extLst>
                <a:ext uri="{FF2B5EF4-FFF2-40B4-BE49-F238E27FC236}">
                  <a16:creationId xmlns:a16="http://schemas.microsoft.com/office/drawing/2014/main" id="{73C6D9FB-5D95-5FC7-A7C6-18D65F518C87}"/>
                </a:ext>
              </a:extLst>
            </p:cNvPr>
            <p:cNvSpPr/>
            <p:nvPr/>
          </p:nvSpPr>
          <p:spPr>
            <a:xfrm>
              <a:off x="5905055" y="3963332"/>
              <a:ext cx="45719" cy="1248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13;p15">
              <a:extLst>
                <a:ext uri="{FF2B5EF4-FFF2-40B4-BE49-F238E27FC236}">
                  <a16:creationId xmlns:a16="http://schemas.microsoft.com/office/drawing/2014/main" id="{467C947D-AB5B-4D43-8BC8-8DE25A6C4933}"/>
                </a:ext>
              </a:extLst>
            </p:cNvPr>
            <p:cNvSpPr/>
            <p:nvPr/>
          </p:nvSpPr>
          <p:spPr>
            <a:xfrm>
              <a:off x="5860397" y="3918986"/>
              <a:ext cx="147900" cy="94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14;p15">
              <a:extLst>
                <a:ext uri="{FF2B5EF4-FFF2-40B4-BE49-F238E27FC236}">
                  <a16:creationId xmlns:a16="http://schemas.microsoft.com/office/drawing/2014/main" id="{694BF6A5-B5A1-62DE-F856-9D86E7A5C6AD}"/>
                </a:ext>
              </a:extLst>
            </p:cNvPr>
            <p:cNvSpPr/>
            <p:nvPr/>
          </p:nvSpPr>
          <p:spPr>
            <a:xfrm>
              <a:off x="5156222" y="2941875"/>
              <a:ext cx="888977" cy="90600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24;p15">
              <a:extLst>
                <a:ext uri="{FF2B5EF4-FFF2-40B4-BE49-F238E27FC236}">
                  <a16:creationId xmlns:a16="http://schemas.microsoft.com/office/drawing/2014/main" id="{27C63656-7851-7579-BA88-E4DA3D784D6A}"/>
                </a:ext>
              </a:extLst>
            </p:cNvPr>
            <p:cNvSpPr/>
            <p:nvPr/>
          </p:nvSpPr>
          <p:spPr>
            <a:xfrm>
              <a:off x="3978274" y="4078387"/>
              <a:ext cx="1230329" cy="103800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25;p15">
              <a:extLst>
                <a:ext uri="{FF2B5EF4-FFF2-40B4-BE49-F238E27FC236}">
                  <a16:creationId xmlns:a16="http://schemas.microsoft.com/office/drawing/2014/main" id="{857C6CC7-E36B-C5DF-81FF-6C54A0979BAF}"/>
                </a:ext>
              </a:extLst>
            </p:cNvPr>
            <p:cNvSpPr/>
            <p:nvPr/>
          </p:nvSpPr>
          <p:spPr>
            <a:xfrm>
              <a:off x="4079536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26;p15">
              <a:extLst>
                <a:ext uri="{FF2B5EF4-FFF2-40B4-BE49-F238E27FC236}">
                  <a16:creationId xmlns:a16="http://schemas.microsoft.com/office/drawing/2014/main" id="{6BEBCCB0-3694-6ED8-B02D-E1402CFA5AF7}"/>
                </a:ext>
              </a:extLst>
            </p:cNvPr>
            <p:cNvSpPr/>
            <p:nvPr/>
          </p:nvSpPr>
          <p:spPr>
            <a:xfrm>
              <a:off x="4043565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28;p15">
              <a:extLst>
                <a:ext uri="{FF2B5EF4-FFF2-40B4-BE49-F238E27FC236}">
                  <a16:creationId xmlns:a16="http://schemas.microsoft.com/office/drawing/2014/main" id="{D299BAB8-DE25-F139-F0E4-25351D67DC6B}"/>
                </a:ext>
              </a:extLst>
            </p:cNvPr>
            <p:cNvSpPr/>
            <p:nvPr/>
          </p:nvSpPr>
          <p:spPr>
            <a:xfrm>
              <a:off x="4194643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30;p15">
              <a:extLst>
                <a:ext uri="{FF2B5EF4-FFF2-40B4-BE49-F238E27FC236}">
                  <a16:creationId xmlns:a16="http://schemas.microsoft.com/office/drawing/2014/main" id="{C8FBF4F6-2B37-33F5-39BA-0C777DD69C34}"/>
                </a:ext>
              </a:extLst>
            </p:cNvPr>
            <p:cNvSpPr/>
            <p:nvPr/>
          </p:nvSpPr>
          <p:spPr>
            <a:xfrm>
              <a:off x="4241406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31;p15">
              <a:extLst>
                <a:ext uri="{FF2B5EF4-FFF2-40B4-BE49-F238E27FC236}">
                  <a16:creationId xmlns:a16="http://schemas.microsoft.com/office/drawing/2014/main" id="{2CA562D8-D9AD-7026-0B45-CB69577D88B4}"/>
                </a:ext>
              </a:extLst>
            </p:cNvPr>
            <p:cNvSpPr/>
            <p:nvPr/>
          </p:nvSpPr>
          <p:spPr>
            <a:xfrm>
              <a:off x="4313348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32;p15">
              <a:extLst>
                <a:ext uri="{FF2B5EF4-FFF2-40B4-BE49-F238E27FC236}">
                  <a16:creationId xmlns:a16="http://schemas.microsoft.com/office/drawing/2014/main" id="{BC1DD3AA-2ED8-D177-E224-CC924C8C2E11}"/>
                </a:ext>
              </a:extLst>
            </p:cNvPr>
            <p:cNvSpPr/>
            <p:nvPr/>
          </p:nvSpPr>
          <p:spPr>
            <a:xfrm>
              <a:off x="4277377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37;p15">
              <a:extLst>
                <a:ext uri="{FF2B5EF4-FFF2-40B4-BE49-F238E27FC236}">
                  <a16:creationId xmlns:a16="http://schemas.microsoft.com/office/drawing/2014/main" id="{07F9FC5D-772E-CDC7-22A0-AC5E334EBC44}"/>
                </a:ext>
              </a:extLst>
            </p:cNvPr>
            <p:cNvSpPr/>
            <p:nvPr/>
          </p:nvSpPr>
          <p:spPr>
            <a:xfrm>
              <a:off x="4557955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38;p15">
              <a:extLst>
                <a:ext uri="{FF2B5EF4-FFF2-40B4-BE49-F238E27FC236}">
                  <a16:creationId xmlns:a16="http://schemas.microsoft.com/office/drawing/2014/main" id="{CE5C931D-7C3E-8F52-A0BB-90DE20E1B3D7}"/>
                </a:ext>
              </a:extLst>
            </p:cNvPr>
            <p:cNvSpPr/>
            <p:nvPr/>
          </p:nvSpPr>
          <p:spPr>
            <a:xfrm>
              <a:off x="4521984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39;p15">
              <a:extLst>
                <a:ext uri="{FF2B5EF4-FFF2-40B4-BE49-F238E27FC236}">
                  <a16:creationId xmlns:a16="http://schemas.microsoft.com/office/drawing/2014/main" id="{0521CC42-0A31-3649-7AA4-0D02805F7EE1}"/>
                </a:ext>
              </a:extLst>
            </p:cNvPr>
            <p:cNvSpPr/>
            <p:nvPr/>
          </p:nvSpPr>
          <p:spPr>
            <a:xfrm>
              <a:off x="4604717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41;p15">
              <a:extLst>
                <a:ext uri="{FF2B5EF4-FFF2-40B4-BE49-F238E27FC236}">
                  <a16:creationId xmlns:a16="http://schemas.microsoft.com/office/drawing/2014/main" id="{B2A3861B-00B6-8A16-3993-CC136A3404D3}"/>
                </a:ext>
              </a:extLst>
            </p:cNvPr>
            <p:cNvSpPr/>
            <p:nvPr/>
          </p:nvSpPr>
          <p:spPr>
            <a:xfrm>
              <a:off x="4640689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143;p15">
              <a:extLst>
                <a:ext uri="{FF2B5EF4-FFF2-40B4-BE49-F238E27FC236}">
                  <a16:creationId xmlns:a16="http://schemas.microsoft.com/office/drawing/2014/main" id="{A9A7E6B4-7E4D-BA5C-3510-D3B7E191E33C}"/>
                </a:ext>
              </a:extLst>
            </p:cNvPr>
            <p:cNvSpPr/>
            <p:nvPr/>
          </p:nvSpPr>
          <p:spPr>
            <a:xfrm>
              <a:off x="4779177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44;p15">
              <a:extLst>
                <a:ext uri="{FF2B5EF4-FFF2-40B4-BE49-F238E27FC236}">
                  <a16:creationId xmlns:a16="http://schemas.microsoft.com/office/drawing/2014/main" id="{16797E54-DBC1-33E2-A78E-2023ED27EB61}"/>
                </a:ext>
              </a:extLst>
            </p:cNvPr>
            <p:cNvSpPr/>
            <p:nvPr/>
          </p:nvSpPr>
          <p:spPr>
            <a:xfrm>
              <a:off x="4743206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45;p15">
              <a:extLst>
                <a:ext uri="{FF2B5EF4-FFF2-40B4-BE49-F238E27FC236}">
                  <a16:creationId xmlns:a16="http://schemas.microsoft.com/office/drawing/2014/main" id="{11B82911-83B2-DE17-BABF-2F95F5746609}"/>
                </a:ext>
              </a:extLst>
            </p:cNvPr>
            <p:cNvSpPr/>
            <p:nvPr/>
          </p:nvSpPr>
          <p:spPr>
            <a:xfrm>
              <a:off x="4908675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46;p15">
              <a:extLst>
                <a:ext uri="{FF2B5EF4-FFF2-40B4-BE49-F238E27FC236}">
                  <a16:creationId xmlns:a16="http://schemas.microsoft.com/office/drawing/2014/main" id="{15BEACEA-3E58-CAE3-DE8C-A8FCD05E3498}"/>
                </a:ext>
              </a:extLst>
            </p:cNvPr>
            <p:cNvSpPr/>
            <p:nvPr/>
          </p:nvSpPr>
          <p:spPr>
            <a:xfrm>
              <a:off x="4872704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47;p15">
              <a:extLst>
                <a:ext uri="{FF2B5EF4-FFF2-40B4-BE49-F238E27FC236}">
                  <a16:creationId xmlns:a16="http://schemas.microsoft.com/office/drawing/2014/main" id="{02DCFFCC-D9F3-F385-8E68-497C63B38094}"/>
                </a:ext>
              </a:extLst>
            </p:cNvPr>
            <p:cNvSpPr/>
            <p:nvPr/>
          </p:nvSpPr>
          <p:spPr>
            <a:xfrm>
              <a:off x="4951840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48;p15">
              <a:extLst>
                <a:ext uri="{FF2B5EF4-FFF2-40B4-BE49-F238E27FC236}">
                  <a16:creationId xmlns:a16="http://schemas.microsoft.com/office/drawing/2014/main" id="{433C4EC1-E276-5129-4401-0C3F2375096E}"/>
                </a:ext>
              </a:extLst>
            </p:cNvPr>
            <p:cNvSpPr/>
            <p:nvPr/>
          </p:nvSpPr>
          <p:spPr>
            <a:xfrm>
              <a:off x="5023783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49;p15">
              <a:extLst>
                <a:ext uri="{FF2B5EF4-FFF2-40B4-BE49-F238E27FC236}">
                  <a16:creationId xmlns:a16="http://schemas.microsoft.com/office/drawing/2014/main" id="{4B462859-8AB9-8AEB-9893-DD3654821952}"/>
                </a:ext>
              </a:extLst>
            </p:cNvPr>
            <p:cNvSpPr/>
            <p:nvPr/>
          </p:nvSpPr>
          <p:spPr>
            <a:xfrm>
              <a:off x="4987812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53;p15">
              <a:extLst>
                <a:ext uri="{FF2B5EF4-FFF2-40B4-BE49-F238E27FC236}">
                  <a16:creationId xmlns:a16="http://schemas.microsoft.com/office/drawing/2014/main" id="{EABC4F43-6318-74FE-3C93-94A3A238A55A}"/>
                </a:ext>
              </a:extLst>
            </p:cNvPr>
            <p:cNvSpPr/>
            <p:nvPr/>
          </p:nvSpPr>
          <p:spPr>
            <a:xfrm>
              <a:off x="4836733" y="397026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54;p15">
              <a:extLst>
                <a:ext uri="{FF2B5EF4-FFF2-40B4-BE49-F238E27FC236}">
                  <a16:creationId xmlns:a16="http://schemas.microsoft.com/office/drawing/2014/main" id="{536B0157-A8F1-14D4-A671-3F2A38123033}"/>
                </a:ext>
              </a:extLst>
            </p:cNvPr>
            <p:cNvSpPr/>
            <p:nvPr/>
          </p:nvSpPr>
          <p:spPr>
            <a:xfrm>
              <a:off x="4811553" y="3937988"/>
              <a:ext cx="106500" cy="84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7;p15">
              <a:extLst>
                <a:ext uri="{FF2B5EF4-FFF2-40B4-BE49-F238E27FC236}">
                  <a16:creationId xmlns:a16="http://schemas.microsoft.com/office/drawing/2014/main" id="{970DB5FC-FE51-4D0A-7DC9-3E3E4E911E90}"/>
                </a:ext>
              </a:extLst>
            </p:cNvPr>
            <p:cNvSpPr/>
            <p:nvPr/>
          </p:nvSpPr>
          <p:spPr>
            <a:xfrm>
              <a:off x="4373481" y="3939845"/>
              <a:ext cx="38400" cy="1590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9;p15">
              <a:extLst>
                <a:ext uri="{FF2B5EF4-FFF2-40B4-BE49-F238E27FC236}">
                  <a16:creationId xmlns:a16="http://schemas.microsoft.com/office/drawing/2014/main" id="{D8ED86AC-43B3-4F6F-5630-158CA9900B57}"/>
                </a:ext>
              </a:extLst>
            </p:cNvPr>
            <p:cNvSpPr/>
            <p:nvPr/>
          </p:nvSpPr>
          <p:spPr>
            <a:xfrm>
              <a:off x="4693626" y="3941466"/>
              <a:ext cx="38400" cy="1590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60;p15">
              <a:extLst>
                <a:ext uri="{FF2B5EF4-FFF2-40B4-BE49-F238E27FC236}">
                  <a16:creationId xmlns:a16="http://schemas.microsoft.com/office/drawing/2014/main" id="{D5357153-A003-A5E6-ED47-E8942B27F61F}"/>
                </a:ext>
              </a:extLst>
            </p:cNvPr>
            <p:cNvSpPr/>
            <p:nvPr/>
          </p:nvSpPr>
          <p:spPr>
            <a:xfrm>
              <a:off x="4660465" y="3934947"/>
              <a:ext cx="104100" cy="948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61;p15">
              <a:extLst>
                <a:ext uri="{FF2B5EF4-FFF2-40B4-BE49-F238E27FC236}">
                  <a16:creationId xmlns:a16="http://schemas.microsoft.com/office/drawing/2014/main" id="{004939D9-F806-9779-BEF3-D0CF806DFE48}"/>
                </a:ext>
              </a:extLst>
            </p:cNvPr>
            <p:cNvSpPr/>
            <p:nvPr/>
          </p:nvSpPr>
          <p:spPr>
            <a:xfrm>
              <a:off x="3978275" y="2939167"/>
              <a:ext cx="1164213" cy="88714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76;p15">
              <a:extLst>
                <a:ext uri="{FF2B5EF4-FFF2-40B4-BE49-F238E27FC236}">
                  <a16:creationId xmlns:a16="http://schemas.microsoft.com/office/drawing/2014/main" id="{CE425943-9AC8-4A75-1430-7322044A99AA}"/>
                </a:ext>
              </a:extLst>
            </p:cNvPr>
            <p:cNvSpPr/>
            <p:nvPr/>
          </p:nvSpPr>
          <p:spPr>
            <a:xfrm>
              <a:off x="3973030" y="3636113"/>
              <a:ext cx="1242598" cy="84656"/>
            </a:xfrm>
            <a:prstGeom prst="rect">
              <a:avLst/>
            </a:prstGeom>
            <a:gradFill>
              <a:gsLst>
                <a:gs pos="0">
                  <a:srgbClr val="915F25"/>
                </a:gs>
                <a:gs pos="50000">
                  <a:srgbClr val="BB8F64"/>
                </a:gs>
                <a:gs pos="100000">
                  <a:srgbClr val="D5B7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91;p15">
              <a:extLst>
                <a:ext uri="{FF2B5EF4-FFF2-40B4-BE49-F238E27FC236}">
                  <a16:creationId xmlns:a16="http://schemas.microsoft.com/office/drawing/2014/main" id="{69DC587A-6AF0-048F-2B0B-A44AC63DB553}"/>
                </a:ext>
              </a:extLst>
            </p:cNvPr>
            <p:cNvSpPr/>
            <p:nvPr/>
          </p:nvSpPr>
          <p:spPr>
            <a:xfrm>
              <a:off x="5259394" y="3975124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92;p15">
              <a:extLst>
                <a:ext uri="{FF2B5EF4-FFF2-40B4-BE49-F238E27FC236}">
                  <a16:creationId xmlns:a16="http://schemas.microsoft.com/office/drawing/2014/main" id="{4C826C1C-18E5-CE1E-9715-30CEF4011237}"/>
                </a:ext>
              </a:extLst>
            </p:cNvPr>
            <p:cNvSpPr/>
            <p:nvPr/>
          </p:nvSpPr>
          <p:spPr>
            <a:xfrm>
              <a:off x="5375857" y="3970188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93;p15">
              <a:extLst>
                <a:ext uri="{FF2B5EF4-FFF2-40B4-BE49-F238E27FC236}">
                  <a16:creationId xmlns:a16="http://schemas.microsoft.com/office/drawing/2014/main" id="{C7F6ADD6-D74B-1CA8-FC9F-D64883480F74}"/>
                </a:ext>
              </a:extLst>
            </p:cNvPr>
            <p:cNvSpPr/>
            <p:nvPr/>
          </p:nvSpPr>
          <p:spPr>
            <a:xfrm>
              <a:off x="5573485" y="3975124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94;p15">
              <a:extLst>
                <a:ext uri="{FF2B5EF4-FFF2-40B4-BE49-F238E27FC236}">
                  <a16:creationId xmlns:a16="http://schemas.microsoft.com/office/drawing/2014/main" id="{35ED98E8-4D18-C45C-81AB-451EB4993D49}"/>
                </a:ext>
              </a:extLst>
            </p:cNvPr>
            <p:cNvSpPr/>
            <p:nvPr/>
          </p:nvSpPr>
          <p:spPr>
            <a:xfrm>
              <a:off x="5759234" y="3971884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95;p15">
              <a:extLst>
                <a:ext uri="{FF2B5EF4-FFF2-40B4-BE49-F238E27FC236}">
                  <a16:creationId xmlns:a16="http://schemas.microsoft.com/office/drawing/2014/main" id="{A2CC0F96-19D0-0444-02EA-5602CA113F9B}"/>
                </a:ext>
              </a:extLst>
            </p:cNvPr>
            <p:cNvSpPr/>
            <p:nvPr/>
          </p:nvSpPr>
          <p:spPr>
            <a:xfrm>
              <a:off x="5819420" y="3968075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96;p15">
              <a:extLst>
                <a:ext uri="{FF2B5EF4-FFF2-40B4-BE49-F238E27FC236}">
                  <a16:creationId xmlns:a16="http://schemas.microsoft.com/office/drawing/2014/main" id="{18BB6AE7-EEFD-D8F3-E743-3EF80947CB40}"/>
                </a:ext>
              </a:extLst>
            </p:cNvPr>
            <p:cNvSpPr/>
            <p:nvPr/>
          </p:nvSpPr>
          <p:spPr>
            <a:xfrm>
              <a:off x="5629241" y="3976746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97;p15">
              <a:extLst>
                <a:ext uri="{FF2B5EF4-FFF2-40B4-BE49-F238E27FC236}">
                  <a16:creationId xmlns:a16="http://schemas.microsoft.com/office/drawing/2014/main" id="{267C273C-A373-4D95-1AC2-CF7D3229A4D8}"/>
                </a:ext>
              </a:extLst>
            </p:cNvPr>
            <p:cNvSpPr/>
            <p:nvPr/>
          </p:nvSpPr>
          <p:spPr>
            <a:xfrm>
              <a:off x="5582691" y="3378706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98;p15">
              <a:extLst>
                <a:ext uri="{FF2B5EF4-FFF2-40B4-BE49-F238E27FC236}">
                  <a16:creationId xmlns:a16="http://schemas.microsoft.com/office/drawing/2014/main" id="{E78E79B3-6CDA-66F0-B499-40C3FE67E0ED}"/>
                </a:ext>
              </a:extLst>
            </p:cNvPr>
            <p:cNvSpPr/>
            <p:nvPr/>
          </p:nvSpPr>
          <p:spPr>
            <a:xfrm>
              <a:off x="5780319" y="3383642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99;p15">
              <a:extLst>
                <a:ext uri="{FF2B5EF4-FFF2-40B4-BE49-F238E27FC236}">
                  <a16:creationId xmlns:a16="http://schemas.microsoft.com/office/drawing/2014/main" id="{8A92AA6C-01B4-4831-D99B-9A3BD92508B3}"/>
                </a:ext>
              </a:extLst>
            </p:cNvPr>
            <p:cNvSpPr/>
            <p:nvPr/>
          </p:nvSpPr>
          <p:spPr>
            <a:xfrm>
              <a:off x="5825284" y="3385264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90;p15">
              <a:extLst>
                <a:ext uri="{FF2B5EF4-FFF2-40B4-BE49-F238E27FC236}">
                  <a16:creationId xmlns:a16="http://schemas.microsoft.com/office/drawing/2014/main" id="{2AD1A693-143D-2738-F75E-370194D0AC6D}"/>
                </a:ext>
              </a:extLst>
            </p:cNvPr>
            <p:cNvSpPr/>
            <p:nvPr/>
          </p:nvSpPr>
          <p:spPr>
            <a:xfrm>
              <a:off x="4144614" y="2650632"/>
              <a:ext cx="774600" cy="273300"/>
            </a:xfrm>
            <a:prstGeom prst="rect">
              <a:avLst/>
            </a:prstGeom>
            <a:solidFill>
              <a:srgbClr val="308834"/>
            </a:solidFill>
            <a:ln w="12700" cap="flat" cmpd="sng">
              <a:solidFill>
                <a:srgbClr val="34782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74;p15">
              <a:extLst>
                <a:ext uri="{FF2B5EF4-FFF2-40B4-BE49-F238E27FC236}">
                  <a16:creationId xmlns:a16="http://schemas.microsoft.com/office/drawing/2014/main" id="{D82604B3-BBA6-B704-89E4-5EBA5388299E}"/>
                </a:ext>
              </a:extLst>
            </p:cNvPr>
            <p:cNvSpPr/>
            <p:nvPr/>
          </p:nvSpPr>
          <p:spPr>
            <a:xfrm>
              <a:off x="4575563" y="2837831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62;p15">
              <a:extLst>
                <a:ext uri="{FF2B5EF4-FFF2-40B4-BE49-F238E27FC236}">
                  <a16:creationId xmlns:a16="http://schemas.microsoft.com/office/drawing/2014/main" id="{147D8FE8-2A9F-9AE3-960C-711DEA747F5E}"/>
                </a:ext>
              </a:extLst>
            </p:cNvPr>
            <p:cNvSpPr/>
            <p:nvPr/>
          </p:nvSpPr>
          <p:spPr>
            <a:xfrm>
              <a:off x="4107632" y="2723025"/>
              <a:ext cx="62400" cy="2151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64;p15">
              <a:extLst>
                <a:ext uri="{FF2B5EF4-FFF2-40B4-BE49-F238E27FC236}">
                  <a16:creationId xmlns:a16="http://schemas.microsoft.com/office/drawing/2014/main" id="{C07C21CA-5873-7C03-0339-997F7DB8F196}"/>
                </a:ext>
              </a:extLst>
            </p:cNvPr>
            <p:cNvSpPr/>
            <p:nvPr/>
          </p:nvSpPr>
          <p:spPr>
            <a:xfrm>
              <a:off x="4447207" y="2635454"/>
              <a:ext cx="51000" cy="3018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66;p15">
              <a:extLst>
                <a:ext uri="{FF2B5EF4-FFF2-40B4-BE49-F238E27FC236}">
                  <a16:creationId xmlns:a16="http://schemas.microsoft.com/office/drawing/2014/main" id="{7B9A38B7-9CE2-3F6F-6F71-3A910C07E566}"/>
                </a:ext>
              </a:extLst>
            </p:cNvPr>
            <p:cNvSpPr/>
            <p:nvPr/>
          </p:nvSpPr>
          <p:spPr>
            <a:xfrm>
              <a:off x="4293191" y="2841071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68;p15">
              <a:extLst>
                <a:ext uri="{FF2B5EF4-FFF2-40B4-BE49-F238E27FC236}">
                  <a16:creationId xmlns:a16="http://schemas.microsoft.com/office/drawing/2014/main" id="{5830EFB8-445D-16ED-26D0-D05926C1C674}"/>
                </a:ext>
              </a:extLst>
            </p:cNvPr>
            <p:cNvSpPr/>
            <p:nvPr/>
          </p:nvSpPr>
          <p:spPr>
            <a:xfrm>
              <a:off x="4739825" y="2765936"/>
              <a:ext cx="39000" cy="172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70;p15">
              <a:extLst>
                <a:ext uri="{FF2B5EF4-FFF2-40B4-BE49-F238E27FC236}">
                  <a16:creationId xmlns:a16="http://schemas.microsoft.com/office/drawing/2014/main" id="{FF016041-CDC4-51C7-5ED3-DA2014CD806D}"/>
                </a:ext>
              </a:extLst>
            </p:cNvPr>
            <p:cNvSpPr/>
            <p:nvPr/>
          </p:nvSpPr>
          <p:spPr>
            <a:xfrm>
              <a:off x="4936181" y="2671937"/>
              <a:ext cx="57600" cy="268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63;p15">
              <a:extLst>
                <a:ext uri="{FF2B5EF4-FFF2-40B4-BE49-F238E27FC236}">
                  <a16:creationId xmlns:a16="http://schemas.microsoft.com/office/drawing/2014/main" id="{787FCE2D-B68E-F845-0A22-6FE038192393}"/>
                </a:ext>
              </a:extLst>
            </p:cNvPr>
            <p:cNvSpPr/>
            <p:nvPr/>
          </p:nvSpPr>
          <p:spPr>
            <a:xfrm>
              <a:off x="4008244" y="2481282"/>
              <a:ext cx="258000" cy="2415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65;p15">
              <a:extLst>
                <a:ext uri="{FF2B5EF4-FFF2-40B4-BE49-F238E27FC236}">
                  <a16:creationId xmlns:a16="http://schemas.microsoft.com/office/drawing/2014/main" id="{9817162D-2F32-0B0E-93AA-80F4483D8936}"/>
                </a:ext>
              </a:extLst>
            </p:cNvPr>
            <p:cNvSpPr/>
            <p:nvPr/>
          </p:nvSpPr>
          <p:spPr>
            <a:xfrm>
              <a:off x="4280921" y="2502437"/>
              <a:ext cx="385800" cy="1488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71;p15">
              <a:extLst>
                <a:ext uri="{FF2B5EF4-FFF2-40B4-BE49-F238E27FC236}">
                  <a16:creationId xmlns:a16="http://schemas.microsoft.com/office/drawing/2014/main" id="{BB763058-5A59-4E72-D0C5-147F1DB8111C}"/>
                </a:ext>
              </a:extLst>
            </p:cNvPr>
            <p:cNvSpPr/>
            <p:nvPr/>
          </p:nvSpPr>
          <p:spPr>
            <a:xfrm>
              <a:off x="4791990" y="2507298"/>
              <a:ext cx="345300" cy="163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67;p15">
              <a:extLst>
                <a:ext uri="{FF2B5EF4-FFF2-40B4-BE49-F238E27FC236}">
                  <a16:creationId xmlns:a16="http://schemas.microsoft.com/office/drawing/2014/main" id="{F96E6076-FA3A-CE3E-7A80-8680840A1E1A}"/>
                </a:ext>
              </a:extLst>
            </p:cNvPr>
            <p:cNvSpPr/>
            <p:nvPr/>
          </p:nvSpPr>
          <p:spPr>
            <a:xfrm>
              <a:off x="4219991" y="2741915"/>
              <a:ext cx="182700" cy="1311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75;p15">
              <a:extLst>
                <a:ext uri="{FF2B5EF4-FFF2-40B4-BE49-F238E27FC236}">
                  <a16:creationId xmlns:a16="http://schemas.microsoft.com/office/drawing/2014/main" id="{75B829E6-31E0-2DD4-8F85-359A403C7F97}"/>
                </a:ext>
              </a:extLst>
            </p:cNvPr>
            <p:cNvSpPr/>
            <p:nvPr/>
          </p:nvSpPr>
          <p:spPr>
            <a:xfrm>
              <a:off x="4517826" y="2789509"/>
              <a:ext cx="147900" cy="825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69;p15">
              <a:extLst>
                <a:ext uri="{FF2B5EF4-FFF2-40B4-BE49-F238E27FC236}">
                  <a16:creationId xmlns:a16="http://schemas.microsoft.com/office/drawing/2014/main" id="{C0A94EF1-CA42-6704-E773-3DF6CF028D00}"/>
                </a:ext>
              </a:extLst>
            </p:cNvPr>
            <p:cNvSpPr/>
            <p:nvPr/>
          </p:nvSpPr>
          <p:spPr>
            <a:xfrm>
              <a:off x="4661229" y="2654794"/>
              <a:ext cx="200400" cy="178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91;p15">
              <a:extLst>
                <a:ext uri="{FF2B5EF4-FFF2-40B4-BE49-F238E27FC236}">
                  <a16:creationId xmlns:a16="http://schemas.microsoft.com/office/drawing/2014/main" id="{A9319956-ADF8-1ED4-5549-00A2D766C417}"/>
                </a:ext>
              </a:extLst>
            </p:cNvPr>
            <p:cNvSpPr/>
            <p:nvPr/>
          </p:nvSpPr>
          <p:spPr>
            <a:xfrm>
              <a:off x="5219700" y="2652883"/>
              <a:ext cx="774600" cy="273300"/>
            </a:xfrm>
            <a:prstGeom prst="rect">
              <a:avLst/>
            </a:prstGeom>
            <a:solidFill>
              <a:srgbClr val="5DCC63"/>
            </a:soli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15;p15">
              <a:extLst>
                <a:ext uri="{FF2B5EF4-FFF2-40B4-BE49-F238E27FC236}">
                  <a16:creationId xmlns:a16="http://schemas.microsoft.com/office/drawing/2014/main" id="{DA62365C-F5B5-5934-9B22-CEEE2C1A1AE4}"/>
                </a:ext>
              </a:extLst>
            </p:cNvPr>
            <p:cNvSpPr/>
            <p:nvPr/>
          </p:nvSpPr>
          <p:spPr>
            <a:xfrm>
              <a:off x="5272151" y="2741916"/>
              <a:ext cx="42600" cy="198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17;p15">
              <a:extLst>
                <a:ext uri="{FF2B5EF4-FFF2-40B4-BE49-F238E27FC236}">
                  <a16:creationId xmlns:a16="http://schemas.microsoft.com/office/drawing/2014/main" id="{706808DD-B9D2-0F30-4DFB-7787E52AFA48}"/>
                </a:ext>
              </a:extLst>
            </p:cNvPr>
            <p:cNvSpPr/>
            <p:nvPr/>
          </p:nvSpPr>
          <p:spPr>
            <a:xfrm>
              <a:off x="5606330" y="2668002"/>
              <a:ext cx="45300" cy="2721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19;p15">
              <a:extLst>
                <a:ext uri="{FF2B5EF4-FFF2-40B4-BE49-F238E27FC236}">
                  <a16:creationId xmlns:a16="http://schemas.microsoft.com/office/drawing/2014/main" id="{18FAC46B-AB1B-6947-32F8-74B514AFEF55}"/>
                </a:ext>
              </a:extLst>
            </p:cNvPr>
            <p:cNvSpPr/>
            <p:nvPr/>
          </p:nvSpPr>
          <p:spPr>
            <a:xfrm>
              <a:off x="5441522" y="2843779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21;p15">
              <a:extLst>
                <a:ext uri="{FF2B5EF4-FFF2-40B4-BE49-F238E27FC236}">
                  <a16:creationId xmlns:a16="http://schemas.microsoft.com/office/drawing/2014/main" id="{75FD7C10-C72C-6BE6-B10B-C2AD7EDF81F6}"/>
                </a:ext>
              </a:extLst>
            </p:cNvPr>
            <p:cNvSpPr/>
            <p:nvPr/>
          </p:nvSpPr>
          <p:spPr>
            <a:xfrm>
              <a:off x="5893377" y="2720483"/>
              <a:ext cx="42900" cy="220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72;p15">
              <a:extLst>
                <a:ext uri="{FF2B5EF4-FFF2-40B4-BE49-F238E27FC236}">
                  <a16:creationId xmlns:a16="http://schemas.microsoft.com/office/drawing/2014/main" id="{5BC3C96D-E09B-9E86-0297-E8AB20B0640E}"/>
                </a:ext>
              </a:extLst>
            </p:cNvPr>
            <p:cNvSpPr/>
            <p:nvPr/>
          </p:nvSpPr>
          <p:spPr>
            <a:xfrm>
              <a:off x="5738702" y="2726506"/>
              <a:ext cx="42900" cy="220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16;p15">
              <a:extLst>
                <a:ext uri="{FF2B5EF4-FFF2-40B4-BE49-F238E27FC236}">
                  <a16:creationId xmlns:a16="http://schemas.microsoft.com/office/drawing/2014/main" id="{4110DF25-99A4-4B30-2580-97EF28FA6477}"/>
                </a:ext>
              </a:extLst>
            </p:cNvPr>
            <p:cNvSpPr/>
            <p:nvPr/>
          </p:nvSpPr>
          <p:spPr>
            <a:xfrm>
              <a:off x="5172749" y="2564955"/>
              <a:ext cx="231000" cy="2169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8;p15">
              <a:extLst>
                <a:ext uri="{FF2B5EF4-FFF2-40B4-BE49-F238E27FC236}">
                  <a16:creationId xmlns:a16="http://schemas.microsoft.com/office/drawing/2014/main" id="{C888BFDF-E497-AD2E-6A18-A30AFFEE2E38}"/>
                </a:ext>
              </a:extLst>
            </p:cNvPr>
            <p:cNvSpPr/>
            <p:nvPr/>
          </p:nvSpPr>
          <p:spPr>
            <a:xfrm>
              <a:off x="5492952" y="2548965"/>
              <a:ext cx="296400" cy="1389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20;p15">
              <a:extLst>
                <a:ext uri="{FF2B5EF4-FFF2-40B4-BE49-F238E27FC236}">
                  <a16:creationId xmlns:a16="http://schemas.microsoft.com/office/drawing/2014/main" id="{741AF5E9-3BFE-99DA-C8FA-7788A6DA8927}"/>
                </a:ext>
              </a:extLst>
            </p:cNvPr>
            <p:cNvSpPr/>
            <p:nvPr/>
          </p:nvSpPr>
          <p:spPr>
            <a:xfrm>
              <a:off x="5379113" y="2741915"/>
              <a:ext cx="163500" cy="133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22;p15">
              <a:extLst>
                <a:ext uri="{FF2B5EF4-FFF2-40B4-BE49-F238E27FC236}">
                  <a16:creationId xmlns:a16="http://schemas.microsoft.com/office/drawing/2014/main" id="{C17DA929-50B9-B14A-DE4C-BACAF55EAF99}"/>
                </a:ext>
              </a:extLst>
            </p:cNvPr>
            <p:cNvSpPr/>
            <p:nvPr/>
          </p:nvSpPr>
          <p:spPr>
            <a:xfrm>
              <a:off x="5820352" y="2597973"/>
              <a:ext cx="197700" cy="160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73;p15">
              <a:extLst>
                <a:ext uri="{FF2B5EF4-FFF2-40B4-BE49-F238E27FC236}">
                  <a16:creationId xmlns:a16="http://schemas.microsoft.com/office/drawing/2014/main" id="{8EB561FB-F42B-C809-A089-F53AB52A4A8D}"/>
                </a:ext>
              </a:extLst>
            </p:cNvPr>
            <p:cNvSpPr/>
            <p:nvPr/>
          </p:nvSpPr>
          <p:spPr>
            <a:xfrm>
              <a:off x="5681858" y="2718801"/>
              <a:ext cx="157800" cy="119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95;p15">
              <a:extLst>
                <a:ext uri="{FF2B5EF4-FFF2-40B4-BE49-F238E27FC236}">
                  <a16:creationId xmlns:a16="http://schemas.microsoft.com/office/drawing/2014/main" id="{42D1F0A5-F540-2D9D-E42D-226405E2E00D}"/>
                </a:ext>
              </a:extLst>
            </p:cNvPr>
            <p:cNvSpPr/>
            <p:nvPr/>
          </p:nvSpPr>
          <p:spPr>
            <a:xfrm>
              <a:off x="4197427" y="3246936"/>
              <a:ext cx="774600" cy="273300"/>
            </a:xfrm>
            <a:prstGeom prst="rect">
              <a:avLst/>
            </a:prstGeom>
            <a:solidFill>
              <a:srgbClr val="1B3F15"/>
            </a:solidFill>
            <a:ln>
              <a:noFill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77;p15">
              <a:extLst>
                <a:ext uri="{FF2B5EF4-FFF2-40B4-BE49-F238E27FC236}">
                  <a16:creationId xmlns:a16="http://schemas.microsoft.com/office/drawing/2014/main" id="{D1CF32A2-7A9C-D552-D0E7-76633E0AD022}"/>
                </a:ext>
              </a:extLst>
            </p:cNvPr>
            <p:cNvSpPr/>
            <p:nvPr/>
          </p:nvSpPr>
          <p:spPr>
            <a:xfrm>
              <a:off x="4082209" y="3419116"/>
              <a:ext cx="62400" cy="2151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79;p15">
              <a:extLst>
                <a:ext uri="{FF2B5EF4-FFF2-40B4-BE49-F238E27FC236}">
                  <a16:creationId xmlns:a16="http://schemas.microsoft.com/office/drawing/2014/main" id="{08E37CF7-B0A3-8E20-DE4D-8223D7587796}"/>
                </a:ext>
              </a:extLst>
            </p:cNvPr>
            <p:cNvSpPr/>
            <p:nvPr/>
          </p:nvSpPr>
          <p:spPr>
            <a:xfrm>
              <a:off x="4437971" y="3331545"/>
              <a:ext cx="51000" cy="3018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81;p15">
              <a:extLst>
                <a:ext uri="{FF2B5EF4-FFF2-40B4-BE49-F238E27FC236}">
                  <a16:creationId xmlns:a16="http://schemas.microsoft.com/office/drawing/2014/main" id="{6E957CC3-3F84-69E9-583C-FB0F77B41C9F}"/>
                </a:ext>
              </a:extLst>
            </p:cNvPr>
            <p:cNvSpPr/>
            <p:nvPr/>
          </p:nvSpPr>
          <p:spPr>
            <a:xfrm>
              <a:off x="4275009" y="3491407"/>
              <a:ext cx="47400" cy="142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83;p15">
              <a:extLst>
                <a:ext uri="{FF2B5EF4-FFF2-40B4-BE49-F238E27FC236}">
                  <a16:creationId xmlns:a16="http://schemas.microsoft.com/office/drawing/2014/main" id="{36012FDF-7972-C2CC-84D3-9D41374E803E}"/>
                </a:ext>
              </a:extLst>
            </p:cNvPr>
            <p:cNvSpPr/>
            <p:nvPr/>
          </p:nvSpPr>
          <p:spPr>
            <a:xfrm>
              <a:off x="4779149" y="3462027"/>
              <a:ext cx="39000" cy="172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85;p15">
              <a:extLst>
                <a:ext uri="{FF2B5EF4-FFF2-40B4-BE49-F238E27FC236}">
                  <a16:creationId xmlns:a16="http://schemas.microsoft.com/office/drawing/2014/main" id="{05082938-2950-6F01-3770-8AEEACDC1DBA}"/>
                </a:ext>
              </a:extLst>
            </p:cNvPr>
            <p:cNvSpPr/>
            <p:nvPr/>
          </p:nvSpPr>
          <p:spPr>
            <a:xfrm>
              <a:off x="4986563" y="3373518"/>
              <a:ext cx="57600" cy="2685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87;p15">
              <a:extLst>
                <a:ext uri="{FF2B5EF4-FFF2-40B4-BE49-F238E27FC236}">
                  <a16:creationId xmlns:a16="http://schemas.microsoft.com/office/drawing/2014/main" id="{B5B77764-2243-1E2B-3661-DF454EAB6B24}"/>
                </a:ext>
              </a:extLst>
            </p:cNvPr>
            <p:cNvSpPr/>
            <p:nvPr/>
          </p:nvSpPr>
          <p:spPr>
            <a:xfrm>
              <a:off x="4568186" y="3535570"/>
              <a:ext cx="38400" cy="969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89;p15">
              <a:extLst>
                <a:ext uri="{FF2B5EF4-FFF2-40B4-BE49-F238E27FC236}">
                  <a16:creationId xmlns:a16="http://schemas.microsoft.com/office/drawing/2014/main" id="{4C9515D2-F306-B0B3-E867-C9CB9BD9CAD7}"/>
                </a:ext>
              </a:extLst>
            </p:cNvPr>
            <p:cNvSpPr/>
            <p:nvPr/>
          </p:nvSpPr>
          <p:spPr>
            <a:xfrm>
              <a:off x="4871564" y="3556304"/>
              <a:ext cx="32100" cy="70800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78;p15">
              <a:extLst>
                <a:ext uri="{FF2B5EF4-FFF2-40B4-BE49-F238E27FC236}">
                  <a16:creationId xmlns:a16="http://schemas.microsoft.com/office/drawing/2014/main" id="{87A6C422-712F-95EA-CFC4-8924D3CE546A}"/>
                </a:ext>
              </a:extLst>
            </p:cNvPr>
            <p:cNvSpPr/>
            <p:nvPr/>
          </p:nvSpPr>
          <p:spPr>
            <a:xfrm>
              <a:off x="3982821" y="3177373"/>
              <a:ext cx="258000" cy="2415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82;p15">
              <a:extLst>
                <a:ext uri="{FF2B5EF4-FFF2-40B4-BE49-F238E27FC236}">
                  <a16:creationId xmlns:a16="http://schemas.microsoft.com/office/drawing/2014/main" id="{92CE2EB3-1249-587F-7397-A98984D17E43}"/>
                </a:ext>
              </a:extLst>
            </p:cNvPr>
            <p:cNvSpPr/>
            <p:nvPr/>
          </p:nvSpPr>
          <p:spPr>
            <a:xfrm>
              <a:off x="4199963" y="3410880"/>
              <a:ext cx="201300" cy="1143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84;p15">
              <a:extLst>
                <a:ext uri="{FF2B5EF4-FFF2-40B4-BE49-F238E27FC236}">
                  <a16:creationId xmlns:a16="http://schemas.microsoft.com/office/drawing/2014/main" id="{FB7E9FFD-B701-620C-4669-E7AC9E380479}"/>
                </a:ext>
              </a:extLst>
            </p:cNvPr>
            <p:cNvSpPr/>
            <p:nvPr/>
          </p:nvSpPr>
          <p:spPr>
            <a:xfrm>
              <a:off x="4651992" y="3350885"/>
              <a:ext cx="260700" cy="117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86;p15">
              <a:extLst>
                <a:ext uri="{FF2B5EF4-FFF2-40B4-BE49-F238E27FC236}">
                  <a16:creationId xmlns:a16="http://schemas.microsoft.com/office/drawing/2014/main" id="{17CBF264-3A52-E27F-C1D7-9DA58630DE9F}"/>
                </a:ext>
              </a:extLst>
            </p:cNvPr>
            <p:cNvSpPr/>
            <p:nvPr/>
          </p:nvSpPr>
          <p:spPr>
            <a:xfrm>
              <a:off x="4815127" y="3203389"/>
              <a:ext cx="400500" cy="163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88;p15">
              <a:extLst>
                <a:ext uri="{FF2B5EF4-FFF2-40B4-BE49-F238E27FC236}">
                  <a16:creationId xmlns:a16="http://schemas.microsoft.com/office/drawing/2014/main" id="{AF3692AD-AF20-DFF4-04B6-07CCEEC0D304}"/>
                </a:ext>
              </a:extLst>
            </p:cNvPr>
            <p:cNvSpPr/>
            <p:nvPr/>
          </p:nvSpPr>
          <p:spPr>
            <a:xfrm>
              <a:off x="4508590" y="3485600"/>
              <a:ext cx="147900" cy="825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0;p15">
              <a:extLst>
                <a:ext uri="{FF2B5EF4-FFF2-40B4-BE49-F238E27FC236}">
                  <a16:creationId xmlns:a16="http://schemas.microsoft.com/office/drawing/2014/main" id="{A052709B-CCA2-843B-D44C-2A596FDAC22A}"/>
                </a:ext>
              </a:extLst>
            </p:cNvPr>
            <p:cNvSpPr/>
            <p:nvPr/>
          </p:nvSpPr>
          <p:spPr>
            <a:xfrm>
              <a:off x="4821569" y="3494068"/>
              <a:ext cx="135600" cy="567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80;p15">
              <a:extLst>
                <a:ext uri="{FF2B5EF4-FFF2-40B4-BE49-F238E27FC236}">
                  <a16:creationId xmlns:a16="http://schemas.microsoft.com/office/drawing/2014/main" id="{7BB4F43F-2F26-529B-5138-C12191BB944D}"/>
                </a:ext>
              </a:extLst>
            </p:cNvPr>
            <p:cNvSpPr/>
            <p:nvPr/>
          </p:nvSpPr>
          <p:spPr>
            <a:xfrm>
              <a:off x="4271685" y="3198527"/>
              <a:ext cx="385800" cy="1488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47;p15">
              <a:extLst>
                <a:ext uri="{FF2B5EF4-FFF2-40B4-BE49-F238E27FC236}">
                  <a16:creationId xmlns:a16="http://schemas.microsoft.com/office/drawing/2014/main" id="{091701D9-BE3B-3643-B598-C4E3BB5756F0}"/>
                </a:ext>
              </a:extLst>
            </p:cNvPr>
            <p:cNvSpPr/>
            <p:nvPr/>
          </p:nvSpPr>
          <p:spPr>
            <a:xfrm>
              <a:off x="5051492" y="3966877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48;p15">
              <a:extLst>
                <a:ext uri="{FF2B5EF4-FFF2-40B4-BE49-F238E27FC236}">
                  <a16:creationId xmlns:a16="http://schemas.microsoft.com/office/drawing/2014/main" id="{1F1AAA43-FFE3-A153-DD68-552F24D470BF}"/>
                </a:ext>
              </a:extLst>
            </p:cNvPr>
            <p:cNvSpPr/>
            <p:nvPr/>
          </p:nvSpPr>
          <p:spPr>
            <a:xfrm>
              <a:off x="5123435" y="3966877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49;p15">
              <a:extLst>
                <a:ext uri="{FF2B5EF4-FFF2-40B4-BE49-F238E27FC236}">
                  <a16:creationId xmlns:a16="http://schemas.microsoft.com/office/drawing/2014/main" id="{74B2A699-FD09-98A6-BA2C-5F5E9DB15A36}"/>
                </a:ext>
              </a:extLst>
            </p:cNvPr>
            <p:cNvSpPr/>
            <p:nvPr/>
          </p:nvSpPr>
          <p:spPr>
            <a:xfrm>
              <a:off x="5087464" y="3966877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48;p15">
              <a:extLst>
                <a:ext uri="{FF2B5EF4-FFF2-40B4-BE49-F238E27FC236}">
                  <a16:creationId xmlns:a16="http://schemas.microsoft.com/office/drawing/2014/main" id="{4E52B263-6165-445A-A078-936EA81E4205}"/>
                </a:ext>
              </a:extLst>
            </p:cNvPr>
            <p:cNvSpPr/>
            <p:nvPr/>
          </p:nvSpPr>
          <p:spPr>
            <a:xfrm>
              <a:off x="4456503" y="3973873"/>
              <a:ext cx="45719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49;p15">
              <a:extLst>
                <a:ext uri="{FF2B5EF4-FFF2-40B4-BE49-F238E27FC236}">
                  <a16:creationId xmlns:a16="http://schemas.microsoft.com/office/drawing/2014/main" id="{C4E26522-C8CD-019D-1BF9-7C843686C0AE}"/>
                </a:ext>
              </a:extLst>
            </p:cNvPr>
            <p:cNvSpPr/>
            <p:nvPr/>
          </p:nvSpPr>
          <p:spPr>
            <a:xfrm>
              <a:off x="4420532" y="3973873"/>
              <a:ext cx="45719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58;p15">
              <a:extLst>
                <a:ext uri="{FF2B5EF4-FFF2-40B4-BE49-F238E27FC236}">
                  <a16:creationId xmlns:a16="http://schemas.microsoft.com/office/drawing/2014/main" id="{12483436-092F-2532-C619-00204BDE6CBE}"/>
                </a:ext>
              </a:extLst>
            </p:cNvPr>
            <p:cNvSpPr/>
            <p:nvPr/>
          </p:nvSpPr>
          <p:spPr>
            <a:xfrm>
              <a:off x="4340321" y="3933326"/>
              <a:ext cx="104100" cy="94800"/>
            </a:xfrm>
            <a:prstGeom prst="roundRect">
              <a:avLst>
                <a:gd name="adj" fmla="val 41725"/>
              </a:avLst>
            </a:prstGeom>
            <a:gradFill>
              <a:gsLst>
                <a:gs pos="0">
                  <a:srgbClr val="4CA956"/>
                </a:gs>
                <a:gs pos="50000">
                  <a:srgbClr val="54845B"/>
                </a:gs>
                <a:gs pos="99000">
                  <a:srgbClr val="1D563C"/>
                </a:gs>
                <a:gs pos="100000">
                  <a:srgbClr val="1D563C"/>
                </a:gs>
              </a:gsLst>
              <a:lin ang="5400012" scaled="0"/>
            </a:gradFill>
            <a:ln w="19050" cap="flat" cmpd="sng">
              <a:solidFill>
                <a:srgbClr val="35624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57;p15">
              <a:extLst>
                <a:ext uri="{FF2B5EF4-FFF2-40B4-BE49-F238E27FC236}">
                  <a16:creationId xmlns:a16="http://schemas.microsoft.com/office/drawing/2014/main" id="{D3F85DBE-96B1-344D-F4FE-F8AB1F85AE2C}"/>
                </a:ext>
              </a:extLst>
            </p:cNvPr>
            <p:cNvSpPr/>
            <p:nvPr/>
          </p:nvSpPr>
          <p:spPr>
            <a:xfrm>
              <a:off x="4138424" y="4016706"/>
              <a:ext cx="47399" cy="72896"/>
            </a:xfrm>
            <a:prstGeom prst="rect">
              <a:avLst/>
            </a:prstGeom>
            <a:gradFill>
              <a:gsLst>
                <a:gs pos="0">
                  <a:srgbClr val="BDAA83"/>
                </a:gs>
                <a:gs pos="50000">
                  <a:srgbClr val="A48D48"/>
                </a:gs>
                <a:gs pos="100000">
                  <a:srgbClr val="C7BA9B"/>
                </a:gs>
              </a:gsLst>
              <a:lin ang="16200038" scaled="0"/>
            </a:gradFill>
            <a:ln w="15875" cap="flat" cmpd="sng">
              <a:solidFill>
                <a:srgbClr val="7453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56;p15">
              <a:extLst>
                <a:ext uri="{FF2B5EF4-FFF2-40B4-BE49-F238E27FC236}">
                  <a16:creationId xmlns:a16="http://schemas.microsoft.com/office/drawing/2014/main" id="{759BF30E-4FD7-3C64-E3A7-0E8D8E9694DF}"/>
                </a:ext>
              </a:extLst>
            </p:cNvPr>
            <p:cNvSpPr/>
            <p:nvPr/>
          </p:nvSpPr>
          <p:spPr>
            <a:xfrm>
              <a:off x="4098916" y="3930970"/>
              <a:ext cx="119400" cy="112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AB551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5875" cap="flat" cmpd="sng">
              <a:solidFill>
                <a:srgbClr val="36583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23;p15">
              <a:extLst>
                <a:ext uri="{FF2B5EF4-FFF2-40B4-BE49-F238E27FC236}">
                  <a16:creationId xmlns:a16="http://schemas.microsoft.com/office/drawing/2014/main" id="{BE7E9C14-D893-B088-0E2E-599FB48A0387}"/>
                </a:ext>
              </a:extLst>
            </p:cNvPr>
            <p:cNvSpPr/>
            <p:nvPr/>
          </p:nvSpPr>
          <p:spPr>
            <a:xfrm>
              <a:off x="4007593" y="3973503"/>
              <a:ext cx="24600" cy="1248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385623"/>
                </a:gs>
                <a:gs pos="50000">
                  <a:srgbClr val="C4E1A5"/>
                </a:gs>
                <a:gs pos="100000">
                  <a:srgbClr val="C5E2A8"/>
                </a:gs>
              </a:gsLst>
              <a:lin ang="16200038" scaled="0"/>
            </a:gradFill>
            <a:ln w="12700" cap="flat" cmpd="sng">
              <a:solidFill>
                <a:srgbClr val="4E8F0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50800" dir="5400000" sx="1000" sy="1000" algn="ctr" rotWithShape="0">
                <a:srgbClr val="548135"/>
              </a:outerShdw>
            </a:effectLst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347;p47">
            <a:extLst>
              <a:ext uri="{FF2B5EF4-FFF2-40B4-BE49-F238E27FC236}">
                <a16:creationId xmlns:a16="http://schemas.microsoft.com/office/drawing/2014/main" id="{576C0600-549E-46F6-CE44-FF74B5C95B66}"/>
              </a:ext>
            </a:extLst>
          </p:cNvPr>
          <p:cNvGrpSpPr/>
          <p:nvPr/>
        </p:nvGrpSpPr>
        <p:grpSpPr>
          <a:xfrm>
            <a:off x="2300412" y="3746691"/>
            <a:ext cx="2868632" cy="2318752"/>
            <a:chOff x="234857" y="1723961"/>
            <a:chExt cx="3511500" cy="2677500"/>
          </a:xfrm>
        </p:grpSpPr>
        <p:pic>
          <p:nvPicPr>
            <p:cNvPr id="138" name="Google Shape;348;p47">
              <a:extLst>
                <a:ext uri="{FF2B5EF4-FFF2-40B4-BE49-F238E27FC236}">
                  <a16:creationId xmlns:a16="http://schemas.microsoft.com/office/drawing/2014/main" id="{70C2EBFC-816A-0D51-4D27-169A6469276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4857" y="1723961"/>
              <a:ext cx="3511500" cy="267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349;p47">
              <a:extLst>
                <a:ext uri="{FF2B5EF4-FFF2-40B4-BE49-F238E27FC236}">
                  <a16:creationId xmlns:a16="http://schemas.microsoft.com/office/drawing/2014/main" id="{313380F1-0C88-1B88-093F-D0EADF5488D0}"/>
                </a:ext>
              </a:extLst>
            </p:cNvPr>
            <p:cNvSpPr/>
            <p:nvPr/>
          </p:nvSpPr>
          <p:spPr>
            <a:xfrm>
              <a:off x="244075" y="3539050"/>
              <a:ext cx="2095500" cy="828000"/>
            </a:xfrm>
            <a:prstGeom prst="rect">
              <a:avLst/>
            </a:prstGeom>
            <a:solidFill>
              <a:srgbClr val="996633"/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Bare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Ground</a:t>
              </a:r>
              <a:endParaRPr sz="2000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350;p47">
              <a:extLst>
                <a:ext uri="{FF2B5EF4-FFF2-40B4-BE49-F238E27FC236}">
                  <a16:creationId xmlns:a16="http://schemas.microsoft.com/office/drawing/2014/main" id="{487B215C-E73A-3BE5-8B3A-77D340947829}"/>
                </a:ext>
              </a:extLst>
            </p:cNvPr>
            <p:cNvSpPr/>
            <p:nvPr/>
          </p:nvSpPr>
          <p:spPr>
            <a:xfrm>
              <a:off x="256620" y="1757945"/>
              <a:ext cx="1957800" cy="828000"/>
            </a:xfrm>
            <a:prstGeom prst="rect">
              <a:avLst/>
            </a:prstGeom>
            <a:solidFill>
              <a:srgbClr val="308834"/>
            </a:solidFill>
            <a:ln w="12700" cap="flat" cmpd="sng">
              <a:solidFill>
                <a:srgbClr val="34782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NL tree</a:t>
              </a: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351;p47">
              <a:extLst>
                <a:ext uri="{FF2B5EF4-FFF2-40B4-BE49-F238E27FC236}">
                  <a16:creationId xmlns:a16="http://schemas.microsoft.com/office/drawing/2014/main" id="{ED76050D-6E88-4B17-7C3E-6F878243B5E5}"/>
                </a:ext>
              </a:extLst>
            </p:cNvPr>
            <p:cNvSpPr/>
            <p:nvPr/>
          </p:nvSpPr>
          <p:spPr>
            <a:xfrm>
              <a:off x="1983075" y="3194576"/>
              <a:ext cx="1748100" cy="1206600"/>
            </a:xfrm>
            <a:prstGeom prst="rect">
              <a:avLst/>
            </a:prstGeom>
            <a:solidFill>
              <a:srgbClr val="3C78D8"/>
            </a:solidFill>
            <a:ln w="1270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C4 grass</a:t>
              </a:r>
              <a:endParaRPr sz="2000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352;p47">
              <a:extLst>
                <a:ext uri="{FF2B5EF4-FFF2-40B4-BE49-F238E27FC236}">
                  <a16:creationId xmlns:a16="http://schemas.microsoft.com/office/drawing/2014/main" id="{0D889F93-94CA-B50E-076D-EA761617236E}"/>
                </a:ext>
              </a:extLst>
            </p:cNvPr>
            <p:cNvSpPr/>
            <p:nvPr/>
          </p:nvSpPr>
          <p:spPr>
            <a:xfrm>
              <a:off x="1852200" y="1739873"/>
              <a:ext cx="1881600" cy="1454700"/>
            </a:xfrm>
            <a:prstGeom prst="rect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C3 grass</a:t>
              </a:r>
              <a:endParaRPr sz="2000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353;p47">
              <a:extLst>
                <a:ext uri="{FF2B5EF4-FFF2-40B4-BE49-F238E27FC236}">
                  <a16:creationId xmlns:a16="http://schemas.microsoft.com/office/drawing/2014/main" id="{9A02C963-4513-9348-A9E1-42D1040A81D2}"/>
                </a:ext>
              </a:extLst>
            </p:cNvPr>
            <p:cNvSpPr/>
            <p:nvPr/>
          </p:nvSpPr>
          <p:spPr>
            <a:xfrm>
              <a:off x="248325" y="1739874"/>
              <a:ext cx="1881600" cy="1188300"/>
            </a:xfrm>
            <a:prstGeom prst="rect">
              <a:avLst/>
            </a:prstGeom>
            <a:solidFill>
              <a:srgbClr val="93C47D"/>
            </a:solidFill>
            <a:ln w="1270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NL tree</a:t>
              </a:r>
              <a:endParaRPr sz="2000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354;p47">
              <a:extLst>
                <a:ext uri="{FF2B5EF4-FFF2-40B4-BE49-F238E27FC236}">
                  <a16:creationId xmlns:a16="http://schemas.microsoft.com/office/drawing/2014/main" id="{BDE5C650-A69E-9511-0D08-9E90E3BFF588}"/>
                </a:ext>
              </a:extLst>
            </p:cNvPr>
            <p:cNvSpPr/>
            <p:nvPr/>
          </p:nvSpPr>
          <p:spPr>
            <a:xfrm>
              <a:off x="248325" y="2775750"/>
              <a:ext cx="2185500" cy="828000"/>
            </a:xfrm>
            <a:prstGeom prst="rect">
              <a:avLst/>
            </a:prstGeom>
            <a:solidFill>
              <a:srgbClr val="38761D"/>
            </a:solidFill>
            <a:ln w="1270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4367" tIns="52167" rIns="104367" bIns="521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000" kern="0" dirty="0">
                  <a:solidFill>
                    <a:srgbClr val="FFFFFF"/>
                  </a:solidFill>
                  <a:latin typeface="Arial"/>
                  <a:ea typeface="Calibri"/>
                  <a:cs typeface="Calibri"/>
                  <a:sym typeface="Calibri"/>
                </a:rPr>
                <a:t>BL tree</a:t>
              </a:r>
              <a:endParaRPr sz="2000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338;p47">
            <a:extLst>
              <a:ext uri="{FF2B5EF4-FFF2-40B4-BE49-F238E27FC236}">
                <a16:creationId xmlns:a16="http://schemas.microsoft.com/office/drawing/2014/main" id="{29150482-41EF-640B-A21C-2865D76DE7B5}"/>
              </a:ext>
            </a:extLst>
          </p:cNvPr>
          <p:cNvSpPr txBox="1"/>
          <p:nvPr/>
        </p:nvSpPr>
        <p:spPr>
          <a:xfrm>
            <a:off x="2629786" y="1411709"/>
            <a:ext cx="2228057" cy="44249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39267" tIns="39267" rIns="39267" bIns="392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kern="0" dirty="0">
                <a:solidFill>
                  <a:srgbClr val="BBD52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Big Leaf</a:t>
            </a:r>
            <a:endParaRPr sz="2133" kern="0" dirty="0">
              <a:solidFill>
                <a:srgbClr val="BBD52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8D116-4D22-B195-A2AA-01E938EBCE55}"/>
              </a:ext>
            </a:extLst>
          </p:cNvPr>
          <p:cNvSpPr txBox="1"/>
          <p:nvPr/>
        </p:nvSpPr>
        <p:spPr>
          <a:xfrm>
            <a:off x="6631429" y="768224"/>
            <a:ext cx="217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FATES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577FD21-A0BB-32EB-6152-83CB8E0223B5}"/>
              </a:ext>
            </a:extLst>
          </p:cNvPr>
          <p:cNvSpPr txBox="1"/>
          <p:nvPr/>
        </p:nvSpPr>
        <p:spPr>
          <a:xfrm>
            <a:off x="2445880" y="768224"/>
            <a:ext cx="264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122D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CLM</a:t>
            </a:r>
          </a:p>
        </p:txBody>
      </p:sp>
    </p:spTree>
    <p:extLst>
      <p:ext uri="{BB962C8B-B14F-4D97-AF65-F5344CB8AC3E}">
        <p14:creationId xmlns:p14="http://schemas.microsoft.com/office/powerpoint/2010/main" val="68944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0ECA9-21D5-4043-9C75-A74170DD0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923" b="-1"/>
          <a:stretch/>
        </p:blipFill>
        <p:spPr>
          <a:xfrm>
            <a:off x="623123" y="1777139"/>
            <a:ext cx="10945756" cy="3340893"/>
          </a:xfrm>
          <a:prstGeom prst="rect">
            <a:avLst/>
          </a:prstGeom>
        </p:spPr>
      </p:pic>
      <p:sp>
        <p:nvSpPr>
          <p:cNvPr id="8" name="Google Shape;156;p38">
            <a:extLst>
              <a:ext uri="{FF2B5EF4-FFF2-40B4-BE49-F238E27FC236}">
                <a16:creationId xmlns:a16="http://schemas.microsoft.com/office/drawing/2014/main" id="{9FDD20CF-A486-2242-859D-6B514BC1D0BD}"/>
              </a:ext>
            </a:extLst>
          </p:cNvPr>
          <p:cNvSpPr txBox="1">
            <a:spLocks/>
          </p:cNvSpPr>
          <p:nvPr/>
        </p:nvSpPr>
        <p:spPr>
          <a:xfrm>
            <a:off x="0" y="-20664"/>
            <a:ext cx="4368800" cy="7645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FFFFFF"/>
              </a:buClr>
              <a:buSzPts val="2025"/>
            </a:pPr>
            <a:r>
              <a:rPr lang="en-US" sz="3200" kern="0" dirty="0">
                <a:solidFill>
                  <a:srgbClr val="FFFFFF"/>
                </a:solidFill>
              </a:rPr>
              <a:t>FATES has variability</a:t>
            </a:r>
          </a:p>
        </p:txBody>
      </p:sp>
      <p:sp>
        <p:nvSpPr>
          <p:cNvPr id="5" name="Google Shape;338;p47">
            <a:extLst>
              <a:ext uri="{FF2B5EF4-FFF2-40B4-BE49-F238E27FC236}">
                <a16:creationId xmlns:a16="http://schemas.microsoft.com/office/drawing/2014/main" id="{278731D4-5AF5-A240-9958-096ADB2AFA8C}"/>
              </a:ext>
            </a:extLst>
          </p:cNvPr>
          <p:cNvSpPr txBox="1"/>
          <p:nvPr/>
        </p:nvSpPr>
        <p:spPr>
          <a:xfrm>
            <a:off x="1027746" y="1412439"/>
            <a:ext cx="3342775" cy="44284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39267" tIns="39267" rIns="39267" bIns="392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kern="0" dirty="0">
                <a:solidFill>
                  <a:srgbClr val="BBD52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Time since disturbance</a:t>
            </a:r>
            <a:endParaRPr sz="2133" kern="0" dirty="0">
              <a:solidFill>
                <a:srgbClr val="BBD52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7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7362</TotalTime>
  <Words>2221</Words>
  <Application>Microsoft Macintosh PowerPoint</Application>
  <PresentationFormat>Widescreen</PresentationFormat>
  <Paragraphs>318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Courier New</vt:lpstr>
      <vt:lpstr>Helvetica Neue</vt:lpstr>
      <vt:lpstr>Helvetica Neue Light</vt:lpstr>
      <vt:lpstr>Josefin Sans</vt:lpstr>
      <vt:lpstr>Raleway</vt:lpstr>
      <vt:lpstr>Times</vt:lpstr>
      <vt:lpstr>Trebuchet MS</vt:lpstr>
      <vt:lpstr>Simple Light</vt:lpstr>
      <vt:lpstr>1_NCAR-Blue-BottomSwooshes</vt:lpstr>
      <vt:lpstr>Title Page: NCAR - Blue Logo</vt:lpstr>
      <vt:lpstr>2_NCAR-Blue-BottomSwooshes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JKShuman</dc:creator>
  <cp:lastModifiedBy>Jacquelyn Shuman</cp:lastModifiedBy>
  <cp:revision>195</cp:revision>
  <dcterms:created xsi:type="dcterms:W3CDTF">2021-05-05T23:47:38Z</dcterms:created>
  <dcterms:modified xsi:type="dcterms:W3CDTF">2022-08-09T23:38:32Z</dcterms:modified>
</cp:coreProperties>
</file>