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76" r:id="rId3"/>
    <p:sldId id="258" r:id="rId4"/>
    <p:sldId id="259" r:id="rId5"/>
    <p:sldId id="269" r:id="rId6"/>
    <p:sldId id="257" r:id="rId7"/>
    <p:sldId id="260" r:id="rId8"/>
    <p:sldId id="261" r:id="rId9"/>
    <p:sldId id="262" r:id="rId10"/>
    <p:sldId id="270" r:id="rId11"/>
    <p:sldId id="263" r:id="rId12"/>
    <p:sldId id="264" r:id="rId13"/>
    <p:sldId id="266" r:id="rId14"/>
    <p:sldId id="272" r:id="rId15"/>
    <p:sldId id="265" r:id="rId16"/>
    <p:sldId id="267" r:id="rId17"/>
    <p:sldId id="271" r:id="rId18"/>
    <p:sldId id="268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430"/>
    <a:srgbClr val="FF3D62"/>
    <a:srgbClr val="B1B7FE"/>
    <a:srgbClr val="1E90F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7" autoAdjust="0"/>
    <p:restoredTop sz="94660"/>
  </p:normalViewPr>
  <p:slideViewPr>
    <p:cSldViewPr snapToGrid="0">
      <p:cViewPr>
        <p:scale>
          <a:sx n="120" d="100"/>
          <a:sy n="120" d="100"/>
        </p:scale>
        <p:origin x="15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008D0-4856-8949-A241-8980508F015B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1E62-DCE5-1C47-A60A-094EEDE47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4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01E62-DCE5-1C47-A60A-094EEDE471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3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01E62-DCE5-1C47-A60A-094EEDE471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1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01E62-DCE5-1C47-A60A-094EEDE471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01E62-DCE5-1C47-A60A-094EEDE471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8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626-51EB-FA4A-8043-8C41C06F36D0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4961-1B55-E94C-B5A3-E1C4A6DBFE8F}" type="datetime1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0E24-C794-FE40-815B-EE733FE99FF0}" type="datetime1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5F7C-4A40-FD49-8A2C-D57BA19CB071}" type="datetime1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AC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52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4F4-E06A-A64B-BDDB-4BE4D213246D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5768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CE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753D-B980-604A-8D1A-38727DDC8981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53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2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FEDB-659D-BE48-A2AB-5A5A8DC7885E}" type="datetime1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S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FEDB-659D-BE48-A2AB-5A5A8DC7885E}" type="datetime1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6468-A38E-9646-AE8F-AD3151928DEE}" type="datetime1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F93A-A0EC-C047-B89A-1A4E5AB72071}" type="datetime1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F5AF8-8877-C84E-9BA6-5989FC27D124}" type="datetime1">
              <a:rPr lang="en-US" smtClean="0"/>
              <a:t>3/1/17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86BF-BBF8-7740-A9E1-2701432B6967}" type="datetime1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1D89E-E27C-D44D-A7F8-940BEBE85562}" type="datetime1">
              <a:rPr lang="en-US" smtClean="0"/>
              <a:t>3/1/17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C2B4B-2D2F-8448-AE9D-29FBC5A2EAD4}" type="datetime1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E323-F703-CB49-8160-DB175AB64452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15662" y="6356351"/>
            <a:ext cx="4686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5"/>
                </a:solidFill>
              </a:rPr>
              <a:t>CESM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2108" y="6356351"/>
            <a:ext cx="13232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78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9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67" y="881310"/>
            <a:ext cx="3807066" cy="38070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72662"/>
          </a:xfrm>
        </p:spPr>
        <p:txBody>
          <a:bodyPr>
            <a:normAutofit/>
          </a:bodyPr>
          <a:lstStyle/>
          <a:p>
            <a:r>
              <a:rPr lang="en-US" dirty="0" smtClean="0"/>
              <a:t>Volcanic forcing in CESM2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4739054"/>
            <a:ext cx="6858000" cy="161778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Mike Mills, WACCM Liaison</a:t>
            </a:r>
          </a:p>
          <a:p>
            <a:r>
              <a:rPr lang="en-US" dirty="0" smtClean="0"/>
              <a:t>Ryan Neely &amp; Anja Schmidt, University of Leeds</a:t>
            </a:r>
          </a:p>
          <a:p>
            <a:r>
              <a:rPr lang="en-US" dirty="0" smtClean="0"/>
              <a:t>Dick Easter &amp; Steve </a:t>
            </a:r>
            <a:r>
              <a:rPr lang="en-US" dirty="0" err="1" smtClean="0"/>
              <a:t>Ghan</a:t>
            </a:r>
            <a:r>
              <a:rPr lang="en-US" dirty="0" smtClean="0"/>
              <a:t>, PNNL</a:t>
            </a:r>
          </a:p>
          <a:p>
            <a:r>
              <a:rPr lang="en-US" dirty="0" smtClean="0"/>
              <a:t>Andrew Conley, </a:t>
            </a:r>
            <a:r>
              <a:rPr lang="en-US" dirty="0" smtClean="0"/>
              <a:t>NCAR </a:t>
            </a:r>
            <a:r>
              <a:rPr lang="mr-IN" dirty="0" smtClean="0"/>
              <a:t>…</a:t>
            </a:r>
            <a:r>
              <a:rPr lang="en-US" dirty="0" smtClean="0"/>
              <a:t>and many others!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40F9-A151-3043-8468-4BCC48CB6569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5533" y="2689959"/>
            <a:ext cx="197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Sarychev</a:t>
            </a:r>
            <a:r>
              <a:rPr lang="en-US" dirty="0"/>
              <a:t> </a:t>
            </a:r>
            <a:r>
              <a:rPr lang="en-US" dirty="0" smtClean="0"/>
              <a:t>Peak,</a:t>
            </a:r>
          </a:p>
          <a:p>
            <a:pPr algn="ctr"/>
            <a:r>
              <a:rPr lang="en-US" dirty="0" smtClean="0"/>
              <a:t>Kuril Islands</a:t>
            </a:r>
            <a:r>
              <a:rPr lang="en-US" dirty="0"/>
              <a:t> </a:t>
            </a:r>
            <a:endParaRPr lang="en-US" dirty="0" smtClean="0"/>
          </a:p>
          <a:p>
            <a:pPr algn="ctr"/>
            <a:r>
              <a:rPr lang="en-US" dirty="0" smtClean="0"/>
              <a:t>June 12, 2009</a:t>
            </a:r>
          </a:p>
          <a:p>
            <a:pPr algn="ctr"/>
            <a:r>
              <a:rPr lang="en-US" dirty="0"/>
              <a:t>v</a:t>
            </a:r>
            <a:r>
              <a:rPr lang="en-US" dirty="0" smtClean="0"/>
              <a:t>iewed from ISS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1A6B-BB3C-A542-966F-986AB3EE02DA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9" y="661866"/>
            <a:ext cx="5356160" cy="5519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0750" y="571467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Mills et al. (JGR, 2016)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5991" y="1304192"/>
            <a:ext cx="3205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Temperature anomalies due to volcanoes are improved with </a:t>
            </a:r>
            <a:r>
              <a:rPr lang="en-US" sz="2000" dirty="0" smtClean="0">
                <a:solidFill>
                  <a:schemeClr val="accent1"/>
                </a:solidFill>
              </a:rPr>
              <a:t>Prognostic Treatment </a:t>
            </a:r>
            <a:r>
              <a:rPr lang="en-US" sz="2000" dirty="0" smtClean="0"/>
              <a:t>over </a:t>
            </a:r>
            <a:r>
              <a:rPr lang="en-US" sz="2000" dirty="0" smtClean="0">
                <a:solidFill>
                  <a:srgbClr val="FF0000"/>
                </a:solidFill>
              </a:rPr>
              <a:t>CCSM4/CESM1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1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7964-BE99-3640-9557-E9AEA3F2D257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t="3959" r="7634" b="8944"/>
          <a:stretch/>
        </p:blipFill>
        <p:spPr>
          <a:xfrm>
            <a:off x="915499" y="990563"/>
            <a:ext cx="6838217" cy="5365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6300" y="5407271"/>
            <a:ext cx="267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Mills et al., in preparation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533336"/>
            <a:ext cx="775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bsorbed solar and outgoing longwave radiation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6907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5769-675F-6A42-9841-973F1316B69D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15406" r="20147" b="10372"/>
          <a:stretch/>
        </p:blipFill>
        <p:spPr>
          <a:xfrm>
            <a:off x="0" y="-4697"/>
            <a:ext cx="4627072" cy="219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15044" r="20000" b="11940"/>
          <a:stretch/>
        </p:blipFill>
        <p:spPr>
          <a:xfrm>
            <a:off x="4634706" y="-4698"/>
            <a:ext cx="4491710" cy="2135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15862" r="20096" b="11940"/>
          <a:stretch/>
        </p:blipFill>
        <p:spPr>
          <a:xfrm>
            <a:off x="-85060" y="2121719"/>
            <a:ext cx="4721261" cy="2142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15044" r="20481" b="11940"/>
          <a:stretch/>
        </p:blipFill>
        <p:spPr>
          <a:xfrm>
            <a:off x="4617122" y="2130510"/>
            <a:ext cx="4501660" cy="2151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5605" r="20793" b="12027"/>
          <a:stretch/>
        </p:blipFill>
        <p:spPr>
          <a:xfrm>
            <a:off x="-8627" y="4264271"/>
            <a:ext cx="4590746" cy="2069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15478" r="19554" b="12529"/>
          <a:stretch/>
        </p:blipFill>
        <p:spPr>
          <a:xfrm>
            <a:off x="4617287" y="4264323"/>
            <a:ext cx="4536498" cy="21133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4130" y="1586535"/>
            <a:ext cx="3261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Pinatubo SO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 at 50 hPa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5687" y="1567015"/>
            <a:ext cx="192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OH at 50 hPa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3258" y="1062906"/>
            <a:ext cx="92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Day 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746" y="3506139"/>
            <a:ext cx="92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Day 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405" y="5745306"/>
            <a:ext cx="110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Day 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3835" y="1060332"/>
            <a:ext cx="92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Day 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14787" y="3519838"/>
            <a:ext cx="92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Day 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4980" y="5745305"/>
            <a:ext cx="110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Day 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96004" y="2395511"/>
            <a:ext cx="27256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B1B7FE"/>
                </a:solidFill>
                <a:latin typeface="+mj-lt"/>
              </a:rPr>
              <a:t>OH depletion</a:t>
            </a:r>
            <a:endParaRPr lang="en-US" sz="3600" b="1" dirty="0">
              <a:solidFill>
                <a:srgbClr val="B1B7FE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1" t="15113" r="5135" b="15738"/>
          <a:stretch/>
        </p:blipFill>
        <p:spPr>
          <a:xfrm rot="16200000">
            <a:off x="1181884" y="-757825"/>
            <a:ext cx="951033" cy="27644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9" t="15918" r="6215" b="16964"/>
          <a:stretch/>
        </p:blipFill>
        <p:spPr>
          <a:xfrm rot="16200000">
            <a:off x="5807363" y="-873820"/>
            <a:ext cx="911440" cy="29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148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5DAC-A2D3-444D-A72E-E301AE6ABE77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94010" y="-488402"/>
            <a:ext cx="6166901" cy="8339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6353" y="2417885"/>
            <a:ext cx="152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Cerro Hudson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04332">
            <a:off x="1946030" y="1189892"/>
            <a:ext cx="145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OH depleted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83549">
            <a:off x="3421576" y="1684203"/>
            <a:ext cx="153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OH recovered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5662" y="3459814"/>
            <a:ext cx="5706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Interactive OH chemistry is required to get the correct SO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lifetime.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rot="16450893">
            <a:off x="1192360" y="1875563"/>
            <a:ext cx="134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Pinatubo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5662" y="4412611"/>
            <a:ext cx="5706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Volcanoes will be prescribed in CAM from WACCM output.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1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857250" cy="365125"/>
          </a:xfrm>
        </p:spPr>
        <p:txBody>
          <a:bodyPr/>
          <a:lstStyle/>
          <a:p>
            <a:fld id="{9C5DAD7B-D783-584C-9957-0F2251B2E340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686300" cy="365125"/>
          </a:xfrm>
        </p:spPr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80"/>
          <a:stretch/>
        </p:blipFill>
        <p:spPr>
          <a:xfrm>
            <a:off x="15241" y="0"/>
            <a:ext cx="3976468" cy="6093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8" b="52160"/>
          <a:stretch/>
        </p:blipFill>
        <p:spPr>
          <a:xfrm>
            <a:off x="3261947" y="140675"/>
            <a:ext cx="662363" cy="2659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-4030" b="75385"/>
          <a:stretch/>
        </p:blipFill>
        <p:spPr>
          <a:xfrm>
            <a:off x="4070838" y="2419320"/>
            <a:ext cx="5073162" cy="285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3220" y="168799"/>
            <a:ext cx="480939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CAM volcanoes prescribed from WACCM output</a:t>
            </a:r>
          </a:p>
          <a:p>
            <a:pPr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Information from all 3 sulfate aerosol modes used.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0831" y="8001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WACCM6 SAOD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3150" y="3974637"/>
            <a:ext cx="94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CAM6 SAOD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6108" y="5289699"/>
            <a:ext cx="335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Figures courtesy Ryan Neely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62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95864" y="-877751"/>
            <a:ext cx="3331190" cy="91229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4505-9517-3A4E-80AB-2766F1F30EA9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0685" y="3030788"/>
            <a:ext cx="2417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 smtClean="0">
                <a:solidFill>
                  <a:srgbClr val="1E90FD"/>
                </a:solidFill>
              </a:rPr>
              <a:t>SD-WACCM</a:t>
            </a:r>
          </a:p>
          <a:p>
            <a:pPr algn="ctr"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CAM6 prescribed with Neely et al. (2016)</a:t>
            </a:r>
          </a:p>
          <a:p>
            <a:pPr algn="ctr">
              <a:spcBef>
                <a:spcPts val="600"/>
              </a:spcBef>
            </a:pPr>
            <a:r>
              <a:rPr lang="en-US" dirty="0" smtClean="0"/>
              <a:t>CAM6 prescribed with WACCM 3-mode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2647" y="800453"/>
            <a:ext cx="9122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Monthly global mean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clearsky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volcanic flux anomalies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3315" y="1588993"/>
            <a:ext cx="306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Absorbed solar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658133" y="1588993"/>
            <a:ext cx="306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Outgoing longwave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5103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3104-F24A-2F41-B1A9-B3912FAEE2AC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06703" y="-627034"/>
            <a:ext cx="5756952" cy="8209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7839" y="1120821"/>
            <a:ext cx="133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Global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11839" y="844062"/>
            <a:ext cx="152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Tropics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013437" y="3607781"/>
            <a:ext cx="23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23.4°N-90°N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46434" y="3625365"/>
            <a:ext cx="226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23.4°S-90°S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122121" y="1907146"/>
            <a:ext cx="2188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 smtClean="0">
                <a:solidFill>
                  <a:srgbClr val="BFBFBF"/>
                </a:solidFill>
              </a:rPr>
              <a:t>Thick: SD-WACCM</a:t>
            </a:r>
          </a:p>
          <a:p>
            <a:pPr algn="ctr">
              <a:spcBef>
                <a:spcPts val="600"/>
              </a:spcBef>
            </a:pPr>
            <a:r>
              <a:rPr lang="en-US" dirty="0" smtClean="0"/>
              <a:t>Solid: QBO W→E</a:t>
            </a:r>
          </a:p>
          <a:p>
            <a:pPr algn="ctr">
              <a:spcBef>
                <a:spcPts val="600"/>
              </a:spcBef>
            </a:pPr>
            <a:r>
              <a:rPr lang="en-US" dirty="0" smtClean="0"/>
              <a:t>Dashed: QBO E→W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99841" y="4492869"/>
            <a:ext cx="98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Cerro Hudson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0860" y="0"/>
            <a:ext cx="823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WACCM Pinatubo ensemble variability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5805"/>
            <a:ext cx="7886700" cy="96812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44" y="1113935"/>
            <a:ext cx="8102112" cy="502309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E90FD"/>
                </a:solidFill>
              </a:rPr>
              <a:t>Prognostic volcanic aerosol </a:t>
            </a:r>
            <a:r>
              <a:rPr lang="en-US" dirty="0" smtClean="0"/>
              <a:t>from SO</a:t>
            </a:r>
            <a:r>
              <a:rPr lang="en-US" baseline="-25000" dirty="0" smtClean="0"/>
              <a:t>2</a:t>
            </a:r>
            <a:r>
              <a:rPr lang="en-US" dirty="0" smtClean="0"/>
              <a:t> emissions has been validated in WACCM, with significant improvements over volcanoes prescribed from observations.</a:t>
            </a:r>
          </a:p>
          <a:p>
            <a:r>
              <a:rPr lang="en-US" dirty="0" smtClean="0"/>
              <a:t>Due to lack of interactive OH chemistry, volcanoes will be </a:t>
            </a:r>
            <a:r>
              <a:rPr lang="en-US" dirty="0" smtClean="0">
                <a:solidFill>
                  <a:srgbClr val="1E90FD"/>
                </a:solidFill>
              </a:rPr>
              <a:t>prescribed in CAM </a:t>
            </a:r>
            <a:r>
              <a:rPr lang="en-US" dirty="0" smtClean="0"/>
              <a:t>from WACCM output. Information from all aerosol modes is used, forcing with excellent agreement to WACCM.</a:t>
            </a:r>
          </a:p>
          <a:p>
            <a:r>
              <a:rPr lang="en-US" dirty="0" smtClean="0"/>
              <a:t>Due to significant </a:t>
            </a:r>
            <a:r>
              <a:rPr lang="en-US" dirty="0" smtClean="0">
                <a:solidFill>
                  <a:srgbClr val="1E90FD"/>
                </a:solidFill>
              </a:rPr>
              <a:t>ensemble variability </a:t>
            </a:r>
            <a:r>
              <a:rPr lang="en-US" dirty="0" smtClean="0"/>
              <a:t>in volcanic evolution in WACCM, output from different WACCM runs should be used to force different CESM2 realizations.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CBD2-CC2A-3D42-9540-D0287EC86882}" type="datetime1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7" y="223293"/>
            <a:ext cx="8326203" cy="68032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959089" y="0"/>
            <a:ext cx="323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Thank you!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55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533637" y="5020162"/>
            <a:ext cx="8137702" cy="11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250" dirty="0"/>
              <a:t>SD-WACCM simulations from “Global volcanic aerosol properties derived from emissions, 1990-2014, using CESM1(WACCM)," Mills et al.</a:t>
            </a:r>
            <a:r>
              <a:rPr lang="en-US" sz="2250" dirty="0"/>
              <a:t> (</a:t>
            </a:r>
            <a:r>
              <a:rPr sz="2250" dirty="0"/>
              <a:t>JGR</a:t>
            </a:r>
            <a:r>
              <a:rPr lang="en-US" sz="2250" dirty="0"/>
              <a:t>, 2016)</a:t>
            </a:r>
            <a:endParaRPr sz="22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17097" r="3339" b="23219"/>
          <a:stretch/>
        </p:blipFill>
        <p:spPr>
          <a:xfrm>
            <a:off x="48787" y="552047"/>
            <a:ext cx="9063851" cy="449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27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499731"/>
            <a:ext cx="7886700" cy="6924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Volcanic forcing in CESM: a history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139049"/>
            <a:ext cx="7886700" cy="531491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E90FD"/>
                </a:solidFill>
              </a:rPr>
              <a:t>CESM1 (CMIP5, LENS): </a:t>
            </a:r>
            <a:r>
              <a:rPr lang="en-US" dirty="0" smtClean="0"/>
              <a:t>prescribed single mode</a:t>
            </a:r>
          </a:p>
          <a:p>
            <a:pPr lvl="1"/>
            <a:r>
              <a:rPr lang="en-US" b="1" dirty="0" smtClean="0">
                <a:solidFill>
                  <a:srgbClr val="1E90FD"/>
                </a:solidFill>
              </a:rPr>
              <a:t>CAM5:</a:t>
            </a:r>
            <a:r>
              <a:rPr lang="en-US" b="1" dirty="0" smtClean="0"/>
              <a:t> </a:t>
            </a:r>
            <a:r>
              <a:rPr lang="en-US" dirty="0" smtClean="0"/>
              <a:t>prescribed volcanic aerosol mass file (</a:t>
            </a:r>
            <a:r>
              <a:rPr lang="en-US" dirty="0" err="1" smtClean="0"/>
              <a:t>Ammann</a:t>
            </a:r>
            <a:r>
              <a:rPr lang="en-US" dirty="0"/>
              <a:t> </a:t>
            </a:r>
            <a:r>
              <a:rPr lang="en-US" dirty="0" smtClean="0"/>
              <a:t>et al., 2003). Assumes 75%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/25% H</a:t>
            </a:r>
            <a:r>
              <a:rPr lang="en-US" baseline="-25000" dirty="0" smtClean="0"/>
              <a:t>2</a:t>
            </a:r>
            <a:r>
              <a:rPr lang="en-US" dirty="0" smtClean="0"/>
              <a:t>O, wet effective radius = 0.426µm, </a:t>
            </a:r>
            <a:r>
              <a:rPr lang="en-US" dirty="0" err="1" smtClean="0"/>
              <a:t>σ</a:t>
            </a:r>
            <a:r>
              <a:rPr lang="en-US" dirty="0" smtClean="0"/>
              <a:t>(ln(r)) = 1.8</a:t>
            </a:r>
          </a:p>
          <a:p>
            <a:pPr lvl="1"/>
            <a:r>
              <a:rPr lang="en-US" b="1" dirty="0" smtClean="0">
                <a:solidFill>
                  <a:srgbClr val="1E90FD"/>
                </a:solidFill>
              </a:rPr>
              <a:t>WACCM4:</a:t>
            </a:r>
            <a:r>
              <a:rPr lang="en-US" dirty="0" smtClean="0"/>
              <a:t> prescribed volcanic surface area density file (</a:t>
            </a:r>
            <a:r>
              <a:rPr lang="en-US" dirty="0" err="1" smtClean="0"/>
              <a:t>Kinnison</a:t>
            </a:r>
            <a:r>
              <a:rPr lang="en-US" dirty="0" smtClean="0"/>
              <a:t> et al., 2007).  Composition varies with T &amp; H</a:t>
            </a:r>
            <a:r>
              <a:rPr lang="en-US" baseline="-25000" dirty="0" smtClean="0"/>
              <a:t>2</a:t>
            </a:r>
            <a:r>
              <a:rPr lang="en-US" dirty="0" smtClean="0"/>
              <a:t>O,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eff</a:t>
            </a:r>
            <a:r>
              <a:rPr lang="en-US" baseline="-25000" dirty="0" smtClean="0"/>
              <a:t> wet</a:t>
            </a:r>
            <a:r>
              <a:rPr lang="en-US" dirty="0" smtClean="0"/>
              <a:t> = 0.5 µm, </a:t>
            </a:r>
            <a:r>
              <a:rPr lang="en-US" dirty="0" err="1"/>
              <a:t>σ</a:t>
            </a:r>
            <a:r>
              <a:rPr lang="en-US" dirty="0"/>
              <a:t>(ln(r)) </a:t>
            </a:r>
            <a:r>
              <a:rPr lang="en-US" dirty="0" smtClean="0"/>
              <a:t>= 1.25</a:t>
            </a:r>
          </a:p>
          <a:p>
            <a:r>
              <a:rPr lang="en-US" b="1" dirty="0" smtClean="0">
                <a:solidFill>
                  <a:srgbClr val="1E90FD"/>
                </a:solidFill>
              </a:rPr>
              <a:t>CESM2</a:t>
            </a:r>
          </a:p>
          <a:p>
            <a:pPr lvl="1"/>
            <a:r>
              <a:rPr lang="en-US" b="1" dirty="0" smtClean="0">
                <a:solidFill>
                  <a:srgbClr val="1E90FD"/>
                </a:solidFill>
              </a:rPr>
              <a:t>WACCM6: </a:t>
            </a:r>
            <a:r>
              <a:rPr lang="en-US" dirty="0" smtClean="0"/>
              <a:t>prognostic volcanic aerosol derived from SO</a:t>
            </a:r>
            <a:r>
              <a:rPr lang="en-US" baseline="-25000" dirty="0" smtClean="0"/>
              <a:t>2</a:t>
            </a:r>
            <a:r>
              <a:rPr lang="en-US" dirty="0" smtClean="0"/>
              <a:t> emissions (Mills et al., 2016)</a:t>
            </a:r>
          </a:p>
          <a:p>
            <a:pPr lvl="1"/>
            <a:r>
              <a:rPr lang="en-US" b="1" dirty="0" smtClean="0">
                <a:solidFill>
                  <a:srgbClr val="1E90FD"/>
                </a:solidFill>
              </a:rPr>
              <a:t>CAM6 Interim: </a:t>
            </a:r>
            <a:r>
              <a:rPr lang="en-US" dirty="0" smtClean="0"/>
              <a:t>prescribed single mode based on </a:t>
            </a:r>
            <a:r>
              <a:rPr lang="en-US" dirty="0" err="1" smtClean="0"/>
              <a:t>obs</a:t>
            </a:r>
            <a:r>
              <a:rPr lang="en-US" dirty="0" smtClean="0"/>
              <a:t>, varying radius, mass, and SAD (Neely et al., 2016)</a:t>
            </a:r>
          </a:p>
          <a:p>
            <a:pPr lvl="1"/>
            <a:r>
              <a:rPr lang="en-US" b="1" dirty="0" smtClean="0">
                <a:solidFill>
                  <a:srgbClr val="1E90FD"/>
                </a:solidFill>
              </a:rPr>
              <a:t>CAM6 CMIP6: </a:t>
            </a:r>
            <a:r>
              <a:rPr lang="en-US" dirty="0" smtClean="0"/>
              <a:t>3 modes prescribed from WACCM6 output (Neely et al., in preparation)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FEDB-659D-BE48-A2AB-5A5A8DC7885E}" type="datetime1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10835" r="2927" b="10835"/>
          <a:stretch/>
        </p:blipFill>
        <p:spPr>
          <a:xfrm>
            <a:off x="0" y="642937"/>
            <a:ext cx="9001125" cy="5786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164" y="3872054"/>
            <a:ext cx="2472836" cy="1240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53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rPr>
              <a:t>Sampled </a:t>
            </a:r>
            <a:r>
              <a:rPr lang="en-US" sz="253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rPr>
              <a:t>on balloon flight dates</a:t>
            </a:r>
            <a:endParaRPr lang="en-US" sz="2531" dirty="0">
              <a:solidFill>
                <a:srgbClr val="000000"/>
              </a:solidFill>
              <a:latin typeface="+mj-lt"/>
              <a:ea typeface="+mj-ea"/>
              <a:cs typeface="+mj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5173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245186" y="5983563"/>
            <a:ext cx="8653629" cy="721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531" dirty="0"/>
              <a:t>Post-Sarychev eruption: calculated SAD = 10x CCMI</a:t>
            </a:r>
            <a:br>
              <a:rPr sz="2531" dirty="0"/>
            </a:br>
            <a:r>
              <a:rPr sz="1687" dirty="0"/>
              <a:t>from Mills et al., JGR</a:t>
            </a:r>
            <a:r>
              <a:rPr lang="en-US" sz="1687" dirty="0"/>
              <a:t>, 2016</a:t>
            </a:r>
            <a:endParaRPr sz="1687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9" b="12941"/>
          <a:stretch/>
        </p:blipFill>
        <p:spPr>
          <a:xfrm>
            <a:off x="145608" y="813280"/>
            <a:ext cx="8753207" cy="51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46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44" y="2514600"/>
            <a:ext cx="9967441" cy="2931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1275" y="2796965"/>
            <a:ext cx="959726" cy="2584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00"/>
          </a:p>
        </p:txBody>
      </p:sp>
      <p:sp>
        <p:nvSpPr>
          <p:cNvPr id="6" name="TextBox 5"/>
          <p:cNvSpPr txBox="1"/>
          <p:nvPr/>
        </p:nvSpPr>
        <p:spPr>
          <a:xfrm>
            <a:off x="478081" y="601618"/>
            <a:ext cx="8275760" cy="18465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953" b="1" dirty="0">
                <a:solidFill>
                  <a:srgbClr val="FF0000"/>
                </a:solidFill>
                <a:latin typeface="+mj-lt"/>
                <a:sym typeface="Helvetica Neue Light"/>
              </a:rPr>
              <a:t>Volcanic eruptions since 1990</a:t>
            </a:r>
          </a:p>
          <a:p>
            <a:pPr marL="241093" indent="-241093">
              <a:buFont typeface="Wingdings" panose="05000000000000000000" pitchFamily="2" charset="2"/>
              <a:buChar char="§"/>
              <a:defRPr/>
            </a:pPr>
            <a:r>
              <a:rPr lang="en-US" sz="2250" dirty="0"/>
              <a:t>Volcanic eruptions increasingly well characterized </a:t>
            </a:r>
            <a:br>
              <a:rPr lang="en-US" sz="2250" dirty="0"/>
            </a:br>
            <a:r>
              <a:rPr lang="en-GB" sz="1828" dirty="0">
                <a:cs typeface="Arial" panose="020B0604020202020204" pitchFamily="34" charset="0"/>
              </a:rPr>
              <a:t>(Satellite retrievals, in-situ measurements, </a:t>
            </a:r>
            <a:r>
              <a:rPr lang="en-GB" sz="1828" dirty="0" err="1">
                <a:cs typeface="Arial" panose="020B0604020202020204" pitchFamily="34" charset="0"/>
              </a:rPr>
              <a:t>geochem</a:t>
            </a:r>
            <a:r>
              <a:rPr lang="en-GB" sz="1828" dirty="0">
                <a:cs typeface="Arial" panose="020B0604020202020204" pitchFamily="34" charset="0"/>
              </a:rPr>
              <a:t>. &amp; </a:t>
            </a:r>
            <a:r>
              <a:rPr lang="en-GB" sz="1828" dirty="0" err="1">
                <a:cs typeface="Arial" panose="020B0604020202020204" pitchFamily="34" charset="0"/>
              </a:rPr>
              <a:t>geophys</a:t>
            </a:r>
            <a:r>
              <a:rPr lang="en-GB" sz="1828" dirty="0">
                <a:cs typeface="Arial" panose="020B0604020202020204" pitchFamily="34" charset="0"/>
              </a:rPr>
              <a:t>. monitoring)</a:t>
            </a:r>
          </a:p>
          <a:p>
            <a:pPr marL="241093" indent="-241093">
              <a:buFont typeface="Wingdings" panose="05000000000000000000" pitchFamily="2" charset="2"/>
              <a:buChar char="§"/>
              <a:defRPr/>
            </a:pPr>
            <a:r>
              <a:rPr lang="en-GB" sz="2250" dirty="0">
                <a:cs typeface="Arial" panose="020B0604020202020204" pitchFamily="34" charset="0"/>
              </a:rPr>
              <a:t>1979 first TOMS volcanic SO</a:t>
            </a:r>
            <a:r>
              <a:rPr lang="en-GB" sz="2250" baseline="-25000" dirty="0">
                <a:cs typeface="Arial" panose="020B0604020202020204" pitchFamily="34" charset="0"/>
              </a:rPr>
              <a:t>2</a:t>
            </a:r>
            <a:r>
              <a:rPr lang="en-GB" sz="2250" dirty="0">
                <a:cs typeface="Arial" panose="020B0604020202020204" pitchFamily="34" charset="0"/>
              </a:rPr>
              <a:t> retrievals</a:t>
            </a:r>
          </a:p>
          <a:p>
            <a:pPr marL="241093" indent="-241093">
              <a:buFont typeface="Wingdings" panose="05000000000000000000" pitchFamily="2" charset="2"/>
              <a:buChar char="§"/>
              <a:defRPr/>
            </a:pPr>
            <a:r>
              <a:rPr lang="en-GB" sz="2250" dirty="0">
                <a:cs typeface="Arial" panose="020B0604020202020204" pitchFamily="34" charset="0"/>
              </a:rPr>
              <a:t>Compiled volcanic emission dataset for use in climate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4113" y="5512352"/>
            <a:ext cx="5452303" cy="851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531" dirty="0">
                <a:ea typeface="+mj-ea"/>
                <a:cs typeface="+mj-cs"/>
                <a:sym typeface="Helvetica Neue Light"/>
              </a:rPr>
              <a:t>Reported eruptions, Smithsonian Global Volcanism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9446" y="6434266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Figure courtesy </a:t>
            </a:r>
            <a:r>
              <a:rPr lang="en-US" smtClean="0"/>
              <a:t>Anja Schmidt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79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108" y="2514600"/>
            <a:ext cx="9967441" cy="2931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081" y="601618"/>
            <a:ext cx="8275760" cy="18465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/>
            <a:r>
              <a:rPr lang="en-US" sz="2953" b="1" dirty="0">
                <a:solidFill>
                  <a:srgbClr val="FF0000"/>
                </a:solidFill>
                <a:latin typeface="+mj-lt"/>
                <a:sym typeface="Helvetica Neue Light"/>
              </a:rPr>
              <a:t>Volcanic eruptions since 1990</a:t>
            </a:r>
          </a:p>
          <a:p>
            <a:pPr marL="241093" indent="-241093">
              <a:buFont typeface="Wingdings" panose="05000000000000000000" pitchFamily="2" charset="2"/>
              <a:buChar char="§"/>
              <a:defRPr/>
            </a:pPr>
            <a:r>
              <a:rPr lang="en-US" sz="2250" dirty="0"/>
              <a:t>Volcanic eruptions increasingly well characterized </a:t>
            </a:r>
            <a:br>
              <a:rPr lang="en-US" sz="2250" dirty="0"/>
            </a:br>
            <a:r>
              <a:rPr lang="en-GB" sz="1828" dirty="0">
                <a:cs typeface="Arial" panose="020B0604020202020204" pitchFamily="34" charset="0"/>
              </a:rPr>
              <a:t>(Satellite retrievals, in-situ measurements, </a:t>
            </a:r>
            <a:r>
              <a:rPr lang="en-GB" sz="1828" dirty="0" err="1">
                <a:cs typeface="Arial" panose="020B0604020202020204" pitchFamily="34" charset="0"/>
              </a:rPr>
              <a:t>geochem</a:t>
            </a:r>
            <a:r>
              <a:rPr lang="en-GB" sz="1828" dirty="0">
                <a:cs typeface="Arial" panose="020B0604020202020204" pitchFamily="34" charset="0"/>
              </a:rPr>
              <a:t>. &amp; </a:t>
            </a:r>
            <a:r>
              <a:rPr lang="en-GB" sz="1828" dirty="0" err="1">
                <a:cs typeface="Arial" panose="020B0604020202020204" pitchFamily="34" charset="0"/>
              </a:rPr>
              <a:t>geophys</a:t>
            </a:r>
            <a:r>
              <a:rPr lang="en-GB" sz="1828" dirty="0">
                <a:cs typeface="Arial" panose="020B0604020202020204" pitchFamily="34" charset="0"/>
              </a:rPr>
              <a:t>. monitoring)</a:t>
            </a:r>
          </a:p>
          <a:p>
            <a:pPr marL="241093" indent="-241093">
              <a:buFont typeface="Wingdings" panose="05000000000000000000" pitchFamily="2" charset="2"/>
              <a:buChar char="§"/>
              <a:defRPr/>
            </a:pPr>
            <a:r>
              <a:rPr lang="en-GB" sz="2250" dirty="0">
                <a:cs typeface="Arial" panose="020B0604020202020204" pitchFamily="34" charset="0"/>
              </a:rPr>
              <a:t>1979 first TOMS volcanic SO</a:t>
            </a:r>
            <a:r>
              <a:rPr lang="en-GB" sz="2250" baseline="-25000" dirty="0">
                <a:cs typeface="Arial" panose="020B0604020202020204" pitchFamily="34" charset="0"/>
              </a:rPr>
              <a:t>2</a:t>
            </a:r>
            <a:r>
              <a:rPr lang="en-GB" sz="2250" dirty="0">
                <a:cs typeface="Arial" panose="020B0604020202020204" pitchFamily="34" charset="0"/>
              </a:rPr>
              <a:t> retrievals</a:t>
            </a:r>
          </a:p>
          <a:p>
            <a:pPr marL="241093" indent="-241093">
              <a:buFont typeface="Wingdings" panose="05000000000000000000" pitchFamily="2" charset="2"/>
              <a:buChar char="§"/>
              <a:defRPr/>
            </a:pPr>
            <a:r>
              <a:rPr lang="en-GB" sz="2250" dirty="0">
                <a:cs typeface="Arial" panose="020B0604020202020204" pitchFamily="34" charset="0"/>
              </a:rPr>
              <a:t>Compiled volcanic emission dataset for use in climate models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604620"/>
              </p:ext>
            </p:extLst>
          </p:nvPr>
        </p:nvGraphicFramePr>
        <p:xfrm>
          <a:off x="478081" y="5462247"/>
          <a:ext cx="7171225" cy="5981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4245"/>
                <a:gridCol w="1434245"/>
                <a:gridCol w="1434245"/>
                <a:gridCol w="1434245"/>
                <a:gridCol w="1434245"/>
              </a:tblGrid>
              <a:tr h="5981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1990-1994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12.85 </a:t>
                      </a:r>
                      <a:r>
                        <a:rPr lang="en-GB" sz="1400" b="1" dirty="0" err="1" smtClean="0">
                          <a:solidFill>
                            <a:srgbClr val="FF0000"/>
                          </a:solidFill>
                        </a:rPr>
                        <a:t>Tg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 of SO</a:t>
                      </a:r>
                      <a:r>
                        <a:rPr lang="en-GB" sz="1400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GB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1995-1999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0.93 </a:t>
                      </a:r>
                      <a:r>
                        <a:rPr lang="en-GB" sz="1400" b="1" dirty="0" err="1" smtClean="0">
                          <a:solidFill>
                            <a:srgbClr val="FF0000"/>
                          </a:solidFill>
                        </a:rPr>
                        <a:t>Tg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 of SO</a:t>
                      </a:r>
                      <a:r>
                        <a:rPr lang="en-GB" sz="1400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GB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2000-2004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0.93 </a:t>
                      </a:r>
                      <a:r>
                        <a:rPr lang="en-GB" sz="1400" b="1" dirty="0" err="1" smtClean="0">
                          <a:solidFill>
                            <a:srgbClr val="FF0000"/>
                          </a:solidFill>
                        </a:rPr>
                        <a:t>Tg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 of SO</a:t>
                      </a:r>
                      <a:r>
                        <a:rPr lang="en-GB" sz="1400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2005-2009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7.56 </a:t>
                      </a:r>
                      <a:r>
                        <a:rPr lang="en-GB" sz="1400" b="1" dirty="0" err="1" smtClean="0">
                          <a:solidFill>
                            <a:srgbClr val="FF0000"/>
                          </a:solidFill>
                        </a:rPr>
                        <a:t>Tg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 of SO</a:t>
                      </a:r>
                      <a:r>
                        <a:rPr lang="en-GB" sz="1400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GB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2010-2015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8.55 </a:t>
                      </a:r>
                      <a:r>
                        <a:rPr lang="en-GB" sz="1400" b="1" dirty="0" err="1" smtClean="0">
                          <a:solidFill>
                            <a:srgbClr val="FF0000"/>
                          </a:solidFill>
                        </a:rPr>
                        <a:t>Tg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 of SO</a:t>
                      </a:r>
                      <a:r>
                        <a:rPr lang="en-GB" sz="1400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64294" marR="64294" marT="32147" marB="32147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6224" y="6062644"/>
            <a:ext cx="7696663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250" b="1" dirty="0" err="1" smtClean="0">
                <a:ea typeface="+mj-ea"/>
                <a:cs typeface="+mj-cs"/>
                <a:sym typeface="Helvetica Neue Light"/>
              </a:rPr>
              <a:t>VolcanEESM</a:t>
            </a:r>
            <a:r>
              <a:rPr lang="en-US" sz="2250" b="1" dirty="0" smtClean="0">
                <a:ea typeface="+mj-ea"/>
                <a:cs typeface="+mj-cs"/>
                <a:sym typeface="Helvetica Neue Light"/>
              </a:rPr>
              <a:t> SO</a:t>
            </a:r>
            <a:r>
              <a:rPr lang="en-US" sz="2250" b="1" baseline="-25000" dirty="0" smtClean="0">
                <a:ea typeface="+mj-ea"/>
                <a:cs typeface="+mj-cs"/>
                <a:sym typeface="Helvetica Neue Light"/>
              </a:rPr>
              <a:t>2</a:t>
            </a:r>
            <a:r>
              <a:rPr lang="en-US" sz="2250" b="1" dirty="0" smtClean="0">
                <a:ea typeface="+mj-ea"/>
                <a:cs typeface="+mj-cs"/>
                <a:sym typeface="Helvetica Neue Light"/>
              </a:rPr>
              <a:t> database</a:t>
            </a:r>
            <a:r>
              <a:rPr lang="en-US" sz="2250" b="1" dirty="0">
                <a:ea typeface="+mj-ea"/>
                <a:cs typeface="+mj-cs"/>
                <a:sym typeface="Helvetica Neue Light"/>
              </a:rPr>
              <a:t>: </a:t>
            </a:r>
            <a:r>
              <a:rPr lang="en-US" sz="2250" dirty="0" smtClean="0">
                <a:solidFill>
                  <a:srgbClr val="FF0000"/>
                </a:solidFill>
                <a:ea typeface="+mj-ea"/>
                <a:cs typeface="+mj-cs"/>
                <a:sym typeface="Helvetica Neue Light"/>
              </a:rPr>
              <a:t>1853-2016, 244 </a:t>
            </a:r>
            <a:r>
              <a:rPr lang="en-US" sz="2250" dirty="0">
                <a:solidFill>
                  <a:srgbClr val="FF0000"/>
                </a:solidFill>
                <a:ea typeface="+mj-ea"/>
                <a:cs typeface="+mj-cs"/>
                <a:sym typeface="Helvetica Neue Light"/>
              </a:rPr>
              <a:t>days of eruption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9446" y="6434266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Figure courtesy Anja Schmidt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8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12506" r="9102" b="15758"/>
          <a:stretch/>
        </p:blipFill>
        <p:spPr>
          <a:xfrm>
            <a:off x="71790" y="631483"/>
            <a:ext cx="9018098" cy="5722144"/>
          </a:xfrm>
          <a:prstGeom prst="rect">
            <a:avLst/>
          </a:prstGeom>
        </p:spPr>
      </p:pic>
      <p:sp>
        <p:nvSpPr>
          <p:cNvPr id="388" name="Shape 388"/>
          <p:cNvSpPr/>
          <p:nvPr/>
        </p:nvSpPr>
        <p:spPr>
          <a:xfrm>
            <a:off x="2360504" y="5281882"/>
            <a:ext cx="4597348" cy="418384"/>
          </a:xfrm>
          <a:prstGeom prst="rect">
            <a:avLst/>
          </a:prstGeom>
          <a:solidFill>
            <a:schemeClr val="bg1">
              <a:alpha val="81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250" dirty="0"/>
              <a:t>Total AOD,</a:t>
            </a:r>
            <a:r>
              <a:rPr lang="en-US" sz="2250" dirty="0"/>
              <a:t> </a:t>
            </a:r>
            <a:r>
              <a:rPr sz="2250" dirty="0"/>
              <a:t>volcanic -</a:t>
            </a:r>
            <a:r>
              <a:rPr lang="en-US" sz="2250" dirty="0"/>
              <a:t> </a:t>
            </a:r>
            <a:r>
              <a:rPr sz="2250" dirty="0"/>
              <a:t>background</a:t>
            </a:r>
          </a:p>
        </p:txBody>
      </p:sp>
      <p:sp>
        <p:nvSpPr>
          <p:cNvPr id="5" name="Shape 388"/>
          <p:cNvSpPr/>
          <p:nvPr/>
        </p:nvSpPr>
        <p:spPr>
          <a:xfrm>
            <a:off x="2993326" y="3074171"/>
            <a:ext cx="2634476" cy="418384"/>
          </a:xfrm>
          <a:prstGeom prst="rect">
            <a:avLst/>
          </a:prstGeom>
          <a:solidFill>
            <a:schemeClr val="bg1">
              <a:alpha val="81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2250" dirty="0"/>
              <a:t>Stratospheric AOD</a:t>
            </a:r>
            <a:endParaRPr sz="225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AD2D-B1E3-414C-9AAC-9B0EB1CDA4BF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70397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22A0F-4945-9B40-BCE2-0233C76FF7E3}" type="datetime1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 smtClean="0">
              <a:solidFill>
                <a:schemeClr val="accent3"/>
              </a:solidFill>
            </a:endParaRPr>
          </a:p>
        </p:txBody>
      </p:sp>
      <p:pic>
        <p:nvPicPr>
          <p:cNvPr id="7" name="VolcanoSubset_daily_15fps_720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433" y="597877"/>
            <a:ext cx="7696758" cy="6288088"/>
          </a:xfrm>
        </p:spPr>
      </p:pic>
    </p:spTree>
    <p:extLst>
      <p:ext uri="{BB962C8B-B14F-4D97-AF65-F5344CB8AC3E}">
        <p14:creationId xmlns:p14="http://schemas.microsoft.com/office/powerpoint/2010/main" val="1146213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4" b="24208"/>
          <a:stretch/>
        </p:blipFill>
        <p:spPr>
          <a:xfrm>
            <a:off x="-51435" y="1060847"/>
            <a:ext cx="9194006" cy="3986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4683" y="5310844"/>
            <a:ext cx="3681778" cy="526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953" b="1" dirty="0">
                <a:solidFill>
                  <a:srgbClr val="FF0000"/>
                </a:solidFill>
                <a:ea typeface="+mj-ea"/>
                <a:cs typeface="+mj-cs"/>
                <a:sym typeface="Helvetica Neue Light"/>
              </a:rPr>
              <a:t>Northern mid-latitudes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2687-5EF7-3F40-9CD6-23274A0F48D9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6662473" y="5837399"/>
            <a:ext cx="238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Mills et al. (JGR,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042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683" r="-1" b="24207"/>
          <a:stretch/>
        </p:blipFill>
        <p:spPr>
          <a:xfrm>
            <a:off x="-51435" y="1060847"/>
            <a:ext cx="9194006" cy="3986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4683" y="5310844"/>
            <a:ext cx="3681778" cy="526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953" b="1" dirty="0">
                <a:solidFill>
                  <a:srgbClr val="FF0000"/>
                </a:solidFill>
                <a:ea typeface="+mj-ea"/>
                <a:cs typeface="+mj-cs"/>
                <a:sym typeface="Helvetica Neue Light"/>
              </a:rPr>
              <a:t>Northern mid-latitudes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7D91-0988-A44F-B53F-55727BE07C21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6662473" y="5837399"/>
            <a:ext cx="238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Mills et al. (JGR,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5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683" r="-1" b="24207"/>
          <a:stretch/>
        </p:blipFill>
        <p:spPr>
          <a:xfrm>
            <a:off x="-51435" y="1060847"/>
            <a:ext cx="9194006" cy="3986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1533" y="5310844"/>
            <a:ext cx="1188082" cy="526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953" b="1" dirty="0" smtClean="0">
                <a:solidFill>
                  <a:srgbClr val="FF0000"/>
                </a:solidFill>
                <a:ea typeface="+mj-ea"/>
                <a:cs typeface="+mj-cs"/>
                <a:sym typeface="Helvetica Neue Light"/>
              </a:rPr>
              <a:t>Tropics</a:t>
            </a:r>
            <a:endParaRPr lang="en-US" sz="2953" b="1" dirty="0">
              <a:solidFill>
                <a:srgbClr val="FF0000"/>
              </a:solidFill>
              <a:ea typeface="+mj-ea"/>
              <a:cs typeface="+mj-cs"/>
              <a:sym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2473" y="5837399"/>
            <a:ext cx="238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Mills et al. (JGR, 2016)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5294-02AF-9349-B951-73A7136048B7}" type="datetime1">
              <a:rPr lang="en-US" smtClean="0"/>
              <a:t>3/1/17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5"/>
                </a:solidFill>
              </a:rPr>
              <a:t>CESM</a:t>
            </a:r>
            <a:r>
              <a:rPr lang="en-US" smtClean="0"/>
              <a:t> </a:t>
            </a:r>
            <a:r>
              <a:rPr lang="en-US" smtClean="0">
                <a:solidFill>
                  <a:schemeClr val="accent3"/>
                </a:solidFill>
              </a:rPr>
              <a:t>| Community Earth System Model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6209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" id="{1CD68B1F-86DE-A744-8671-37FF105B0B95}" vid="{1FAA4F8A-A210-AB49-9A27-0903A2EBC5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CESM</Template>
  <TotalTime>378</TotalTime>
  <Words>691</Words>
  <Application>Microsoft Macintosh PowerPoint</Application>
  <PresentationFormat>On-screen Show (4:3)</PresentationFormat>
  <Paragraphs>144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Franklin Gothic Book</vt:lpstr>
      <vt:lpstr>Franklin Gothic Medium</vt:lpstr>
      <vt:lpstr>Helvetica Neue Light</vt:lpstr>
      <vt:lpstr>Helvetica Neue Medium</vt:lpstr>
      <vt:lpstr>Mangal</vt:lpstr>
      <vt:lpstr>Wingdings</vt:lpstr>
      <vt:lpstr>Arial</vt:lpstr>
      <vt:lpstr>office theme</vt:lpstr>
      <vt:lpstr>Volcanic forcing in CESM2</vt:lpstr>
      <vt:lpstr>Volcanic forcing in CESM: a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Volcanic forcing in CESM2</dc:title>
  <dc:creator>Michael Mills</dc:creator>
  <cp:lastModifiedBy>Michael Mills</cp:lastModifiedBy>
  <cp:revision>47</cp:revision>
  <dcterms:created xsi:type="dcterms:W3CDTF">2017-03-01T01:55:29Z</dcterms:created>
  <dcterms:modified xsi:type="dcterms:W3CDTF">2017-03-01T16:47:54Z</dcterms:modified>
</cp:coreProperties>
</file>