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9" r:id="rId3"/>
    <p:sldId id="257" r:id="rId4"/>
    <p:sldId id="258" r:id="rId5"/>
    <p:sldId id="292" r:id="rId6"/>
    <p:sldId id="293" r:id="rId7"/>
    <p:sldId id="287" r:id="rId8"/>
    <p:sldId id="262" r:id="rId9"/>
    <p:sldId id="260" r:id="rId10"/>
    <p:sldId id="294" r:id="rId11"/>
    <p:sldId id="263" r:id="rId12"/>
    <p:sldId id="297" r:id="rId13"/>
    <p:sldId id="261" r:id="rId14"/>
    <p:sldId id="266" r:id="rId15"/>
    <p:sldId id="267" r:id="rId16"/>
    <p:sldId id="268" r:id="rId17"/>
    <p:sldId id="289" r:id="rId18"/>
    <p:sldId id="272" r:id="rId19"/>
    <p:sldId id="264" r:id="rId20"/>
    <p:sldId id="275" r:id="rId21"/>
    <p:sldId id="300" r:id="rId22"/>
    <p:sldId id="276" r:id="rId23"/>
    <p:sldId id="279" r:id="rId24"/>
    <p:sldId id="278" r:id="rId25"/>
    <p:sldId id="299" r:id="rId26"/>
    <p:sldId id="284" r:id="rId27"/>
    <p:sldId id="298" r:id="rId28"/>
    <p:sldId id="277" r:id="rId29"/>
    <p:sldId id="285" r:id="rId30"/>
    <p:sldId id="290" r:id="rId31"/>
    <p:sldId id="274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812" autoAdjust="0"/>
    <p:restoredTop sz="94660"/>
  </p:normalViewPr>
  <p:slideViewPr>
    <p:cSldViewPr>
      <p:cViewPr varScale="1">
        <p:scale>
          <a:sx n="65" d="100"/>
          <a:sy n="65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wcollins:Documents:rtmi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wcollins:Documents:rtmip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wcollins:Documents:rtmip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wcollins:Documents:rtmip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Acd\aconley\Documentation\CS_RRTMG_EFF%20(Recovered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ocuments\CompCos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 dirty="0"/>
              <a:t>LW </a:t>
            </a:r>
            <a:r>
              <a:rPr lang="en-US" dirty="0" smtClean="0"/>
              <a:t>Forcing Error: </a:t>
            </a:r>
            <a:r>
              <a:rPr lang="en-US" dirty="0"/>
              <a:t>200 </a:t>
            </a:r>
            <a:r>
              <a:rPr lang="en-US" dirty="0" err="1"/>
              <a:t>hPa</a:t>
            </a:r>
            <a:endParaRPr lang="en-US" dirty="0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v>RRTMG</c:v>
          </c:tx>
          <c:spPr>
            <a:solidFill>
              <a:srgbClr val="0000FF"/>
            </a:solidFill>
          </c:spPr>
          <c:cat>
            <c:strRef>
              <c:f>AER!$D$1:$J$1</c:f>
              <c:strCache>
                <c:ptCount val="7"/>
                <c:pt idx="0">
                  <c:v>2XCO2</c:v>
                </c:pt>
                <c:pt idx="1">
                  <c:v>4XC02</c:v>
                </c:pt>
                <c:pt idx="2">
                  <c:v>GHG</c:v>
                </c:pt>
                <c:pt idx="3">
                  <c:v>CH4,N2O</c:v>
                </c:pt>
                <c:pt idx="4">
                  <c:v>N2O,CFC</c:v>
                </c:pt>
                <c:pt idx="5">
                  <c:v>CH4,CFC</c:v>
                </c:pt>
                <c:pt idx="6">
                  <c:v>H2O+20%</c:v>
                </c:pt>
              </c:strCache>
            </c:strRef>
          </c:cat>
          <c:val>
            <c:numRef>
              <c:f>AER!$D$5:$J$5</c:f>
              <c:numCache>
                <c:formatCode>General</c:formatCode>
                <c:ptCount val="7"/>
                <c:pt idx="0">
                  <c:v>6.0000000000000137E-2</c:v>
                </c:pt>
                <c:pt idx="1">
                  <c:v>0.2</c:v>
                </c:pt>
                <c:pt idx="2">
                  <c:v>-8.0000000000000224E-2</c:v>
                </c:pt>
                <c:pt idx="3">
                  <c:v>-0.35000000000000031</c:v>
                </c:pt>
                <c:pt idx="4">
                  <c:v>1.0000000000000004E-2</c:v>
                </c:pt>
                <c:pt idx="5">
                  <c:v>-0.17</c:v>
                </c:pt>
                <c:pt idx="6">
                  <c:v>0.11000000000000013</c:v>
                </c:pt>
              </c:numCache>
            </c:numRef>
          </c:val>
        </c:ser>
        <c:ser>
          <c:idx val="1"/>
          <c:order val="1"/>
          <c:tx>
            <c:v>CAM</c:v>
          </c:tx>
          <c:spPr>
            <a:solidFill>
              <a:srgbClr val="FF0000"/>
            </a:solidFill>
          </c:spPr>
          <c:cat>
            <c:strRef>
              <c:f>AER!$D$1:$J$1</c:f>
              <c:strCache>
                <c:ptCount val="7"/>
                <c:pt idx="0">
                  <c:v>2XCO2</c:v>
                </c:pt>
                <c:pt idx="1">
                  <c:v>4XC02</c:v>
                </c:pt>
                <c:pt idx="2">
                  <c:v>GHG</c:v>
                </c:pt>
                <c:pt idx="3">
                  <c:v>CH4,N2O</c:v>
                </c:pt>
                <c:pt idx="4">
                  <c:v>N2O,CFC</c:v>
                </c:pt>
                <c:pt idx="5">
                  <c:v>CH4,CFC</c:v>
                </c:pt>
                <c:pt idx="6">
                  <c:v>H2O+20%</c:v>
                </c:pt>
              </c:strCache>
            </c:strRef>
          </c:cat>
          <c:val>
            <c:numRef>
              <c:f>CCSM!$F$25:$L$25</c:f>
              <c:numCache>
                <c:formatCode>0.00</c:formatCode>
                <c:ptCount val="7"/>
                <c:pt idx="0">
                  <c:v>-0.11999999999998602</c:v>
                </c:pt>
                <c:pt idx="1">
                  <c:v>-0.32000000000003032</c:v>
                </c:pt>
                <c:pt idx="2">
                  <c:v>0.12999999999999845</c:v>
                </c:pt>
                <c:pt idx="3">
                  <c:v>0.10000000000001102</c:v>
                </c:pt>
                <c:pt idx="4">
                  <c:v>2.0000000000018212E-2</c:v>
                </c:pt>
                <c:pt idx="5">
                  <c:v>0.24000000000001601</c:v>
                </c:pt>
                <c:pt idx="6">
                  <c:v>0.20000000000002804</c:v>
                </c:pt>
              </c:numCache>
            </c:numRef>
          </c:val>
        </c:ser>
        <c:axId val="45229568"/>
        <c:axId val="45231488"/>
      </c:barChart>
      <c:catAx>
        <c:axId val="4522956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Experiment</a:t>
                </a:r>
              </a:p>
            </c:rich>
          </c:tx>
          <c:layout/>
        </c:title>
        <c:tickLblPos val="nextTo"/>
        <c:txPr>
          <a:bodyPr rot="0" vert="horz"/>
          <a:lstStyle/>
          <a:p>
            <a:pPr>
              <a:defRPr sz="1000" b="1" i="1"/>
            </a:pPr>
            <a:endParaRPr lang="en-US"/>
          </a:p>
        </c:txPr>
        <c:crossAx val="45231488"/>
        <c:crosses val="autoZero"/>
        <c:auto val="1"/>
        <c:lblAlgn val="ctr"/>
        <c:lblOffset val="100"/>
      </c:catAx>
      <c:valAx>
        <c:axId val="45231488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Forcing</a:t>
                </a:r>
                <a:r>
                  <a:rPr lang="en-US" dirty="0" smtClean="0"/>
                  <a:t> Error (</a:t>
                </a:r>
                <a:r>
                  <a:rPr lang="en-US" dirty="0"/>
                  <a:t>W/m^2)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522956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000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LW </a:t>
            </a:r>
            <a:r>
              <a:rPr lang="en-US" sz="1800" dirty="0" smtClean="0"/>
              <a:t>Forcing Error: </a:t>
            </a:r>
            <a:r>
              <a:rPr lang="en-US" sz="1800" dirty="0"/>
              <a:t>Surface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v>RRTMG</c:v>
          </c:tx>
          <c:spPr>
            <a:solidFill>
              <a:srgbClr val="0000FF"/>
            </a:solidFill>
          </c:spPr>
          <c:cat>
            <c:strRef>
              <c:f>AER!$D$1:$J$1</c:f>
              <c:strCache>
                <c:ptCount val="7"/>
                <c:pt idx="0">
                  <c:v>2XCO2</c:v>
                </c:pt>
                <c:pt idx="1">
                  <c:v>4XC02</c:v>
                </c:pt>
                <c:pt idx="2">
                  <c:v>GHG</c:v>
                </c:pt>
                <c:pt idx="3">
                  <c:v>CH4,N2O</c:v>
                </c:pt>
                <c:pt idx="4">
                  <c:v>N2O,CFC</c:v>
                </c:pt>
                <c:pt idx="5">
                  <c:v>CH4,CFC</c:v>
                </c:pt>
                <c:pt idx="6">
                  <c:v>H2O+20%</c:v>
                </c:pt>
              </c:strCache>
            </c:strRef>
          </c:cat>
          <c:val>
            <c:numRef>
              <c:f>AER!$D$9:$J$9</c:f>
              <c:numCache>
                <c:formatCode>General</c:formatCode>
                <c:ptCount val="7"/>
                <c:pt idx="0">
                  <c:v>0</c:v>
                </c:pt>
                <c:pt idx="1">
                  <c:v>0.11</c:v>
                </c:pt>
                <c:pt idx="2">
                  <c:v>-0.05</c:v>
                </c:pt>
                <c:pt idx="3">
                  <c:v>6.9999999999999923E-2</c:v>
                </c:pt>
                <c:pt idx="4">
                  <c:v>4.0000000000000022E-2</c:v>
                </c:pt>
                <c:pt idx="5">
                  <c:v>-6.0000000000000032E-2</c:v>
                </c:pt>
                <c:pt idx="6">
                  <c:v>0.37000000000000022</c:v>
                </c:pt>
              </c:numCache>
            </c:numRef>
          </c:val>
        </c:ser>
        <c:ser>
          <c:idx val="1"/>
          <c:order val="1"/>
          <c:tx>
            <c:v>CAM</c:v>
          </c:tx>
          <c:spPr>
            <a:solidFill>
              <a:srgbClr val="FF0000"/>
            </a:solidFill>
          </c:spPr>
          <c:val>
            <c:numRef>
              <c:f>CCSM!$F$26:$L$26</c:f>
              <c:numCache>
                <c:formatCode>0.00</c:formatCode>
                <c:ptCount val="7"/>
                <c:pt idx="0">
                  <c:v>-0.100000000000001</c:v>
                </c:pt>
                <c:pt idx="1">
                  <c:v>-0.27000000000000302</c:v>
                </c:pt>
                <c:pt idx="2">
                  <c:v>0.25999999999999984</c:v>
                </c:pt>
                <c:pt idx="3">
                  <c:v>0.87000000000000444</c:v>
                </c:pt>
                <c:pt idx="4">
                  <c:v>0.120000000000007</c:v>
                </c:pt>
                <c:pt idx="5">
                  <c:v>0.34000000000000702</c:v>
                </c:pt>
                <c:pt idx="6">
                  <c:v>0.52999999999999803</c:v>
                </c:pt>
              </c:numCache>
            </c:numRef>
          </c:val>
        </c:ser>
        <c:axId val="45273472"/>
        <c:axId val="45275392"/>
      </c:barChart>
      <c:catAx>
        <c:axId val="4527347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Experiment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1000" b="1" i="1"/>
            </a:pPr>
            <a:endParaRPr lang="en-US"/>
          </a:p>
        </c:txPr>
        <c:crossAx val="45275392"/>
        <c:crosses val="autoZero"/>
        <c:auto val="1"/>
        <c:lblAlgn val="ctr"/>
        <c:lblOffset val="100"/>
      </c:catAx>
      <c:valAx>
        <c:axId val="45275392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 dirty="0"/>
                  <a:t>Forcing</a:t>
                </a:r>
                <a:r>
                  <a:rPr lang="en-US" sz="1000" dirty="0" smtClean="0"/>
                  <a:t> Error (</a:t>
                </a:r>
                <a:r>
                  <a:rPr lang="en-US" sz="1000" dirty="0"/>
                  <a:t>W/m^2)</a:t>
                </a:r>
              </a:p>
            </c:rich>
          </c:tx>
          <c:layout/>
        </c:title>
        <c:numFmt formatCode="General" sourceLinked="1"/>
        <c:tickLblPos val="nextTo"/>
        <c:crossAx val="4527347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000"/>
          </a:pPr>
          <a:endParaRPr lang="en-US"/>
        </a:p>
      </c:txPr>
    </c:legend>
    <c:plotVisOnly val="1"/>
  </c:chart>
  <c:txPr>
    <a:bodyPr/>
    <a:lstStyle/>
    <a:p>
      <a:pPr>
        <a:defRPr sz="14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 dirty="0"/>
              <a:t>SW Forcing</a:t>
            </a:r>
            <a:r>
              <a:rPr lang="en-US" dirty="0" smtClean="0"/>
              <a:t> Error:</a:t>
            </a:r>
            <a:r>
              <a:rPr lang="en-US" baseline="0" dirty="0" smtClean="0"/>
              <a:t> </a:t>
            </a:r>
            <a:r>
              <a:rPr lang="en-US" dirty="0" smtClean="0"/>
              <a:t>200 </a:t>
            </a:r>
            <a:r>
              <a:rPr lang="en-US" dirty="0" err="1"/>
              <a:t>hPa</a:t>
            </a:r>
            <a:endParaRPr lang="en-US" dirty="0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v>RRTMG</c:v>
          </c:tx>
          <c:spPr>
            <a:solidFill>
              <a:srgbClr val="0000FF"/>
            </a:solidFill>
          </c:spPr>
          <c:cat>
            <c:strRef>
              <c:f>AER!$D$1:$J$1</c:f>
              <c:strCache>
                <c:ptCount val="7"/>
                <c:pt idx="0">
                  <c:v>2XCO2</c:v>
                </c:pt>
                <c:pt idx="1">
                  <c:v>4XC02</c:v>
                </c:pt>
                <c:pt idx="2">
                  <c:v>GHG</c:v>
                </c:pt>
                <c:pt idx="3">
                  <c:v>CH4,N2O</c:v>
                </c:pt>
                <c:pt idx="4">
                  <c:v>N2O,CFC</c:v>
                </c:pt>
                <c:pt idx="5">
                  <c:v>CH4,CFC</c:v>
                </c:pt>
                <c:pt idx="6">
                  <c:v>H2O+20%</c:v>
                </c:pt>
              </c:strCache>
            </c:strRef>
          </c:cat>
          <c:val>
            <c:numRef>
              <c:f>AER!$D$14:$J$14</c:f>
              <c:numCache>
                <c:formatCode>General</c:formatCode>
                <c:ptCount val="7"/>
                <c:pt idx="0">
                  <c:v>-0.05</c:v>
                </c:pt>
                <c:pt idx="1">
                  <c:v>-0.16</c:v>
                </c:pt>
                <c:pt idx="2">
                  <c:v>-8.0000000000000043E-2</c:v>
                </c:pt>
                <c:pt idx="3">
                  <c:v>0.11</c:v>
                </c:pt>
                <c:pt idx="4">
                  <c:v>2.0000000000000011E-2</c:v>
                </c:pt>
                <c:pt idx="5">
                  <c:v>-0.05</c:v>
                </c:pt>
                <c:pt idx="6">
                  <c:v>4.0000000000000022E-2</c:v>
                </c:pt>
              </c:numCache>
            </c:numRef>
          </c:val>
        </c:ser>
        <c:ser>
          <c:idx val="1"/>
          <c:order val="1"/>
          <c:tx>
            <c:v>CAM</c:v>
          </c:tx>
          <c:spPr>
            <a:solidFill>
              <a:srgbClr val="FF0000"/>
            </a:solidFill>
          </c:spPr>
          <c:val>
            <c:numRef>
              <c:f>CCSM!$F$27:$L$27</c:f>
              <c:numCache>
                <c:formatCode>0.00</c:formatCode>
                <c:ptCount val="7"/>
                <c:pt idx="0">
                  <c:v>1.9999999999990904E-2</c:v>
                </c:pt>
                <c:pt idx="1">
                  <c:v>6.0000000000068304E-2</c:v>
                </c:pt>
                <c:pt idx="2">
                  <c:v>0.19999999999999157</c:v>
                </c:pt>
                <c:pt idx="3">
                  <c:v>0.4</c:v>
                </c:pt>
                <c:pt idx="4">
                  <c:v>2.0000000000000011E-2</c:v>
                </c:pt>
                <c:pt idx="5">
                  <c:v>0.16</c:v>
                </c:pt>
                <c:pt idx="6">
                  <c:v>-1.0000000000040902E-2</c:v>
                </c:pt>
              </c:numCache>
            </c:numRef>
          </c:val>
        </c:ser>
        <c:axId val="73666560"/>
        <c:axId val="73668480"/>
      </c:barChart>
      <c:catAx>
        <c:axId val="7366656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Experiment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1000" b="1" i="1"/>
            </a:pPr>
            <a:endParaRPr lang="en-US"/>
          </a:p>
        </c:txPr>
        <c:crossAx val="73668480"/>
        <c:crosses val="autoZero"/>
        <c:auto val="1"/>
        <c:lblAlgn val="ctr"/>
        <c:lblOffset val="100"/>
      </c:catAx>
      <c:valAx>
        <c:axId val="73668480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Forcing</a:t>
                </a:r>
                <a:r>
                  <a:rPr lang="en-US" dirty="0" smtClean="0"/>
                  <a:t> Error (</a:t>
                </a:r>
                <a:r>
                  <a:rPr lang="en-US" dirty="0"/>
                  <a:t>W/m^2)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366656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000"/>
          </a:pPr>
          <a:endParaRPr lang="en-U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 dirty="0"/>
              <a:t>SW Forcing</a:t>
            </a:r>
            <a:r>
              <a:rPr lang="en-US" dirty="0" smtClean="0"/>
              <a:t> Error:</a:t>
            </a:r>
            <a:r>
              <a:rPr lang="en-US" baseline="0" dirty="0" smtClean="0"/>
              <a:t> </a:t>
            </a:r>
            <a:r>
              <a:rPr lang="en-US" dirty="0" smtClean="0"/>
              <a:t>Surface</a:t>
            </a:r>
            <a:endParaRPr lang="en-US" dirty="0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v>RRTMG</c:v>
          </c:tx>
          <c:spPr>
            <a:solidFill>
              <a:srgbClr val="0000FF"/>
            </a:solidFill>
          </c:spPr>
          <c:cat>
            <c:strRef>
              <c:f>AER!$D$1:$J$1</c:f>
              <c:strCache>
                <c:ptCount val="7"/>
                <c:pt idx="0">
                  <c:v>2XCO2</c:v>
                </c:pt>
                <c:pt idx="1">
                  <c:v>4XC02</c:v>
                </c:pt>
                <c:pt idx="2">
                  <c:v>GHG</c:v>
                </c:pt>
                <c:pt idx="3">
                  <c:v>CH4,N2O</c:v>
                </c:pt>
                <c:pt idx="4">
                  <c:v>N2O,CFC</c:v>
                </c:pt>
                <c:pt idx="5">
                  <c:v>CH4,CFC</c:v>
                </c:pt>
                <c:pt idx="6">
                  <c:v>H2O+20%</c:v>
                </c:pt>
              </c:strCache>
            </c:strRef>
          </c:cat>
          <c:val>
            <c:numRef>
              <c:f>AER!$D$18:$J$18</c:f>
              <c:numCache>
                <c:formatCode>General</c:formatCode>
                <c:ptCount val="7"/>
                <c:pt idx="0">
                  <c:v>0.1</c:v>
                </c:pt>
                <c:pt idx="1">
                  <c:v>0.38000000000000084</c:v>
                </c:pt>
                <c:pt idx="2">
                  <c:v>0.34</c:v>
                </c:pt>
                <c:pt idx="3">
                  <c:v>0.59</c:v>
                </c:pt>
                <c:pt idx="4">
                  <c:v>2.0000000000000011E-2</c:v>
                </c:pt>
                <c:pt idx="5">
                  <c:v>0.22</c:v>
                </c:pt>
                <c:pt idx="6">
                  <c:v>0.100000000000001</c:v>
                </c:pt>
              </c:numCache>
            </c:numRef>
          </c:val>
        </c:ser>
        <c:ser>
          <c:idx val="1"/>
          <c:order val="1"/>
          <c:tx>
            <c:v>CAM</c:v>
          </c:tx>
          <c:spPr>
            <a:solidFill>
              <a:srgbClr val="FF0000"/>
            </a:solidFill>
          </c:spPr>
          <c:val>
            <c:numRef>
              <c:f>CCSM!$F$28:$L$28</c:f>
              <c:numCache>
                <c:formatCode>0.00</c:formatCode>
                <c:ptCount val="7"/>
                <c:pt idx="0">
                  <c:v>0.20999999999997751</c:v>
                </c:pt>
                <c:pt idx="1">
                  <c:v>0.71999999999998265</c:v>
                </c:pt>
                <c:pt idx="2">
                  <c:v>0.76999999999997892</c:v>
                </c:pt>
                <c:pt idx="3">
                  <c:v>0.9</c:v>
                </c:pt>
                <c:pt idx="4">
                  <c:v>2.0000000000000011E-2</c:v>
                </c:pt>
                <c:pt idx="5">
                  <c:v>0.54</c:v>
                </c:pt>
                <c:pt idx="6">
                  <c:v>0.35000000000001402</c:v>
                </c:pt>
              </c:numCache>
            </c:numRef>
          </c:val>
        </c:ser>
        <c:axId val="73714304"/>
        <c:axId val="73724672"/>
      </c:barChart>
      <c:catAx>
        <c:axId val="7371430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Experiement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b="1" i="1"/>
            </a:pPr>
            <a:endParaRPr lang="en-US"/>
          </a:p>
        </c:txPr>
        <c:crossAx val="73724672"/>
        <c:crosses val="autoZero"/>
        <c:auto val="1"/>
        <c:lblAlgn val="ctr"/>
        <c:lblOffset val="100"/>
      </c:catAx>
      <c:valAx>
        <c:axId val="73724672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Forcing</a:t>
                </a:r>
                <a:r>
                  <a:rPr lang="en-US" dirty="0" smtClean="0"/>
                  <a:t> Error (</a:t>
                </a:r>
                <a:r>
                  <a:rPr lang="en-US" dirty="0"/>
                  <a:t>W/m^2)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371430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1"/>
          <c:order val="0"/>
          <c:cat>
            <c:numRef>
              <c:f>Memory!$A$3:$A$6</c:f>
              <c:numCache>
                <c:formatCode>General</c:formatCode>
                <c:ptCount val="4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</c:numCache>
            </c:numRef>
          </c:cat>
          <c:val>
            <c:numRef>
              <c:f>Memory!$E$3:$E$6</c:f>
              <c:numCache>
                <c:formatCode>General</c:formatCode>
                <c:ptCount val="4"/>
                <c:pt idx="0">
                  <c:v>51</c:v>
                </c:pt>
                <c:pt idx="1">
                  <c:v>29</c:v>
                </c:pt>
                <c:pt idx="2">
                  <c:v>13</c:v>
                </c:pt>
                <c:pt idx="3">
                  <c:v>4</c:v>
                </c:pt>
              </c:numCache>
            </c:numRef>
          </c:val>
        </c:ser>
        <c:hiLowLines/>
        <c:marker val="1"/>
        <c:axId val="73351552"/>
        <c:axId val="73353472"/>
      </c:lineChart>
      <c:catAx>
        <c:axId val="733515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Tasks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3353472"/>
        <c:crosses val="autoZero"/>
        <c:auto val="1"/>
        <c:lblAlgn val="ctr"/>
        <c:lblOffset val="100"/>
      </c:catAx>
      <c:valAx>
        <c:axId val="7335347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 Increase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3351552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8.1043963254593204E-2"/>
          <c:y val="7.4548702245552642E-2"/>
          <c:w val="0.57160170603674565"/>
          <c:h val="0.79822506561679785"/>
        </c:manualLayout>
      </c:layout>
      <c:scatterChart>
        <c:scatterStyle val="lineMarker"/>
        <c:ser>
          <c:idx val="0"/>
          <c:order val="0"/>
          <c:tx>
            <c:v>NCAR/Blueice</c:v>
          </c:tx>
          <c:xVal>
            <c:numRef>
              <c:f>Time!$A$1:$A$7</c:f>
              <c:numCache>
                <c:formatCode>General</c:formatCode>
                <c:ptCount val="7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  <c:pt idx="4">
                  <c:v>512</c:v>
                </c:pt>
                <c:pt idx="5">
                  <c:v>1024</c:v>
                </c:pt>
                <c:pt idx="6">
                  <c:v>1664</c:v>
                </c:pt>
              </c:numCache>
            </c:numRef>
          </c:xVal>
          <c:yVal>
            <c:numRef>
              <c:f>Time!$E$1:$E$7</c:f>
              <c:numCache>
                <c:formatCode>General</c:formatCode>
                <c:ptCount val="7"/>
                <c:pt idx="0">
                  <c:v>64</c:v>
                </c:pt>
                <c:pt idx="1">
                  <c:v>68</c:v>
                </c:pt>
                <c:pt idx="2">
                  <c:v>71</c:v>
                </c:pt>
                <c:pt idx="3">
                  <c:v>78</c:v>
                </c:pt>
                <c:pt idx="4">
                  <c:v>85</c:v>
                </c:pt>
              </c:numCache>
            </c:numRef>
          </c:yVal>
        </c:ser>
        <c:ser>
          <c:idx val="1"/>
          <c:order val="1"/>
          <c:tx>
            <c:v>DOE/Cray</c:v>
          </c:tx>
          <c:xVal>
            <c:numRef>
              <c:f>Time!$A$1:$A$7</c:f>
              <c:numCache>
                <c:formatCode>General</c:formatCode>
                <c:ptCount val="7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  <c:pt idx="4">
                  <c:v>512</c:v>
                </c:pt>
                <c:pt idx="5">
                  <c:v>1024</c:v>
                </c:pt>
                <c:pt idx="6">
                  <c:v>1664</c:v>
                </c:pt>
              </c:numCache>
            </c:numRef>
          </c:xVal>
          <c:yVal>
            <c:numRef>
              <c:f>Time!$F$1:$F$7</c:f>
              <c:numCache>
                <c:formatCode>General</c:formatCode>
                <c:ptCount val="7"/>
                <c:pt idx="3">
                  <c:v>58</c:v>
                </c:pt>
                <c:pt idx="4">
                  <c:v>68</c:v>
                </c:pt>
                <c:pt idx="5">
                  <c:v>71</c:v>
                </c:pt>
                <c:pt idx="6">
                  <c:v>77</c:v>
                </c:pt>
              </c:numCache>
            </c:numRef>
          </c:yVal>
        </c:ser>
        <c:axId val="67953792"/>
        <c:axId val="67955712"/>
      </c:scatterChart>
      <c:valAx>
        <c:axId val="67953792"/>
        <c:scaling>
          <c:logBase val="2"/>
          <c:orientation val="minMax"/>
          <c:min val="32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7955712"/>
        <c:crosses val="autoZero"/>
        <c:crossBetween val="midCat"/>
      </c:valAx>
      <c:valAx>
        <c:axId val="67955712"/>
        <c:scaling>
          <c:orientation val="minMax"/>
          <c:max val="100"/>
          <c:min val="5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7953792"/>
        <c:crosses val="autoZero"/>
        <c:crossBetween val="midCat"/>
        <c:majorUnit val="10"/>
      </c:valAx>
    </c:plotArea>
    <c:legend>
      <c:legendPos val="r"/>
      <c:layout>
        <c:manualLayout>
          <c:xMode val="edge"/>
          <c:yMode val="edge"/>
          <c:x val="0.14834711286089239"/>
          <c:y val="0.14544947506561678"/>
          <c:w val="0.25720844269466314"/>
          <c:h val="0.17206401283172937"/>
        </c:manualLayout>
      </c:layout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F329446-7192-42A8-B52D-989C45D93009}" type="datetimeFigureOut">
              <a:rPr lang="en-US" smtClean="0"/>
              <a:pPr/>
              <a:t>6/17/2008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053A807-FBB8-4C5C-B0B6-69AADE8AC9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A807-FBB8-4C5C-B0B6-69AADE8AC91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A807-FBB8-4C5C-B0B6-69AADE8AC91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A807-FBB8-4C5C-B0B6-69AADE8AC91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A807-FBB8-4C5C-B0B6-69AADE8AC91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A807-FBB8-4C5C-B0B6-69AADE8AC91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 D_ </a:t>
            </a:r>
            <a:r>
              <a:rPr lang="en-US" dirty="0" err="1" smtClean="0"/>
              <a:t>vs</a:t>
            </a:r>
            <a:r>
              <a:rPr lang="en-US" dirty="0" smtClean="0"/>
              <a:t> P_</a:t>
            </a:r>
            <a:r>
              <a:rPr lang="en-US" baseline="0" dirty="0" smtClean="0"/>
              <a:t>   2) </a:t>
            </a:r>
            <a:r>
              <a:rPr lang="en-US" baseline="0" dirty="0" err="1" smtClean="0"/>
              <a:t>source_camname:microphysics</a:t>
            </a:r>
            <a:r>
              <a:rPr lang="en-US" baseline="0" dirty="0" smtClean="0"/>
              <a:t>/</a:t>
            </a:r>
            <a:r>
              <a:rPr lang="en-US" baseline="0" dirty="0" err="1" smtClean="0"/>
              <a:t>opticsfile</a:t>
            </a:r>
            <a:r>
              <a:rPr lang="en-US" baseline="0" dirty="0" smtClean="0"/>
              <a:t>  3) Contents of file – optics method name, optical data, microphysics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3A807-FBB8-4C5C-B0B6-69AADE8AC91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2D0E-58EE-4019-B1E5-E33734F3FA73}" type="datetimeFigureOut">
              <a:rPr lang="en-US" smtClean="0"/>
              <a:pPr/>
              <a:t>6/17/2008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6DFE-E26B-4E7E-AEFE-95864D8E2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2D0E-58EE-4019-B1E5-E33734F3FA73}" type="datetimeFigureOut">
              <a:rPr lang="en-US" smtClean="0"/>
              <a:pPr/>
              <a:t>6/17/2008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6DFE-E26B-4E7E-AEFE-95864D8E2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2D0E-58EE-4019-B1E5-E33734F3FA73}" type="datetimeFigureOut">
              <a:rPr lang="en-US" smtClean="0"/>
              <a:pPr/>
              <a:t>6/17/2008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6DFE-E26B-4E7E-AEFE-95864D8E2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2D0E-58EE-4019-B1E5-E33734F3FA73}" type="datetimeFigureOut">
              <a:rPr lang="en-US" smtClean="0"/>
              <a:pPr/>
              <a:t>6/17/2008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6DFE-E26B-4E7E-AEFE-95864D8E2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2D0E-58EE-4019-B1E5-E33734F3FA73}" type="datetimeFigureOut">
              <a:rPr lang="en-US" smtClean="0"/>
              <a:pPr/>
              <a:t>6/17/2008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6DFE-E26B-4E7E-AEFE-95864D8E2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2D0E-58EE-4019-B1E5-E33734F3FA73}" type="datetimeFigureOut">
              <a:rPr lang="en-US" smtClean="0"/>
              <a:pPr/>
              <a:t>6/17/2008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6DFE-E26B-4E7E-AEFE-95864D8E2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2D0E-58EE-4019-B1E5-E33734F3FA73}" type="datetimeFigureOut">
              <a:rPr lang="en-US" smtClean="0"/>
              <a:pPr/>
              <a:t>6/17/2008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6DFE-E26B-4E7E-AEFE-95864D8E2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2D0E-58EE-4019-B1E5-E33734F3FA73}" type="datetimeFigureOut">
              <a:rPr lang="en-US" smtClean="0"/>
              <a:pPr/>
              <a:t>6/17/2008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6DFE-E26B-4E7E-AEFE-95864D8E2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2D0E-58EE-4019-B1E5-E33734F3FA73}" type="datetimeFigureOut">
              <a:rPr lang="en-US" smtClean="0"/>
              <a:pPr/>
              <a:t>6/17/2008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6DFE-E26B-4E7E-AEFE-95864D8E2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2D0E-58EE-4019-B1E5-E33734F3FA73}" type="datetimeFigureOut">
              <a:rPr lang="en-US" smtClean="0"/>
              <a:pPr/>
              <a:t>6/17/2008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6DFE-E26B-4E7E-AEFE-95864D8E2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2D0E-58EE-4019-B1E5-E33734F3FA73}" type="datetimeFigureOut">
              <a:rPr lang="en-US" smtClean="0"/>
              <a:pPr/>
              <a:t>6/17/2008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DE46DFE-E26B-4E7E-AEFE-95864D8E2B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C02D0E-58EE-4019-B1E5-E33734F3FA73}" type="datetimeFigureOut">
              <a:rPr lang="en-US" smtClean="0"/>
              <a:pPr/>
              <a:t>6/17/2008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E46DFE-E26B-4E7E-AEFE-95864D8E2B6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Radiation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Andrew Conley¹², </a:t>
            </a:r>
          </a:p>
          <a:p>
            <a:r>
              <a:rPr lang="en-US" sz="2400" dirty="0" smtClean="0"/>
              <a:t>Mike Iacono¹³ , Bill Collins¹², Brian Eaton², Phil Rasch², </a:t>
            </a:r>
          </a:p>
          <a:p>
            <a:r>
              <a:rPr lang="en-US" sz="2400" dirty="0" smtClean="0"/>
              <a:t>Francis Vitt², Pat Worley², Jean-Francois Lamarque¹², </a:t>
            </a:r>
          </a:p>
          <a:p>
            <a:r>
              <a:rPr lang="en-US" sz="2400" dirty="0" smtClean="0"/>
              <a:t>And Many Others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51054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¹</a:t>
            </a:r>
            <a:r>
              <a:rPr lang="en-US" dirty="0" smtClean="0"/>
              <a:t>Supported by DOE/</a:t>
            </a:r>
            <a:r>
              <a:rPr lang="en-US" dirty="0" err="1" smtClean="0"/>
              <a:t>SciDAC</a:t>
            </a:r>
            <a:endParaRPr lang="en-US" dirty="0" smtClean="0"/>
          </a:p>
          <a:p>
            <a:pPr algn="r"/>
            <a:r>
              <a:rPr lang="en-US" dirty="0" smtClean="0"/>
              <a:t>²Supported by NSF/NCAR</a:t>
            </a:r>
          </a:p>
          <a:p>
            <a:pPr algn="r"/>
            <a:r>
              <a:rPr lang="en-US" dirty="0" smtClean="0"/>
              <a:t>³Supported by DOE/ARM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0"/>
            <a:ext cx="6172200" cy="6096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CO</a:t>
            </a:r>
            <a:r>
              <a:rPr lang="en-US" sz="2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FF0000"/>
                </a:solidFill>
              </a:rPr>
              <a:t> Atmospheres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1" name="Content Placeholder 10" descr="CO2_palea_top_up_flux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9200" y="1371600"/>
            <a:ext cx="2895606" cy="2630429"/>
          </a:xfrm>
        </p:spPr>
      </p:pic>
      <p:pic>
        <p:nvPicPr>
          <p:cNvPr id="12" name="Picture 11" descr="CO2_pales_surf_down_flu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4038600"/>
            <a:ext cx="2962662" cy="2630429"/>
          </a:xfrm>
          <a:prstGeom prst="rect">
            <a:avLst/>
          </a:prstGeom>
        </p:spPr>
      </p:pic>
      <p:pic>
        <p:nvPicPr>
          <p:cNvPr id="13" name="Picture 12" descr="CO2_paleo_heating_re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1447800"/>
            <a:ext cx="3038862" cy="2630429"/>
          </a:xfrm>
          <a:prstGeom prst="rect">
            <a:avLst/>
          </a:prstGeom>
        </p:spPr>
      </p:pic>
      <p:pic>
        <p:nvPicPr>
          <p:cNvPr id="14" name="Picture 13" descr="CO2_paleo_heating_erro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4038600"/>
            <a:ext cx="3304039" cy="263042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305227" y="6519446"/>
            <a:ext cx="1838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1600" dirty="0" smtClean="0"/>
              <a:t> J. Delamere (AER)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Integration Status </a:t>
            </a:r>
            <a:br>
              <a:rPr lang="en-US" sz="4400" dirty="0" smtClean="0">
                <a:solidFill>
                  <a:srgbClr val="FF0000"/>
                </a:solidFill>
              </a:rPr>
            </a:br>
            <a:r>
              <a:rPr lang="en-US" sz="4400" dirty="0" smtClean="0">
                <a:solidFill>
                  <a:srgbClr val="FF0000"/>
                </a:solidFill>
              </a:rPr>
              <a:t>Condensed Phase Optics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dirty="0" smtClean="0"/>
              <a:t>Liquid Cloud Optics </a:t>
            </a:r>
          </a:p>
          <a:p>
            <a:pPr lvl="1">
              <a:buClr>
                <a:srgbClr val="FF0000"/>
              </a:buClr>
            </a:pPr>
            <a:r>
              <a:rPr lang="en-US" dirty="0" smtClean="0"/>
              <a:t>Using CAM3.5 Optics</a:t>
            </a:r>
          </a:p>
          <a:p>
            <a:pPr lvl="1">
              <a:buClr>
                <a:srgbClr val="FF0000"/>
              </a:buClr>
            </a:pPr>
            <a:r>
              <a:rPr lang="en-US" dirty="0" smtClean="0"/>
              <a:t>Constructed optics for MG Clouds</a:t>
            </a:r>
          </a:p>
          <a:p>
            <a:pPr lvl="1">
              <a:buClr>
                <a:srgbClr val="FF0000"/>
              </a:buClr>
            </a:pPr>
            <a:r>
              <a:rPr lang="en-US" dirty="0" smtClean="0"/>
              <a:t>Implemented 1</a:t>
            </a:r>
            <a:r>
              <a:rPr lang="en-US" baseline="30000" dirty="0" smtClean="0"/>
              <a:t>st</a:t>
            </a:r>
            <a:r>
              <a:rPr lang="en-US" dirty="0" smtClean="0"/>
              <a:t> cut of MG Cloud Optics</a:t>
            </a:r>
          </a:p>
          <a:p>
            <a:pPr lvl="1">
              <a:buClr>
                <a:srgbClr val="FF0000"/>
              </a:buClr>
            </a:pPr>
            <a:r>
              <a:rPr lang="en-US" dirty="0" smtClean="0"/>
              <a:t>Need to include in-cloud liquid variability 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Ice Cloud Optics</a:t>
            </a:r>
          </a:p>
          <a:p>
            <a:pPr lvl="1">
              <a:buClr>
                <a:srgbClr val="FF0000"/>
              </a:buClr>
            </a:pPr>
            <a:r>
              <a:rPr lang="en-US" dirty="0" smtClean="0"/>
              <a:t>Have Optics from David Mitchell</a:t>
            </a:r>
          </a:p>
          <a:p>
            <a:pPr lvl="1">
              <a:buClr>
                <a:srgbClr val="FF0000"/>
              </a:buClr>
            </a:pPr>
            <a:r>
              <a:rPr lang="en-US" dirty="0" smtClean="0"/>
              <a:t>Need to be implemented and tested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Aerosol optics not yet integrated with RRTMG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Software Integration Status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dirty="0" smtClean="0"/>
              <a:t>Testing on NCAR machines relatively complete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Testing ongoing on DOE machines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Optimizations are ongoing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Removing CAM-specific elements from RRTMG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Soon to be part of trunk code as a configuration option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Computational Costs</a:t>
            </a:r>
            <a:endParaRPr lang="en-US" sz="4000" dirty="0">
              <a:solidFill>
                <a:srgbClr val="FF0000"/>
              </a:solidFill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4191000" y="2362200"/>
          <a:ext cx="4572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48400" y="1752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533400" y="2286000"/>
          <a:ext cx="48006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04800" y="3276600"/>
            <a:ext cx="369332" cy="121988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200" dirty="0" smtClean="0"/>
              <a:t>CAMRT/RRTMG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371600" y="1752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Performance Ratio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362200" y="5791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PE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200400" y="6019800"/>
            <a:ext cx="2721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Fv 1.9X2.5, no aerosols</a:t>
            </a:r>
          </a:p>
          <a:p>
            <a:r>
              <a:rPr lang="en-US" dirty="0" smtClean="0"/>
              <a:t>*Brian Eaton, Pat Worley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Questions?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RRTMG – A New Radiation Code for CAM</a:t>
            </a:r>
          </a:p>
          <a:p>
            <a:pPr marL="850392" lvl="1" indent="-457200">
              <a:buClr>
                <a:srgbClr val="FF0000"/>
              </a:buClr>
            </a:pPr>
            <a:r>
              <a:rPr lang="en-US" dirty="0" smtClean="0">
                <a:solidFill>
                  <a:srgbClr val="FF0000"/>
                </a:solidFill>
              </a:rPr>
              <a:t>Science Tests</a:t>
            </a:r>
          </a:p>
          <a:p>
            <a:pPr marL="850392" lvl="1" indent="-457200">
              <a:buClr>
                <a:srgbClr val="FF0000"/>
              </a:buClr>
            </a:pPr>
            <a:r>
              <a:rPr lang="en-US" dirty="0" smtClean="0">
                <a:solidFill>
                  <a:srgbClr val="FF0000"/>
                </a:solidFill>
              </a:rPr>
              <a:t>Integration Tests</a:t>
            </a:r>
          </a:p>
          <a:p>
            <a:pPr marL="541782" indent="-514350">
              <a:buClr>
                <a:srgbClr val="7030A0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7030A0"/>
                </a:solidFill>
              </a:rPr>
              <a:t>New Interface for Radiative Constituents</a:t>
            </a:r>
          </a:p>
          <a:p>
            <a:pPr marL="514350" indent="-514350">
              <a:buClr>
                <a:srgbClr val="92D050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92D050"/>
                </a:solidFill>
              </a:rPr>
              <a:t>Condensed Phase Optics</a:t>
            </a:r>
          </a:p>
          <a:p>
            <a:pPr marL="850392" lvl="1" indent="-457200">
              <a:buClr>
                <a:srgbClr val="92D050"/>
              </a:buClr>
            </a:pPr>
            <a:r>
              <a:rPr lang="en-US" dirty="0" smtClean="0">
                <a:solidFill>
                  <a:srgbClr val="92D050"/>
                </a:solidFill>
              </a:rPr>
              <a:t>Clouds</a:t>
            </a:r>
          </a:p>
          <a:p>
            <a:pPr marL="850392" lvl="1" indent="-457200">
              <a:buClr>
                <a:srgbClr val="92D050"/>
              </a:buClr>
            </a:pPr>
            <a:r>
              <a:rPr lang="en-US" dirty="0" smtClean="0">
                <a:solidFill>
                  <a:srgbClr val="92D050"/>
                </a:solidFill>
              </a:rPr>
              <a:t>Aerosols</a:t>
            </a:r>
          </a:p>
          <a:p>
            <a:pPr marL="514350" indent="-514350">
              <a:buClr>
                <a:srgbClr val="0070C0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Schedule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33400" y="1676400"/>
            <a:ext cx="6705600" cy="167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7030A0"/>
                </a:solidFill>
              </a:rPr>
              <a:t/>
            </a:r>
            <a:br>
              <a:rPr lang="en-US" sz="5400" dirty="0" smtClean="0">
                <a:solidFill>
                  <a:srgbClr val="7030A0"/>
                </a:solidFill>
              </a:rPr>
            </a:br>
            <a:r>
              <a:rPr lang="en-US" sz="4400" dirty="0" smtClean="0">
                <a:solidFill>
                  <a:srgbClr val="7030A0"/>
                </a:solidFill>
              </a:rPr>
              <a:t>Interface for Radiative Constituents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Clr>
                <a:srgbClr val="7030A0"/>
              </a:buClr>
            </a:pPr>
            <a:r>
              <a:rPr lang="en-US" dirty="0" smtClean="0"/>
              <a:t>Implemented for both CAMRT and RRTMG</a:t>
            </a:r>
          </a:p>
          <a:p>
            <a:pPr>
              <a:buClr>
                <a:srgbClr val="7030A0"/>
              </a:buClr>
            </a:pPr>
            <a:r>
              <a:rPr lang="en-US" dirty="0" smtClean="0"/>
              <a:t>Easy Forcing Computation</a:t>
            </a:r>
          </a:p>
          <a:p>
            <a:pPr lvl="1">
              <a:buClr>
                <a:srgbClr val="7030A0"/>
              </a:buClr>
            </a:pPr>
            <a:r>
              <a:rPr lang="en-US" dirty="0" err="1" smtClean="0"/>
              <a:t>Namelist</a:t>
            </a:r>
            <a:r>
              <a:rPr lang="en-US" dirty="0" smtClean="0"/>
              <a:t> driven</a:t>
            </a:r>
          </a:p>
          <a:p>
            <a:pPr lvl="1">
              <a:buClr>
                <a:srgbClr val="7030A0"/>
              </a:buClr>
            </a:pPr>
            <a:r>
              <a:rPr lang="en-US" dirty="0" smtClean="0"/>
              <a:t>Up to 10 diagnostic calls</a:t>
            </a:r>
          </a:p>
          <a:p>
            <a:pPr lvl="1">
              <a:buClr>
                <a:srgbClr val="7030A0"/>
              </a:buClr>
            </a:pPr>
            <a:r>
              <a:rPr lang="en-US" dirty="0" smtClean="0"/>
              <a:t>Supports multiple representations</a:t>
            </a:r>
          </a:p>
          <a:p>
            <a:pPr lvl="1">
              <a:buClr>
                <a:srgbClr val="7030A0"/>
              </a:buClr>
            </a:pPr>
            <a:r>
              <a:rPr lang="en-US" dirty="0" smtClean="0"/>
              <a:t>SW and LW</a:t>
            </a:r>
          </a:p>
          <a:p>
            <a:pPr>
              <a:buClr>
                <a:srgbClr val="7030A0"/>
              </a:buClr>
            </a:pPr>
            <a:r>
              <a:rPr lang="en-US" dirty="0" smtClean="0"/>
              <a:t>Explicit specification of radiative constituents – nothing hidden</a:t>
            </a:r>
          </a:p>
          <a:p>
            <a:pPr>
              <a:buClr>
                <a:srgbClr val="7030A0"/>
              </a:buClr>
            </a:pPr>
            <a:r>
              <a:rPr lang="en-US" dirty="0" smtClean="0"/>
              <a:t>Declaration of prognostic or diagnostic character of each species</a:t>
            </a:r>
          </a:p>
          <a:p>
            <a:pPr>
              <a:buClr>
                <a:srgbClr val="7030A0"/>
              </a:buClr>
            </a:pPr>
            <a:r>
              <a:rPr lang="en-US" dirty="0" smtClean="0"/>
              <a:t>Explicit link between microphysics and optics of each condensed species </a:t>
            </a:r>
          </a:p>
          <a:p>
            <a:pPr>
              <a:buClr>
                <a:srgbClr val="7030A0"/>
              </a:buClr>
            </a:pPr>
            <a:r>
              <a:rPr lang="en-US" dirty="0" smtClean="0"/>
              <a:t>Doesn’t change answers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7030A0"/>
                </a:solidFill>
              </a:rPr>
              <a:t/>
            </a:r>
            <a:br>
              <a:rPr lang="en-US" sz="4800" dirty="0" smtClean="0">
                <a:solidFill>
                  <a:srgbClr val="7030A0"/>
                </a:solidFill>
              </a:rPr>
            </a:br>
            <a:r>
              <a:rPr lang="en-US" sz="4000" dirty="0" smtClean="0">
                <a:solidFill>
                  <a:srgbClr val="7030A0"/>
                </a:solidFill>
              </a:rPr>
              <a:t>Example Namelist*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19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rad_climate="'D_O3:O3', 'D_O2:O2', 'D_CO2:CO2', \</a:t>
            </a:r>
          </a:p>
          <a:p>
            <a:pPr>
              <a:buNone/>
            </a:pPr>
            <a:r>
              <a:rPr lang="en-US" dirty="0" smtClean="0"/>
              <a:t>         'D_N2O:N2O', 'D_CH4:CH4', 'D_CFC11:CFC11', \</a:t>
            </a:r>
          </a:p>
          <a:p>
            <a:pPr>
              <a:buNone/>
            </a:pPr>
            <a:r>
              <a:rPr lang="en-US" dirty="0" smtClean="0"/>
              <a:t>         'D_CFC12:CFC12', 'P_Q:H2O', \</a:t>
            </a:r>
          </a:p>
          <a:p>
            <a:pPr>
              <a:buNone/>
            </a:pPr>
            <a:r>
              <a:rPr lang="en-US" dirty="0" smtClean="0"/>
              <a:t>         'D_ocar1:/path/ocpho.nc', \</a:t>
            </a:r>
          </a:p>
          <a:p>
            <a:pPr>
              <a:buNone/>
            </a:pPr>
            <a:r>
              <a:rPr lang="en-US" dirty="0" smtClean="0"/>
              <a:t>         'D_ocar2:/path/ocphi.nc', \</a:t>
            </a:r>
          </a:p>
          <a:p>
            <a:pPr>
              <a:buNone/>
            </a:pPr>
            <a:r>
              <a:rPr lang="en-US" dirty="0" smtClean="0"/>
              <a:t>         'D_bcar1:/path/bcpho.nc', \</a:t>
            </a:r>
          </a:p>
          <a:p>
            <a:pPr>
              <a:buNone/>
            </a:pPr>
            <a:r>
              <a:rPr lang="en-US" dirty="0" smtClean="0"/>
              <a:t>         'D_bcar2:/path/bcphi.nc' \</a:t>
            </a:r>
          </a:p>
          <a:p>
            <a:pPr>
              <a:buNone/>
            </a:pPr>
            <a:r>
              <a:rPr lang="en-US" dirty="0" smtClean="0"/>
              <a:t>         'D_dust1:/path/dustv2b1.nc', \</a:t>
            </a:r>
          </a:p>
          <a:p>
            <a:pPr>
              <a:buNone/>
            </a:pPr>
            <a:r>
              <a:rPr lang="en-US" dirty="0" smtClean="0"/>
              <a:t>         'D_dust2:/path/dustv2b2.nc', \</a:t>
            </a:r>
          </a:p>
          <a:p>
            <a:pPr>
              <a:buNone/>
            </a:pPr>
            <a:r>
              <a:rPr lang="en-US" dirty="0" smtClean="0"/>
              <a:t>         'D_dust3:/path/dustv2b3.nc', \</a:t>
            </a:r>
          </a:p>
          <a:p>
            <a:pPr>
              <a:buNone/>
            </a:pPr>
            <a:r>
              <a:rPr lang="en-US" dirty="0" smtClean="0"/>
              <a:t>         'D_dust4:/path/dustv2b4.nc', \</a:t>
            </a:r>
          </a:p>
          <a:p>
            <a:pPr>
              <a:buNone/>
            </a:pPr>
            <a:r>
              <a:rPr lang="en-US" dirty="0" smtClean="0"/>
              <a:t>         '</a:t>
            </a:r>
            <a:r>
              <a:rPr lang="en-US" dirty="0" err="1" smtClean="0"/>
              <a:t>D_sulf</a:t>
            </a:r>
            <a:r>
              <a:rPr lang="en-US" dirty="0" smtClean="0"/>
              <a:t>:/path/sul.nc' "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9436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*Created by build-namelist.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29000" y="5029200"/>
            <a:ext cx="1905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err="1" smtClean="0"/>
              <a:t>PhysProps</a:t>
            </a:r>
            <a:endParaRPr lang="en-US" u="sng" dirty="0" smtClean="0"/>
          </a:p>
          <a:p>
            <a:r>
              <a:rPr lang="en-US" dirty="0" smtClean="0"/>
              <a:t>Optical Data</a:t>
            </a:r>
          </a:p>
          <a:p>
            <a:r>
              <a:rPr lang="en-US" dirty="0" smtClean="0"/>
              <a:t>Size </a:t>
            </a:r>
            <a:r>
              <a:rPr lang="en-US" dirty="0" err="1" smtClean="0"/>
              <a:t>Distrib</a:t>
            </a:r>
            <a:r>
              <a:rPr lang="en-US" dirty="0" smtClean="0"/>
              <a:t> Data</a:t>
            </a:r>
          </a:p>
          <a:p>
            <a:r>
              <a:rPr lang="en-US" dirty="0" err="1" smtClean="0"/>
              <a:t>Hygroscopicity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998256" y="3200400"/>
            <a:ext cx="2792944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u="sng" dirty="0" err="1" smtClean="0"/>
              <a:t>Rad_Constituents</a:t>
            </a:r>
            <a:endParaRPr lang="en-US" u="sng" dirty="0" smtClean="0"/>
          </a:p>
          <a:p>
            <a:r>
              <a:rPr lang="en-US" dirty="0" smtClean="0"/>
              <a:t>Namelist</a:t>
            </a:r>
          </a:p>
          <a:p>
            <a:r>
              <a:rPr lang="en-US" dirty="0" smtClean="0"/>
              <a:t>Mass Distribution Sources</a:t>
            </a:r>
          </a:p>
          <a:p>
            <a:r>
              <a:rPr lang="en-US" dirty="0" smtClean="0"/>
              <a:t>PhysProp for each Mass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52800" y="1905000"/>
            <a:ext cx="2085827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u="sng" dirty="0" smtClean="0"/>
              <a:t>Aerosol </a:t>
            </a:r>
            <a:r>
              <a:rPr lang="en-US" u="sng" dirty="0" err="1" smtClean="0"/>
              <a:t>Rad</a:t>
            </a:r>
            <a:r>
              <a:rPr lang="en-US" u="sng" dirty="0" smtClean="0"/>
              <a:t> Props</a:t>
            </a:r>
          </a:p>
          <a:p>
            <a:r>
              <a:rPr lang="en-US" dirty="0" smtClean="0"/>
              <a:t>OD, SSA, ASM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52800" y="381000"/>
            <a:ext cx="2085827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u="sng" dirty="0" smtClean="0"/>
              <a:t>Radiation</a:t>
            </a:r>
          </a:p>
          <a:p>
            <a:r>
              <a:rPr lang="en-US" dirty="0" smtClean="0"/>
              <a:t>Gas Optics</a:t>
            </a:r>
          </a:p>
          <a:p>
            <a:r>
              <a:rPr lang="en-US" dirty="0" smtClean="0"/>
              <a:t>Heating Rates</a:t>
            </a:r>
          </a:p>
          <a:p>
            <a:r>
              <a:rPr lang="en-US" dirty="0" smtClean="0"/>
              <a:t>Fluxes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53200" y="1905000"/>
            <a:ext cx="2085827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u="sng" dirty="0" smtClean="0"/>
              <a:t>Cloud </a:t>
            </a:r>
            <a:r>
              <a:rPr lang="en-US" u="sng" dirty="0" err="1" smtClean="0"/>
              <a:t>Rad</a:t>
            </a:r>
            <a:r>
              <a:rPr lang="en-US" u="sng" dirty="0" smtClean="0"/>
              <a:t> Props</a:t>
            </a:r>
          </a:p>
          <a:p>
            <a:r>
              <a:rPr lang="en-US" dirty="0" smtClean="0"/>
              <a:t>OD, SSA, ASM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91400" y="4648200"/>
            <a:ext cx="838200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Dust3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91400" y="5105400"/>
            <a:ext cx="914400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Sulfate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91400" y="4191000"/>
            <a:ext cx="1066800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SeaSalt1</a:t>
            </a:r>
            <a:endParaRPr lang="en-US" dirty="0"/>
          </a:p>
        </p:txBody>
      </p:sp>
      <p:cxnSp>
        <p:nvCxnSpPr>
          <p:cNvPr id="18" name="Curved Connector 17"/>
          <p:cNvCxnSpPr>
            <a:stCxn id="7" idx="0"/>
            <a:endCxn id="9" idx="2"/>
          </p:cNvCxnSpPr>
          <p:nvPr/>
        </p:nvCxnSpPr>
        <p:spPr>
          <a:xfrm rot="5400000" flipH="1" flipV="1">
            <a:off x="4070687" y="2875373"/>
            <a:ext cx="649069" cy="98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9" idx="0"/>
            <a:endCxn id="10" idx="2"/>
          </p:cNvCxnSpPr>
          <p:nvPr/>
        </p:nvCxnSpPr>
        <p:spPr>
          <a:xfrm rot="5400000" flipH="1" flipV="1">
            <a:off x="4233879" y="1743165"/>
            <a:ext cx="323671" cy="15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hape 37"/>
          <p:cNvCxnSpPr>
            <a:stCxn id="11" idx="0"/>
            <a:endCxn id="10" idx="3"/>
          </p:cNvCxnSpPr>
          <p:nvPr/>
        </p:nvCxnSpPr>
        <p:spPr>
          <a:xfrm rot="16200000" flipV="1">
            <a:off x="6055454" y="364339"/>
            <a:ext cx="923835" cy="2157487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09600" y="2133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Gas Distributions</a:t>
            </a:r>
            <a:endParaRPr lang="en-US" dirty="0"/>
          </a:p>
        </p:txBody>
      </p:sp>
      <p:cxnSp>
        <p:nvCxnSpPr>
          <p:cNvPr id="98" name="Straight Arrow Connector 97"/>
          <p:cNvCxnSpPr>
            <a:stCxn id="14" idx="1"/>
            <a:endCxn id="6" idx="3"/>
          </p:cNvCxnSpPr>
          <p:nvPr/>
        </p:nvCxnSpPr>
        <p:spPr>
          <a:xfrm rot="10800000" flipV="1">
            <a:off x="5334000" y="4375665"/>
            <a:ext cx="2057400" cy="12536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12" idx="1"/>
            <a:endCxn id="6" idx="3"/>
          </p:cNvCxnSpPr>
          <p:nvPr/>
        </p:nvCxnSpPr>
        <p:spPr>
          <a:xfrm rot="10800000" flipV="1">
            <a:off x="5334000" y="4832865"/>
            <a:ext cx="2057400" cy="7964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13" idx="1"/>
            <a:endCxn id="6" idx="3"/>
          </p:cNvCxnSpPr>
          <p:nvPr/>
        </p:nvCxnSpPr>
        <p:spPr>
          <a:xfrm rot="10800000" flipV="1">
            <a:off x="5334000" y="5290065"/>
            <a:ext cx="2057400" cy="3392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7772400" y="5943600"/>
            <a:ext cx="914400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11" name="Straight Arrow Connector 110"/>
          <p:cNvCxnSpPr>
            <a:stCxn id="103" idx="0"/>
            <a:endCxn id="6" idx="3"/>
          </p:cNvCxnSpPr>
          <p:nvPr/>
        </p:nvCxnSpPr>
        <p:spPr>
          <a:xfrm rot="16200000" flipV="1">
            <a:off x="6624683" y="4338683"/>
            <a:ext cx="314235" cy="289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107" idx="0"/>
            <a:endCxn id="6" idx="3"/>
          </p:cNvCxnSpPr>
          <p:nvPr/>
        </p:nvCxnSpPr>
        <p:spPr>
          <a:xfrm rot="16200000" flipV="1">
            <a:off x="6586583" y="4376783"/>
            <a:ext cx="9435" cy="2514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urved Connector 120"/>
          <p:cNvCxnSpPr>
            <a:stCxn id="7" idx="1"/>
            <a:endCxn id="10" idx="1"/>
          </p:cNvCxnSpPr>
          <p:nvPr/>
        </p:nvCxnSpPr>
        <p:spPr>
          <a:xfrm rot="10800000" flipH="1">
            <a:off x="2998256" y="981165"/>
            <a:ext cx="354544" cy="2819400"/>
          </a:xfrm>
          <a:prstGeom prst="curvedConnector3">
            <a:avLst>
              <a:gd name="adj1" fmla="val -49945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7620000" y="5791200"/>
            <a:ext cx="914400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46" name="Straight Arrow Connector 145"/>
          <p:cNvCxnSpPr>
            <a:stCxn id="144" idx="0"/>
            <a:endCxn id="6" idx="3"/>
          </p:cNvCxnSpPr>
          <p:nvPr/>
        </p:nvCxnSpPr>
        <p:spPr>
          <a:xfrm rot="16200000" flipV="1">
            <a:off x="6624683" y="4338683"/>
            <a:ext cx="161835" cy="2743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7391400" y="5638800"/>
            <a:ext cx="914400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64" name="Curved Connector 63"/>
          <p:cNvCxnSpPr>
            <a:stCxn id="6" idx="0"/>
            <a:endCxn id="7" idx="2"/>
          </p:cNvCxnSpPr>
          <p:nvPr/>
        </p:nvCxnSpPr>
        <p:spPr>
          <a:xfrm rot="5400000" flipH="1" flipV="1">
            <a:off x="4073879" y="4708351"/>
            <a:ext cx="628471" cy="1322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hape 73"/>
          <p:cNvCxnSpPr>
            <a:stCxn id="7" idx="3"/>
            <a:endCxn id="11" idx="2"/>
          </p:cNvCxnSpPr>
          <p:nvPr/>
        </p:nvCxnSpPr>
        <p:spPr>
          <a:xfrm flipV="1">
            <a:off x="5791200" y="2551331"/>
            <a:ext cx="1804914" cy="1249234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172200" y="6019800"/>
            <a:ext cx="1219200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CloudOpt</a:t>
            </a:r>
            <a:endParaRPr lang="en-US" dirty="0"/>
          </a:p>
        </p:txBody>
      </p:sp>
      <p:cxnSp>
        <p:nvCxnSpPr>
          <p:cNvPr id="77" name="Straight Arrow Connector 76"/>
          <p:cNvCxnSpPr>
            <a:stCxn id="75" idx="1"/>
            <a:endCxn id="6" idx="3"/>
          </p:cNvCxnSpPr>
          <p:nvPr/>
        </p:nvCxnSpPr>
        <p:spPr>
          <a:xfrm rot="10800000">
            <a:off x="5334000" y="5629366"/>
            <a:ext cx="838200" cy="5751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7030A0"/>
                </a:solidFill>
              </a:rPr>
              <a:t>Questions?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RRTMG – New Radiation Code for CAM</a:t>
            </a:r>
          </a:p>
          <a:p>
            <a:pPr marL="850392" lvl="1" indent="-457200">
              <a:buClr>
                <a:srgbClr val="FF0000"/>
              </a:buClr>
            </a:pPr>
            <a:r>
              <a:rPr lang="en-US" dirty="0" smtClean="0">
                <a:solidFill>
                  <a:srgbClr val="FF0000"/>
                </a:solidFill>
              </a:rPr>
              <a:t>Science Tests</a:t>
            </a:r>
          </a:p>
          <a:p>
            <a:pPr marL="850392" lvl="1" indent="-457200">
              <a:buClr>
                <a:srgbClr val="FF0000"/>
              </a:buClr>
            </a:pPr>
            <a:r>
              <a:rPr lang="en-US" dirty="0" smtClean="0">
                <a:solidFill>
                  <a:srgbClr val="FF0000"/>
                </a:solidFill>
              </a:rPr>
              <a:t>Integration Tests</a:t>
            </a:r>
          </a:p>
          <a:p>
            <a:pPr marL="541782" indent="-514350">
              <a:buClr>
                <a:srgbClr val="7030A0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7030A0"/>
                </a:solidFill>
              </a:rPr>
              <a:t>New Interface for Radiative Constituents</a:t>
            </a:r>
          </a:p>
          <a:p>
            <a:pPr marL="514350" indent="-514350">
              <a:buClr>
                <a:srgbClr val="92D050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92D050"/>
                </a:solidFill>
              </a:rPr>
              <a:t>Condensed Phase Optics</a:t>
            </a:r>
          </a:p>
          <a:p>
            <a:pPr marL="850392" lvl="1" indent="-457200">
              <a:buClr>
                <a:srgbClr val="92D050"/>
              </a:buClr>
            </a:pPr>
            <a:r>
              <a:rPr lang="en-US" dirty="0" smtClean="0">
                <a:solidFill>
                  <a:srgbClr val="92D050"/>
                </a:solidFill>
              </a:rPr>
              <a:t>Clouds</a:t>
            </a:r>
          </a:p>
          <a:p>
            <a:pPr marL="850392" lvl="1" indent="-457200">
              <a:buClr>
                <a:srgbClr val="92D050"/>
              </a:buClr>
            </a:pPr>
            <a:r>
              <a:rPr lang="en-US" dirty="0" smtClean="0">
                <a:solidFill>
                  <a:srgbClr val="92D050"/>
                </a:solidFill>
              </a:rPr>
              <a:t>Aerosols</a:t>
            </a:r>
          </a:p>
          <a:p>
            <a:pPr marL="514350" indent="-514350">
              <a:buClr>
                <a:srgbClr val="0070C0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Schedule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33400" y="3200400"/>
            <a:ext cx="6705600" cy="6096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92D050"/>
                </a:solidFill>
              </a:rPr>
              <a:t>Condensed Phase Optics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92D050"/>
              </a:buClr>
              <a:buFont typeface="+mj-lt"/>
              <a:buAutoNum type="arabicPeriod"/>
            </a:pPr>
            <a:r>
              <a:rPr lang="en-US" dirty="0" smtClean="0"/>
              <a:t>All new optics target RRTMG</a:t>
            </a:r>
          </a:p>
          <a:p>
            <a:pPr marL="514350" indent="-514350">
              <a:buClr>
                <a:srgbClr val="92D050"/>
              </a:buClr>
              <a:buFont typeface="+mj-lt"/>
              <a:buAutoNum type="arabicPeriod"/>
            </a:pPr>
            <a:r>
              <a:rPr lang="en-US" dirty="0" smtClean="0"/>
              <a:t>Clouds</a:t>
            </a:r>
          </a:p>
          <a:p>
            <a:pPr marL="880110" lvl="1" indent="-514350">
              <a:buClr>
                <a:srgbClr val="92D050"/>
              </a:buClr>
            </a:pPr>
            <a:r>
              <a:rPr lang="en-US" dirty="0" smtClean="0"/>
              <a:t>Gamma size distribution liquid clouds (MG micro)</a:t>
            </a:r>
          </a:p>
          <a:p>
            <a:pPr marL="880110" lvl="1" indent="-514350">
              <a:buClr>
                <a:srgbClr val="92D050"/>
              </a:buClr>
            </a:pPr>
            <a:r>
              <a:rPr lang="en-US" dirty="0" smtClean="0"/>
              <a:t>Ice Clouds (Mitchell Optics)</a:t>
            </a:r>
          </a:p>
          <a:p>
            <a:pPr marL="514350" indent="-514350">
              <a:buClr>
                <a:srgbClr val="92D050"/>
              </a:buClr>
              <a:buFont typeface="+mj-lt"/>
              <a:buAutoNum type="arabicPeriod"/>
            </a:pPr>
            <a:r>
              <a:rPr lang="en-US" dirty="0" smtClean="0"/>
              <a:t>Aerosols</a:t>
            </a:r>
          </a:p>
          <a:p>
            <a:pPr marL="880110" lvl="1" indent="-514350">
              <a:buClr>
                <a:srgbClr val="92D050"/>
              </a:buClr>
            </a:pPr>
            <a:r>
              <a:rPr lang="en-US" dirty="0" smtClean="0"/>
              <a:t>Target Species</a:t>
            </a:r>
          </a:p>
          <a:p>
            <a:pPr marL="880110" lvl="1" indent="-514350">
              <a:buClr>
                <a:srgbClr val="92D050"/>
              </a:buClr>
            </a:pPr>
            <a:r>
              <a:rPr lang="en-US" dirty="0" smtClean="0"/>
              <a:t>Species Specifications</a:t>
            </a:r>
          </a:p>
          <a:p>
            <a:pPr marL="514350" indent="-514350">
              <a:buClr>
                <a:srgbClr val="92D050"/>
              </a:buClr>
              <a:buFont typeface="+mj-lt"/>
              <a:buAutoNum type="arabicPeriod"/>
            </a:pPr>
            <a:r>
              <a:rPr lang="en-US" dirty="0" smtClean="0"/>
              <a:t>Requirements for Contributions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New Radiation Parameterization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RRTMG – A New Radiation Code for CAM</a:t>
            </a:r>
          </a:p>
          <a:p>
            <a:pPr marL="850392" lvl="1" indent="-457200">
              <a:buClr>
                <a:srgbClr val="FF0000"/>
              </a:buClr>
            </a:pPr>
            <a:r>
              <a:rPr lang="en-US" dirty="0" smtClean="0">
                <a:solidFill>
                  <a:srgbClr val="FF0000"/>
                </a:solidFill>
              </a:rPr>
              <a:t>Science Tests</a:t>
            </a:r>
          </a:p>
          <a:p>
            <a:pPr marL="850392" lvl="1" indent="-457200">
              <a:buClr>
                <a:srgbClr val="FF0000"/>
              </a:buClr>
            </a:pPr>
            <a:r>
              <a:rPr lang="en-US" dirty="0" smtClean="0">
                <a:solidFill>
                  <a:srgbClr val="FF0000"/>
                </a:solidFill>
              </a:rPr>
              <a:t>Integration Tests</a:t>
            </a:r>
          </a:p>
          <a:p>
            <a:pPr marL="541782" indent="-514350">
              <a:buClr>
                <a:srgbClr val="7030A0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7030A0"/>
                </a:solidFill>
              </a:rPr>
              <a:t>New Interface for Radiative Constituents</a:t>
            </a:r>
          </a:p>
          <a:p>
            <a:pPr marL="514350" indent="-514350">
              <a:buClr>
                <a:srgbClr val="92D050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92D050"/>
                </a:solidFill>
              </a:rPr>
              <a:t>Condensed Phase Optics</a:t>
            </a:r>
          </a:p>
          <a:p>
            <a:pPr marL="850392" lvl="1" indent="-457200">
              <a:buClr>
                <a:srgbClr val="92D050"/>
              </a:buClr>
            </a:pPr>
            <a:r>
              <a:rPr lang="en-US" dirty="0" smtClean="0">
                <a:solidFill>
                  <a:srgbClr val="92D050"/>
                </a:solidFill>
              </a:rPr>
              <a:t>Clouds</a:t>
            </a:r>
          </a:p>
          <a:p>
            <a:pPr marL="850392" lvl="1" indent="-457200">
              <a:buClr>
                <a:srgbClr val="92D050"/>
              </a:buClr>
            </a:pPr>
            <a:r>
              <a:rPr lang="en-US" dirty="0" smtClean="0">
                <a:solidFill>
                  <a:srgbClr val="92D050"/>
                </a:solidFill>
              </a:rPr>
              <a:t>Aerosols</a:t>
            </a:r>
          </a:p>
          <a:p>
            <a:pPr marL="514350" indent="-514350">
              <a:buClr>
                <a:srgbClr val="0070C0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Schedule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668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92D050"/>
                </a:solidFill>
              </a:rPr>
              <a:t>Liquid Cloud Optics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886200"/>
          </a:xfrm>
        </p:spPr>
        <p:txBody>
          <a:bodyPr/>
          <a:lstStyle/>
          <a:p>
            <a:pPr marL="514350" indent="-514350">
              <a:buClr>
                <a:srgbClr val="92D050"/>
              </a:buClr>
            </a:pPr>
            <a:r>
              <a:rPr lang="en-US" dirty="0" smtClean="0"/>
              <a:t>Microphysics code (from Morrison and Gettelman) diagnoses in-cloud droplet distribution</a:t>
            </a:r>
          </a:p>
          <a:p>
            <a:pPr marL="514350" indent="-514350">
              <a:buClr>
                <a:srgbClr val="92D050"/>
              </a:buClr>
            </a:pPr>
            <a:r>
              <a:rPr lang="en-US" dirty="0" smtClean="0"/>
              <a:t>First version of optics is implemented</a:t>
            </a:r>
          </a:p>
          <a:p>
            <a:pPr marL="514350" indent="-514350">
              <a:buClr>
                <a:srgbClr val="92D050"/>
              </a:buClr>
            </a:pPr>
            <a:r>
              <a:rPr lang="en-US" dirty="0" smtClean="0"/>
              <a:t>Optical data compares well (when limited to specific case) to AER results</a:t>
            </a:r>
          </a:p>
          <a:p>
            <a:pPr marL="514350" indent="-514350">
              <a:buClr>
                <a:srgbClr val="92D050"/>
              </a:buClr>
            </a:pPr>
            <a:r>
              <a:rPr lang="en-US" dirty="0" smtClean="0"/>
              <a:t>Model testing on-going</a:t>
            </a:r>
          </a:p>
          <a:p>
            <a:pPr marL="514350" indent="-514350">
              <a:buClr>
                <a:srgbClr val="92D050"/>
              </a:buClr>
            </a:pPr>
            <a:r>
              <a:rPr lang="en-US" dirty="0" smtClean="0"/>
              <a:t>Meaning of in-cloud liquid water variability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Cloud Optics (visible)</a:t>
            </a:r>
            <a:endParaRPr lang="en-US" dirty="0"/>
          </a:p>
        </p:txBody>
      </p:sp>
      <p:pic>
        <p:nvPicPr>
          <p:cNvPr id="4" name="Content Placeholder 3" descr="k_ext.jpg"/>
          <p:cNvPicPr>
            <a:picLocks noGrp="1" noChangeAspect="1"/>
          </p:cNvPicPr>
          <p:nvPr>
            <p:ph idx="1"/>
          </p:nvPr>
        </p:nvPicPr>
        <p:blipFill>
          <a:blip r:embed="rId2"/>
          <a:srcRect l="9964" t="9899" r="58722" b="34008"/>
          <a:stretch>
            <a:fillRect/>
          </a:stretch>
        </p:blipFill>
        <p:spPr>
          <a:xfrm>
            <a:off x="1143000" y="2057400"/>
            <a:ext cx="1676400" cy="3886200"/>
          </a:xfrm>
        </p:spPr>
      </p:pic>
      <p:pic>
        <p:nvPicPr>
          <p:cNvPr id="5" name="Picture 4" descr="k_sca.jpg"/>
          <p:cNvPicPr>
            <a:picLocks noChangeAspect="1"/>
          </p:cNvPicPr>
          <p:nvPr/>
        </p:nvPicPr>
        <p:blipFill>
          <a:blip r:embed="rId3"/>
          <a:srcRect l="11177" t="10000" r="58627" b="33333"/>
          <a:stretch>
            <a:fillRect/>
          </a:stretch>
        </p:blipFill>
        <p:spPr>
          <a:xfrm>
            <a:off x="2971800" y="2057400"/>
            <a:ext cx="1600200" cy="3886200"/>
          </a:xfrm>
          <a:prstGeom prst="rect">
            <a:avLst/>
          </a:prstGeom>
        </p:spPr>
      </p:pic>
      <p:pic>
        <p:nvPicPr>
          <p:cNvPr id="6" name="Picture 5" descr="asm.jpg"/>
          <p:cNvPicPr>
            <a:picLocks noChangeAspect="1"/>
          </p:cNvPicPr>
          <p:nvPr/>
        </p:nvPicPr>
        <p:blipFill>
          <a:blip r:embed="rId4"/>
          <a:srcRect l="11176" t="10000" r="57190" b="33333"/>
          <a:stretch>
            <a:fillRect/>
          </a:stretch>
        </p:blipFill>
        <p:spPr>
          <a:xfrm>
            <a:off x="4800600" y="2057400"/>
            <a:ext cx="16764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92D050"/>
                </a:solidFill>
              </a:rPr>
              <a:t>Ice Cloud Optics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92D050"/>
              </a:buClr>
            </a:pPr>
            <a:r>
              <a:rPr lang="en-US" dirty="0" smtClean="0"/>
              <a:t>Provided by David Mitchell (DRI)</a:t>
            </a:r>
          </a:p>
          <a:p>
            <a:pPr>
              <a:buClr>
                <a:srgbClr val="92D050"/>
              </a:buClr>
            </a:pPr>
            <a:r>
              <a:rPr lang="en-US" dirty="0" smtClean="0"/>
              <a:t>Parameterized in terms of Effective (radiative) diameter </a:t>
            </a:r>
          </a:p>
          <a:p>
            <a:pPr>
              <a:buClr>
                <a:srgbClr val="92D050"/>
              </a:buClr>
            </a:pPr>
            <a:r>
              <a:rPr lang="en-US" dirty="0" smtClean="0"/>
              <a:t>Effective diameter diagnosed by microphysics parameterization</a:t>
            </a:r>
          </a:p>
          <a:p>
            <a:pPr>
              <a:buClr>
                <a:srgbClr val="92D050"/>
              </a:buClr>
            </a:pPr>
            <a:r>
              <a:rPr lang="en-US" dirty="0" smtClean="0"/>
              <a:t>Computed using MADA code (Similar to FDTD in the case of no small mode crystals)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92D050"/>
                </a:solidFill>
              </a:rPr>
              <a:t>Aerosol Specification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92D050"/>
              </a:buClr>
            </a:pPr>
            <a:r>
              <a:rPr lang="en-US" dirty="0" smtClean="0"/>
              <a:t>Dry Size Distribution (mean log(r), sigma(log(r)))</a:t>
            </a:r>
          </a:p>
          <a:p>
            <a:pPr>
              <a:buClr>
                <a:srgbClr val="92D050"/>
              </a:buClr>
            </a:pPr>
            <a:r>
              <a:rPr lang="en-US" dirty="0" smtClean="0"/>
              <a:t>Hygroscopic Growth Model</a:t>
            </a:r>
          </a:p>
          <a:p>
            <a:pPr>
              <a:buClr>
                <a:srgbClr val="92D050"/>
              </a:buClr>
            </a:pPr>
            <a:r>
              <a:rPr lang="en-US" dirty="0" smtClean="0"/>
              <a:t>Composition (internal/external mixture)</a:t>
            </a:r>
          </a:p>
          <a:p>
            <a:pPr>
              <a:buClr>
                <a:srgbClr val="92D050"/>
              </a:buClr>
            </a:pPr>
            <a:r>
              <a:rPr lang="en-US" dirty="0" smtClean="0"/>
              <a:t>Dry complex index of refraction (.2 -&gt; 1000 micron)</a:t>
            </a:r>
          </a:p>
          <a:p>
            <a:pPr>
              <a:buClr>
                <a:srgbClr val="92D050"/>
              </a:buClr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92D050"/>
                </a:solidFill>
              </a:rPr>
              <a:t>Aerosol Status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92D050"/>
              </a:buClr>
            </a:pPr>
            <a:r>
              <a:rPr lang="en-US" dirty="0" smtClean="0"/>
              <a:t>Optics for CCSM4 aerosols will probably be based on the BAM but are awaiting specs from AMWG</a:t>
            </a:r>
          </a:p>
          <a:p>
            <a:pPr>
              <a:buClr>
                <a:srgbClr val="92D050"/>
              </a:buClr>
            </a:pPr>
            <a:r>
              <a:rPr lang="en-US" dirty="0" smtClean="0"/>
              <a:t>(CAM3.5) Externally Mixed Species</a:t>
            </a:r>
          </a:p>
          <a:p>
            <a:pPr marL="880110" lvl="1" indent="-514350">
              <a:buClr>
                <a:srgbClr val="92D050"/>
              </a:buClr>
              <a:buFont typeface="+mj-lt"/>
              <a:buAutoNum type="arabicPeriod"/>
            </a:pPr>
            <a:r>
              <a:rPr lang="en-US" dirty="0" err="1" smtClean="0"/>
              <a:t>Tropospheric</a:t>
            </a:r>
            <a:r>
              <a:rPr lang="en-US" dirty="0" smtClean="0"/>
              <a:t> Sulfate (ammonium sulfate)</a:t>
            </a:r>
          </a:p>
          <a:p>
            <a:pPr marL="880110" lvl="1" indent="-514350">
              <a:buClr>
                <a:srgbClr val="92D050"/>
              </a:buClr>
              <a:buFont typeface="+mj-lt"/>
              <a:buAutoNum type="arabicPeriod"/>
            </a:pPr>
            <a:r>
              <a:rPr lang="en-US" dirty="0" smtClean="0"/>
              <a:t>Dust (4 bins)</a:t>
            </a:r>
          </a:p>
          <a:p>
            <a:pPr marL="880110" lvl="1" indent="-514350">
              <a:buClr>
                <a:srgbClr val="92D050"/>
              </a:buClr>
              <a:buFont typeface="+mj-lt"/>
              <a:buAutoNum type="arabicPeriod"/>
            </a:pPr>
            <a:r>
              <a:rPr lang="en-US" dirty="0" smtClean="0"/>
              <a:t>Carbonaceous (4 Species)</a:t>
            </a:r>
          </a:p>
          <a:p>
            <a:pPr marL="880110" lvl="1" indent="-514350">
              <a:buClr>
                <a:srgbClr val="92D050"/>
              </a:buClr>
              <a:buFont typeface="+mj-lt"/>
              <a:buAutoNum type="arabicPeriod"/>
            </a:pPr>
            <a:r>
              <a:rPr lang="en-US" dirty="0" smtClean="0"/>
              <a:t>Sea Salt (4 bins)*</a:t>
            </a:r>
          </a:p>
          <a:p>
            <a:pPr marL="880110" lvl="1" indent="-514350">
              <a:buClr>
                <a:srgbClr val="92D050"/>
              </a:buClr>
              <a:buFont typeface="+mj-lt"/>
              <a:buAutoNum type="arabicPeriod"/>
            </a:pPr>
            <a:r>
              <a:rPr lang="en-US" dirty="0" smtClean="0"/>
              <a:t>Volcanic Aerosol (Stratospheric H2SO4)</a:t>
            </a:r>
          </a:p>
          <a:p>
            <a:pPr marL="514350" indent="-514350">
              <a:buClr>
                <a:srgbClr val="92D050"/>
              </a:buClr>
            </a:pPr>
            <a:r>
              <a:rPr lang="en-US" dirty="0" smtClean="0"/>
              <a:t>(CAM3.5) Optics mostly based on OPAC (1998) data</a:t>
            </a:r>
          </a:p>
          <a:p>
            <a:pPr marL="514350" indent="-514350">
              <a:buClr>
                <a:srgbClr val="92D050"/>
              </a:buClr>
            </a:pPr>
            <a:r>
              <a:rPr lang="en-US" dirty="0" smtClean="0"/>
              <a:t>(CAM3.5) Optics not mapped to RRTMG bands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92D050"/>
                </a:solidFill>
              </a:rPr>
              <a:t>Aerosol Specification?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92D050"/>
              </a:buClr>
            </a:pPr>
            <a:r>
              <a:rPr lang="en-US" dirty="0" smtClean="0"/>
              <a:t>CAM3 Optics Assumptions</a:t>
            </a:r>
          </a:p>
          <a:p>
            <a:pPr>
              <a:buClr>
                <a:srgbClr val="92D050"/>
              </a:buClr>
            </a:pPr>
            <a:r>
              <a:rPr lang="en-US" dirty="0" smtClean="0"/>
              <a:t>Emission/Transport/Deposition Assumptions</a:t>
            </a:r>
          </a:p>
          <a:p>
            <a:pPr>
              <a:buClr>
                <a:srgbClr val="92D050"/>
              </a:buClr>
            </a:pPr>
            <a:r>
              <a:rPr lang="en-US" dirty="0" smtClean="0"/>
              <a:t>MG Cloud Microphysics Assumptions</a:t>
            </a:r>
          </a:p>
          <a:p>
            <a:pPr>
              <a:buClr>
                <a:srgbClr val="92D050"/>
              </a:buClr>
            </a:pPr>
            <a:r>
              <a:rPr lang="en-US" dirty="0" smtClean="0"/>
              <a:t>Appear in Diverse Sections of Code – Rarely in file data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92D050"/>
                </a:solidFill>
              </a:rPr>
              <a:t>Volcanic Species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92D050"/>
              </a:buClr>
            </a:pPr>
            <a:r>
              <a:rPr lang="en-US" dirty="0" smtClean="0"/>
              <a:t>Mass specification is broken in CAM3.5</a:t>
            </a:r>
          </a:p>
          <a:p>
            <a:pPr>
              <a:buClr>
                <a:srgbClr val="92D050"/>
              </a:buClr>
            </a:pPr>
            <a:r>
              <a:rPr lang="en-US" dirty="0" smtClean="0"/>
              <a:t>Chemists</a:t>
            </a:r>
          </a:p>
          <a:p>
            <a:pPr lvl="1">
              <a:buClr>
                <a:srgbClr val="92D050"/>
              </a:buClr>
            </a:pPr>
            <a:r>
              <a:rPr lang="en-US" dirty="0" smtClean="0"/>
              <a:t>Surface Area Density Distribution (time evolving)</a:t>
            </a:r>
          </a:p>
          <a:p>
            <a:pPr lvl="1">
              <a:buClr>
                <a:srgbClr val="92D050"/>
              </a:buClr>
            </a:pPr>
            <a:r>
              <a:rPr lang="en-US" dirty="0" smtClean="0"/>
              <a:t>Fixed Number</a:t>
            </a:r>
          </a:p>
          <a:p>
            <a:pPr lvl="1">
              <a:buClr>
                <a:srgbClr val="92D050"/>
              </a:buClr>
            </a:pPr>
            <a:r>
              <a:rPr lang="en-US" dirty="0" smtClean="0"/>
              <a:t>Prognostic Mass</a:t>
            </a:r>
          </a:p>
          <a:p>
            <a:pPr>
              <a:buClr>
                <a:srgbClr val="92D050"/>
              </a:buClr>
            </a:pPr>
            <a:r>
              <a:rPr lang="en-US" dirty="0" smtClean="0"/>
              <a:t>Climate/CAM</a:t>
            </a:r>
          </a:p>
          <a:p>
            <a:pPr lvl="1">
              <a:buClr>
                <a:srgbClr val="92D050"/>
              </a:buClr>
            </a:pPr>
            <a:r>
              <a:rPr lang="en-US" dirty="0" smtClean="0"/>
              <a:t>One bin with fixed size</a:t>
            </a:r>
          </a:p>
          <a:p>
            <a:pPr lvl="1">
              <a:buClr>
                <a:srgbClr val="92D050"/>
              </a:buClr>
            </a:pPr>
            <a:r>
              <a:rPr lang="en-US" dirty="0" smtClean="0"/>
              <a:t>Specified time evolving mass</a:t>
            </a:r>
          </a:p>
          <a:p>
            <a:pPr>
              <a:buClr>
                <a:srgbClr val="92D050"/>
              </a:buClr>
            </a:pPr>
            <a:r>
              <a:rPr lang="en-US" dirty="0" smtClean="0"/>
              <a:t>Welcome to join our discussion (ACD/CGD)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92D050"/>
                </a:solidFill>
              </a:rPr>
              <a:t>External Optical Contributions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92D050"/>
              </a:buClr>
            </a:pPr>
            <a:r>
              <a:rPr lang="en-US" dirty="0" smtClean="0"/>
              <a:t>Reproducibility/Traceability</a:t>
            </a:r>
          </a:p>
          <a:p>
            <a:pPr>
              <a:buClr>
                <a:srgbClr val="92D050"/>
              </a:buClr>
            </a:pPr>
            <a:r>
              <a:rPr lang="en-US" dirty="0" smtClean="0"/>
              <a:t>Data and Methods Archived</a:t>
            </a:r>
          </a:p>
          <a:p>
            <a:pPr>
              <a:buClr>
                <a:srgbClr val="92D050"/>
              </a:buClr>
            </a:pPr>
            <a:r>
              <a:rPr lang="en-US" dirty="0" smtClean="0"/>
              <a:t>Spectrally resolved (SW and LW) and RRTMG-band:</a:t>
            </a:r>
          </a:p>
          <a:p>
            <a:pPr lvl="1">
              <a:buClr>
                <a:srgbClr val="92D050"/>
              </a:buClr>
            </a:pPr>
            <a:r>
              <a:rPr lang="en-US" dirty="0" smtClean="0"/>
              <a:t>Mass-specific Extinction</a:t>
            </a:r>
          </a:p>
          <a:p>
            <a:pPr lvl="1">
              <a:buClr>
                <a:srgbClr val="92D050"/>
              </a:buClr>
            </a:pPr>
            <a:r>
              <a:rPr lang="en-US" dirty="0" smtClean="0"/>
              <a:t>Mass-specific Absorption</a:t>
            </a:r>
          </a:p>
          <a:p>
            <a:pPr lvl="1">
              <a:buClr>
                <a:srgbClr val="92D050"/>
              </a:buClr>
            </a:pPr>
            <a:r>
              <a:rPr lang="en-US" dirty="0" smtClean="0"/>
              <a:t>Single-scattering Albedo</a:t>
            </a:r>
          </a:p>
          <a:p>
            <a:pPr lvl="1">
              <a:buClr>
                <a:srgbClr val="92D050"/>
              </a:buClr>
            </a:pPr>
            <a:r>
              <a:rPr lang="en-US" dirty="0" smtClean="0"/>
              <a:t>Asymmetry Parameter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92D050"/>
                </a:solidFill>
              </a:rPr>
              <a:t>Questions?</a:t>
            </a:r>
            <a:endParaRPr lang="en-US" sz="44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RRTMG – A New Radiation Code for CAM</a:t>
            </a:r>
          </a:p>
          <a:p>
            <a:pPr marL="850392" lvl="1" indent="-457200">
              <a:buClr>
                <a:srgbClr val="FF0000"/>
              </a:buClr>
            </a:pPr>
            <a:r>
              <a:rPr lang="en-US" dirty="0" smtClean="0">
                <a:solidFill>
                  <a:srgbClr val="FF0000"/>
                </a:solidFill>
              </a:rPr>
              <a:t>Science Tests</a:t>
            </a:r>
          </a:p>
          <a:p>
            <a:pPr marL="850392" lvl="1" indent="-457200">
              <a:buClr>
                <a:srgbClr val="FF0000"/>
              </a:buClr>
            </a:pPr>
            <a:r>
              <a:rPr lang="en-US" dirty="0" smtClean="0">
                <a:solidFill>
                  <a:srgbClr val="FF0000"/>
                </a:solidFill>
              </a:rPr>
              <a:t>Integration Tests</a:t>
            </a:r>
          </a:p>
          <a:p>
            <a:pPr marL="541782" indent="-514350">
              <a:buClr>
                <a:srgbClr val="7030A0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7030A0"/>
                </a:solidFill>
              </a:rPr>
              <a:t>New Interface for Radiative Constituents</a:t>
            </a:r>
          </a:p>
          <a:p>
            <a:pPr marL="514350" indent="-514350">
              <a:buClr>
                <a:srgbClr val="92D050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92D050"/>
                </a:solidFill>
              </a:rPr>
              <a:t>Condensed Phase Optics</a:t>
            </a:r>
          </a:p>
          <a:p>
            <a:pPr marL="850392" lvl="1" indent="-457200">
              <a:buClr>
                <a:srgbClr val="92D050"/>
              </a:buClr>
            </a:pPr>
            <a:r>
              <a:rPr lang="en-US" dirty="0" smtClean="0">
                <a:solidFill>
                  <a:srgbClr val="92D050"/>
                </a:solidFill>
              </a:rPr>
              <a:t>Clouds</a:t>
            </a:r>
          </a:p>
          <a:p>
            <a:pPr marL="850392" lvl="1" indent="-457200">
              <a:buClr>
                <a:srgbClr val="92D050"/>
              </a:buClr>
            </a:pPr>
            <a:r>
              <a:rPr lang="en-US" dirty="0" smtClean="0">
                <a:solidFill>
                  <a:srgbClr val="92D050"/>
                </a:solidFill>
              </a:rPr>
              <a:t>Aerosols</a:t>
            </a:r>
          </a:p>
          <a:p>
            <a:pPr marL="514350" indent="-514350">
              <a:buClr>
                <a:srgbClr val="0070C0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Schedule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33400" y="3581400"/>
            <a:ext cx="4191000" cy="16002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Schedule of Experiments</a:t>
            </a:r>
            <a:endParaRPr lang="en-US" sz="44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rgbClr val="0070C0"/>
              </a:buClr>
              <a:buFont typeface="+mj-lt"/>
              <a:buAutoNum type="arabicPeriod"/>
            </a:pPr>
            <a:r>
              <a:rPr lang="en-US" dirty="0" smtClean="0"/>
              <a:t>RRTMG, old cloud optics</a:t>
            </a:r>
          </a:p>
          <a:p>
            <a:pPr marL="514350" indent="-514350">
              <a:buClr>
                <a:srgbClr val="0070C0"/>
              </a:buClr>
              <a:buFont typeface="+mj-lt"/>
              <a:buAutoNum type="arabicPeriod"/>
            </a:pPr>
            <a:r>
              <a:rPr lang="en-US" dirty="0" smtClean="0"/>
              <a:t>Change to Mitchell Ice Optics</a:t>
            </a:r>
          </a:p>
          <a:p>
            <a:pPr marL="514350" indent="-514350">
              <a:buClr>
                <a:srgbClr val="0070C0"/>
              </a:buClr>
              <a:buFont typeface="+mj-lt"/>
              <a:buAutoNum type="arabicPeriod"/>
            </a:pPr>
            <a:r>
              <a:rPr lang="en-US" dirty="0" smtClean="0"/>
              <a:t>Change to MGC cloud optics</a:t>
            </a:r>
          </a:p>
          <a:p>
            <a:pPr marL="514350" indent="-514350">
              <a:buClr>
                <a:srgbClr val="0070C0"/>
              </a:buClr>
              <a:buFont typeface="+mj-lt"/>
              <a:buAutoNum type="arabicPeriod"/>
            </a:pPr>
            <a:r>
              <a:rPr lang="en-US" dirty="0" smtClean="0"/>
              <a:t>Add BAM Diagnostic aerosol forcing</a:t>
            </a:r>
          </a:p>
          <a:p>
            <a:pPr marL="514350" indent="-514350">
              <a:buClr>
                <a:srgbClr val="0070C0"/>
              </a:buClr>
              <a:buFont typeface="+mj-lt"/>
              <a:buAutoNum type="arabicPeriod"/>
            </a:pPr>
            <a:r>
              <a:rPr lang="en-US" dirty="0" smtClean="0"/>
              <a:t>Study and modifications from CCSM</a:t>
            </a:r>
          </a:p>
          <a:p>
            <a:pPr marL="514350" indent="-514350">
              <a:buClr>
                <a:srgbClr val="0070C0"/>
              </a:buClr>
              <a:buFont typeface="+mj-lt"/>
              <a:buAutoNum type="arabicPeriod"/>
            </a:pPr>
            <a:r>
              <a:rPr lang="en-US" dirty="0" smtClean="0"/>
              <a:t>CCSM/SOM runs</a:t>
            </a:r>
          </a:p>
          <a:p>
            <a:pPr marL="514350" indent="-514350">
              <a:buClr>
                <a:srgbClr val="0070C0"/>
              </a:buClr>
              <a:buFont typeface="+mj-lt"/>
              <a:buAutoNum type="arabicPeriod"/>
            </a:pPr>
            <a:r>
              <a:rPr lang="en-US" dirty="0" smtClean="0"/>
              <a:t>BAM interacting with microphysics (Which interactions?)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CAM Radiation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dirty="0" smtClean="0"/>
              <a:t>Authors:</a:t>
            </a:r>
          </a:p>
          <a:p>
            <a:pPr lvl="1">
              <a:buClr>
                <a:srgbClr val="FF0000"/>
              </a:buClr>
            </a:pPr>
            <a:r>
              <a:rPr lang="en-US" dirty="0" smtClean="0"/>
              <a:t>V. </a:t>
            </a:r>
            <a:r>
              <a:rPr lang="en-US" dirty="0" err="1" smtClean="0"/>
              <a:t>Ramanathan</a:t>
            </a:r>
            <a:endParaRPr lang="en-US" dirty="0" smtClean="0"/>
          </a:p>
          <a:p>
            <a:pPr lvl="1">
              <a:buClr>
                <a:srgbClr val="FF0000"/>
              </a:buClr>
            </a:pPr>
            <a:r>
              <a:rPr lang="en-US" dirty="0" smtClean="0"/>
              <a:t>Jeff </a:t>
            </a:r>
            <a:r>
              <a:rPr lang="en-US" dirty="0" err="1" smtClean="0"/>
              <a:t>Kiehl</a:t>
            </a:r>
            <a:endParaRPr lang="en-US" dirty="0" smtClean="0"/>
          </a:p>
          <a:p>
            <a:pPr lvl="1">
              <a:buClr>
                <a:srgbClr val="FF0000"/>
              </a:buClr>
            </a:pPr>
            <a:r>
              <a:rPr lang="en-US" dirty="0" smtClean="0"/>
              <a:t>Bruce </a:t>
            </a:r>
            <a:r>
              <a:rPr lang="en-US" dirty="0" err="1" smtClean="0"/>
              <a:t>Briegleb</a:t>
            </a:r>
            <a:endParaRPr lang="en-US" dirty="0" smtClean="0"/>
          </a:p>
          <a:p>
            <a:pPr lvl="1">
              <a:buClr>
                <a:srgbClr val="FF0000"/>
              </a:buClr>
            </a:pPr>
            <a:r>
              <a:rPr lang="en-US" dirty="0" smtClean="0"/>
              <a:t>Bill Collins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Supported increasing complexity for 20 years.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Future Work</a:t>
            </a:r>
            <a:endParaRPr lang="en-US" sz="44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rgbClr val="0070C0"/>
              </a:buClr>
            </a:pPr>
            <a:r>
              <a:rPr lang="en-US" dirty="0" smtClean="0"/>
              <a:t>Offline Radiation</a:t>
            </a:r>
          </a:p>
          <a:p>
            <a:pPr marL="514350" indent="-514350">
              <a:buClr>
                <a:srgbClr val="0070C0"/>
              </a:buClr>
            </a:pPr>
            <a:r>
              <a:rPr lang="en-US" dirty="0" smtClean="0"/>
              <a:t>Optics for internally mixed aerosols</a:t>
            </a:r>
          </a:p>
          <a:p>
            <a:pPr marL="514350" indent="-514350">
              <a:buClr>
                <a:srgbClr val="0070C0"/>
              </a:buClr>
            </a:pPr>
            <a:r>
              <a:rPr lang="en-US" dirty="0" smtClean="0"/>
              <a:t>Move subcolumn generation out of radiation so that it can be coupled with subscale dynamics and perhaps in-cloud liquid water path variability</a:t>
            </a:r>
          </a:p>
          <a:p>
            <a:pPr marL="514350" indent="-514350">
              <a:buClr>
                <a:srgbClr val="0070C0"/>
              </a:buClr>
            </a:pPr>
            <a:r>
              <a:rPr lang="en-US" dirty="0" smtClean="0"/>
              <a:t>Initialization step </a:t>
            </a:r>
            <a:r>
              <a:rPr lang="en-US" dirty="0" err="1" smtClean="0"/>
              <a:t>mie</a:t>
            </a:r>
            <a:r>
              <a:rPr lang="en-US" dirty="0" smtClean="0"/>
              <a:t> computation (run time?)</a:t>
            </a:r>
          </a:p>
          <a:p>
            <a:pPr marL="514350" indent="-514350">
              <a:buClr>
                <a:srgbClr val="0070C0"/>
              </a:buClr>
            </a:pPr>
            <a:r>
              <a:rPr lang="en-US" dirty="0" smtClean="0"/>
              <a:t>Photolysis</a:t>
            </a:r>
          </a:p>
          <a:p>
            <a:pPr>
              <a:buClr>
                <a:srgbClr val="0070C0"/>
              </a:buClr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Questions?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RRTMG – A New Radiation Code for CAM</a:t>
            </a:r>
          </a:p>
          <a:p>
            <a:pPr marL="850392" lvl="1" indent="-457200">
              <a:buClr>
                <a:srgbClr val="FF0000"/>
              </a:buClr>
            </a:pPr>
            <a:r>
              <a:rPr lang="en-US" dirty="0" smtClean="0">
                <a:solidFill>
                  <a:srgbClr val="FF0000"/>
                </a:solidFill>
              </a:rPr>
              <a:t>Science Tests</a:t>
            </a:r>
          </a:p>
          <a:p>
            <a:pPr marL="850392" lvl="1" indent="-457200">
              <a:buClr>
                <a:srgbClr val="FF0000"/>
              </a:buClr>
            </a:pPr>
            <a:r>
              <a:rPr lang="en-US" dirty="0" smtClean="0">
                <a:solidFill>
                  <a:srgbClr val="FF0000"/>
                </a:solidFill>
              </a:rPr>
              <a:t>Integration Tests</a:t>
            </a:r>
          </a:p>
          <a:p>
            <a:pPr marL="541782" indent="-514350">
              <a:buClr>
                <a:srgbClr val="7030A0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7030A0"/>
                </a:solidFill>
              </a:rPr>
              <a:t>New Interface for Radiative Constituents</a:t>
            </a:r>
          </a:p>
          <a:p>
            <a:pPr marL="514350" indent="-514350">
              <a:buClr>
                <a:srgbClr val="92D050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92D050"/>
                </a:solidFill>
              </a:rPr>
              <a:t>Condensed Phase Optics</a:t>
            </a:r>
          </a:p>
          <a:p>
            <a:pPr marL="850392" lvl="1" indent="-457200">
              <a:buClr>
                <a:srgbClr val="92D050"/>
              </a:buClr>
            </a:pPr>
            <a:r>
              <a:rPr lang="en-US" dirty="0" smtClean="0">
                <a:solidFill>
                  <a:srgbClr val="92D050"/>
                </a:solidFill>
              </a:rPr>
              <a:t>Clouds</a:t>
            </a:r>
          </a:p>
          <a:p>
            <a:pPr marL="850392" lvl="1" indent="-457200">
              <a:buClr>
                <a:srgbClr val="92D050"/>
              </a:buClr>
            </a:pPr>
            <a:r>
              <a:rPr lang="en-US" dirty="0" smtClean="0">
                <a:solidFill>
                  <a:srgbClr val="92D050"/>
                </a:solidFill>
              </a:rPr>
              <a:t>Aerosols</a:t>
            </a:r>
          </a:p>
          <a:p>
            <a:pPr marL="514350" indent="-514350">
              <a:buClr>
                <a:srgbClr val="0070C0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Schedule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RRTMG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dirty="0" smtClean="0"/>
              <a:t>Correlated-k code for gases in LW and SW from AER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Monte Carlo Independent Column Approximation for clouds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Continually updated to latest spectroscopic data bases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Much greater accuracy relative to LBL calculations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Ongoing validation in radiative closure experiments (ARM BBHRP)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Ozone optics validation through </a:t>
            </a:r>
            <a:r>
              <a:rPr lang="en-US" dirty="0" err="1" smtClean="0"/>
              <a:t>CCMVal</a:t>
            </a:r>
            <a:endParaRPr lang="en-US" dirty="0" smtClean="0"/>
          </a:p>
          <a:p>
            <a:pPr>
              <a:buClr>
                <a:srgbClr val="FF0000"/>
              </a:buCl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Climate Forcing Accuracy (RTMIP)*</a:t>
            </a:r>
            <a:endParaRPr lang="en-US" sz="4000" dirty="0">
              <a:solidFill>
                <a:srgbClr val="FF0000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457200" y="1371600"/>
          <a:ext cx="40386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495800" y="1447800"/>
          <a:ext cx="39624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57400" y="48768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LW Benchmark code is LBLRTM.</a:t>
            </a:r>
          </a:p>
          <a:p>
            <a:r>
              <a:rPr lang="en-US" sz="1200" i="1" dirty="0" smtClean="0"/>
              <a:t>Experiments:</a:t>
            </a:r>
          </a:p>
          <a:p>
            <a:pPr lvl="1">
              <a:buFont typeface="Arial"/>
              <a:buChar char="•"/>
              <a:tabLst>
                <a:tab pos="1598613" algn="l"/>
              </a:tabLst>
            </a:pPr>
            <a:r>
              <a:rPr lang="en-US" sz="1200" i="1" dirty="0" smtClean="0"/>
              <a:t> GHG  :: 	1860-&gt;2000 (all species)</a:t>
            </a:r>
          </a:p>
          <a:p>
            <a:pPr lvl="1">
              <a:buFont typeface="Arial"/>
              <a:buChar char="•"/>
              <a:tabLst>
                <a:tab pos="1598613" algn="l"/>
              </a:tabLst>
            </a:pPr>
            <a:r>
              <a:rPr lang="en-US" sz="1200" i="1" dirty="0" smtClean="0"/>
              <a:t> CH4,N2O :: 	0 </a:t>
            </a:r>
            <a:r>
              <a:rPr lang="en-US" sz="1200" i="1" dirty="0" err="1" smtClean="0"/>
              <a:t>ppm</a:t>
            </a:r>
            <a:r>
              <a:rPr lang="en-US" sz="1200" i="1" dirty="0" smtClean="0"/>
              <a:t> -&gt; 2000</a:t>
            </a:r>
          </a:p>
          <a:p>
            <a:pPr lvl="1">
              <a:buFont typeface="Arial"/>
              <a:buChar char="•"/>
              <a:tabLst>
                <a:tab pos="1598613" algn="l"/>
              </a:tabLst>
            </a:pPr>
            <a:r>
              <a:rPr lang="en-US" sz="1200" i="1" dirty="0" smtClean="0"/>
              <a:t> N2O, CFC :: 	1860 -&gt; 2000</a:t>
            </a:r>
          </a:p>
          <a:p>
            <a:pPr lvl="1">
              <a:buFont typeface="Arial"/>
              <a:buChar char="•"/>
              <a:tabLst>
                <a:tab pos="1598613" algn="l"/>
              </a:tabLst>
            </a:pPr>
            <a:r>
              <a:rPr lang="en-US" sz="1200" i="1" dirty="0" smtClean="0"/>
              <a:t> CH4,CFC :: 	1860 -&gt; 2000</a:t>
            </a:r>
            <a:endParaRPr lang="en-US" sz="12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603146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*Collins et al, 2006; </a:t>
            </a:r>
            <a:r>
              <a:rPr lang="fr-FR" dirty="0" err="1" smtClean="0"/>
              <a:t>Iacono</a:t>
            </a:r>
            <a:r>
              <a:rPr lang="fr-FR" dirty="0" smtClean="0"/>
              <a:t> et al 2008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Climate Forcing Accuracy (RTMIP)*</a:t>
            </a:r>
            <a:endParaRPr lang="en-US" sz="4000" dirty="0">
              <a:solidFill>
                <a:srgbClr val="FF0000"/>
              </a:solidFill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533400" y="1447800"/>
          <a:ext cx="39624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419600" y="1371600"/>
          <a:ext cx="43434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57400" y="4895671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SW Benchmark code is CHARTS.</a:t>
            </a:r>
          </a:p>
          <a:p>
            <a:r>
              <a:rPr lang="en-US" sz="1200" i="1" dirty="0" smtClean="0"/>
              <a:t>Experiments:</a:t>
            </a:r>
          </a:p>
          <a:p>
            <a:pPr lvl="1">
              <a:buFont typeface="Arial"/>
              <a:buChar char="•"/>
              <a:tabLst>
                <a:tab pos="1598613" algn="l"/>
              </a:tabLst>
            </a:pPr>
            <a:r>
              <a:rPr lang="en-US" sz="1200" i="1" dirty="0" smtClean="0"/>
              <a:t> GHG  :: 	1860-&gt;2000 (all species)</a:t>
            </a:r>
          </a:p>
          <a:p>
            <a:pPr lvl="1">
              <a:buFont typeface="Arial"/>
              <a:buChar char="•"/>
              <a:tabLst>
                <a:tab pos="1598613" algn="l"/>
              </a:tabLst>
            </a:pPr>
            <a:r>
              <a:rPr lang="en-US" sz="1200" i="1" dirty="0" smtClean="0"/>
              <a:t> CH4,N2O :: 	0 </a:t>
            </a:r>
            <a:r>
              <a:rPr lang="en-US" sz="1200" i="1" dirty="0" err="1" smtClean="0"/>
              <a:t>ppm</a:t>
            </a:r>
            <a:r>
              <a:rPr lang="en-US" sz="1200" i="1" dirty="0" smtClean="0"/>
              <a:t> -&gt; 2000</a:t>
            </a:r>
          </a:p>
          <a:p>
            <a:pPr lvl="1">
              <a:buFont typeface="Arial"/>
              <a:buChar char="•"/>
              <a:tabLst>
                <a:tab pos="1598613" algn="l"/>
              </a:tabLst>
            </a:pPr>
            <a:r>
              <a:rPr lang="en-US" sz="1200" i="1" dirty="0" smtClean="0"/>
              <a:t> N2O, CFC :: 	1860 -&gt; 2000</a:t>
            </a:r>
          </a:p>
          <a:p>
            <a:pPr lvl="1">
              <a:buFont typeface="Arial"/>
              <a:buChar char="•"/>
              <a:tabLst>
                <a:tab pos="1598613" algn="l"/>
              </a:tabLst>
            </a:pPr>
            <a:r>
              <a:rPr lang="en-US" sz="1200" i="1" dirty="0" smtClean="0"/>
              <a:t> CH4,CFC :: 	1860 -&gt; 2000</a:t>
            </a:r>
            <a:endParaRPr lang="en-US" sz="1200" i="1" dirty="0"/>
          </a:p>
        </p:txBody>
      </p:sp>
      <p:sp>
        <p:nvSpPr>
          <p:cNvPr id="9" name="Rectangle 8"/>
          <p:cNvSpPr/>
          <p:nvPr/>
        </p:nvSpPr>
        <p:spPr>
          <a:xfrm>
            <a:off x="4953000" y="5943600"/>
            <a:ext cx="3952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*Collins et al, 2006; </a:t>
            </a:r>
            <a:r>
              <a:rPr lang="fr-FR" dirty="0" err="1" smtClean="0"/>
              <a:t>Iacono</a:t>
            </a:r>
            <a:r>
              <a:rPr lang="fr-FR" dirty="0" smtClean="0"/>
              <a:t> et al 2008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Flux Differences (W/m^2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2700" dirty="0" smtClean="0">
                <a:solidFill>
                  <a:srgbClr val="FF0000"/>
                </a:solidFill>
              </a:rPr>
              <a:t>Global , 1 yr Means, No Aerosols, RT-coupled, Cloud </a:t>
            </a:r>
            <a:r>
              <a:rPr lang="en-US" sz="2700" dirty="0" err="1" smtClean="0">
                <a:solidFill>
                  <a:srgbClr val="FF0000"/>
                </a:solidFill>
              </a:rPr>
              <a:t>Bugfix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1"/>
          <a:ext cx="7474384" cy="2255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269"/>
                <a:gridCol w="1556935"/>
                <a:gridCol w="1676464"/>
                <a:gridCol w="1301252"/>
                <a:gridCol w="1676464"/>
              </a:tblGrid>
              <a:tr h="3759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RRTMG-CAM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Surface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RRTMG-CAM</a:t>
                      </a:r>
                      <a:endParaRPr lang="en-US" dirty="0"/>
                    </a:p>
                  </a:txBody>
                  <a:tcPr/>
                </a:tc>
              </a:tr>
              <a:tr h="375973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Shortwave</a:t>
                      </a:r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Net Clear Sky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-1.4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Net All Sky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-3.2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59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Cloud</a:t>
                      </a:r>
                      <a:r>
                        <a:rPr lang="en-US" baseline="0" dirty="0" smtClean="0"/>
                        <a:t> Force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-1.6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5973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Longwave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Net Clear Sky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-3.3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Net All Sky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-0.8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59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Cloud Force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-3.0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59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NET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-2.7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-2.7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4958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Top: let less solar in, less IR out.</a:t>
            </a:r>
          </a:p>
          <a:p>
            <a:r>
              <a:rPr lang="en-US" dirty="0" smtClean="0"/>
              <a:t>Surface:  less solar and radiates less IR.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er196-obs_set4_ANN_T_ERA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05000"/>
            <a:ext cx="5524500" cy="3886200"/>
          </a:xfrm>
        </p:spPr>
      </p:pic>
      <p:pic>
        <p:nvPicPr>
          <p:cNvPr id="8" name="Picture 7" descr="aer231-obs_set4_ANN_T_ERA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905000"/>
            <a:ext cx="5410200" cy="3898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685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Climate Effects from New Radiation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57912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Aerosols, Old CAM cloud optics, RT coupled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See Mike </a:t>
            </a:r>
            <a:r>
              <a:rPr lang="en-US" dirty="0" err="1" smtClean="0">
                <a:solidFill>
                  <a:srgbClr val="FF0000"/>
                </a:solidFill>
              </a:rPr>
              <a:t>Iacono’s</a:t>
            </a:r>
            <a:r>
              <a:rPr lang="en-US" dirty="0" smtClean="0">
                <a:solidFill>
                  <a:srgbClr val="FF0000"/>
                </a:solidFill>
              </a:rPr>
              <a:t> Poster!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1828800"/>
            <a:ext cx="5562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CAM – ERA40                                        RRTMG-ERA40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4_paleo_heating_err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161" y="3886200"/>
            <a:ext cx="3304039" cy="2764542"/>
          </a:xfrm>
          <a:prstGeom prst="rect">
            <a:avLst/>
          </a:prstGeom>
        </p:spPr>
      </p:pic>
      <p:pic>
        <p:nvPicPr>
          <p:cNvPr id="6" name="Content Placeholder 5" descr="CH4_paleo_surf_down_flux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95400" y="4038600"/>
            <a:ext cx="2877318" cy="2630429"/>
          </a:xfrm>
        </p:spPr>
      </p:pic>
      <p:pic>
        <p:nvPicPr>
          <p:cNvPr id="7" name="Picture 6" descr="CH4_paleo_top_up_flu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1371600"/>
            <a:ext cx="2840742" cy="2630429"/>
          </a:xfrm>
          <a:prstGeom prst="rect">
            <a:avLst/>
          </a:prstGeom>
        </p:spPr>
      </p:pic>
      <p:pic>
        <p:nvPicPr>
          <p:cNvPr id="8" name="Picture 7" descr="CH4_paleo_Heating_ref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9738" y="1274058"/>
            <a:ext cx="3038862" cy="27645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0"/>
            <a:ext cx="6172200" cy="6096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Methane Atmospheres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05227" y="6519446"/>
            <a:ext cx="1838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1600" dirty="0" smtClean="0"/>
              <a:t> J. Delamere (AER)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1175</TotalTime>
  <Words>1145</Words>
  <Application>Microsoft Office PowerPoint</Application>
  <PresentationFormat>On-screen Show (4:3)</PresentationFormat>
  <Paragraphs>280</Paragraphs>
  <Slides>31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Flow</vt:lpstr>
      <vt:lpstr>New Radiation</vt:lpstr>
      <vt:lpstr>New Radiation Parameterization</vt:lpstr>
      <vt:lpstr>CAM Radiation</vt:lpstr>
      <vt:lpstr>RRTMG</vt:lpstr>
      <vt:lpstr>Climate Forcing Accuracy (RTMIP)*</vt:lpstr>
      <vt:lpstr>Climate Forcing Accuracy (RTMIP)*</vt:lpstr>
      <vt:lpstr>Flux Differences (W/m^2)  Global , 1 yr Means, No Aerosols, RT-coupled, Cloud Bugfix</vt:lpstr>
      <vt:lpstr>Climate Effects from New Radiation</vt:lpstr>
      <vt:lpstr>Methane Atmospheres</vt:lpstr>
      <vt:lpstr>CO2 Atmospheres</vt:lpstr>
      <vt:lpstr>Integration Status  Condensed Phase Optics </vt:lpstr>
      <vt:lpstr>Software Integration Status</vt:lpstr>
      <vt:lpstr>Computational Costs</vt:lpstr>
      <vt:lpstr>Questions?</vt:lpstr>
      <vt:lpstr> Interface for Radiative Constituents</vt:lpstr>
      <vt:lpstr> Example Namelist*</vt:lpstr>
      <vt:lpstr>Slide 17</vt:lpstr>
      <vt:lpstr>Questions?</vt:lpstr>
      <vt:lpstr>Condensed Phase Optics</vt:lpstr>
      <vt:lpstr>Liquid Cloud Optics</vt:lpstr>
      <vt:lpstr>Liquid Cloud Optics (visible)</vt:lpstr>
      <vt:lpstr>Ice Cloud Optics</vt:lpstr>
      <vt:lpstr>Aerosol Specification</vt:lpstr>
      <vt:lpstr>Aerosol Status</vt:lpstr>
      <vt:lpstr>Aerosol Specification?</vt:lpstr>
      <vt:lpstr>Volcanic Species</vt:lpstr>
      <vt:lpstr>External Optical Contributions</vt:lpstr>
      <vt:lpstr>Questions?</vt:lpstr>
      <vt:lpstr>Schedule of Experiments</vt:lpstr>
      <vt:lpstr>Future Work</vt:lpstr>
      <vt:lpstr>Questions?</vt:lpstr>
    </vt:vector>
  </TitlesOfParts>
  <Company>NCAR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Radiation</dc:title>
  <dc:creator>ACD Admin</dc:creator>
  <cp:lastModifiedBy>CCSM</cp:lastModifiedBy>
  <cp:revision>128</cp:revision>
  <dcterms:created xsi:type="dcterms:W3CDTF">2008-06-10T19:44:50Z</dcterms:created>
  <dcterms:modified xsi:type="dcterms:W3CDTF">2008-06-17T18:48:47Z</dcterms:modified>
</cp:coreProperties>
</file>