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CF436"/>
    <a:srgbClr val="1E08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1E16D9-2916-4CD3-BB1B-8BB1D65620A5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4951D2-1AC6-4DB9-8545-917AFC80C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E10670-301B-4E65-8CB8-1CD224C439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BD9020-80BB-4D57-A703-0D3D67AB8FA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F2E2C-6B1C-4C8B-8460-91A6C48167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28B4D5-5EBB-434E-A44D-A9D6FBDD17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271E24-E221-4AAE-99EC-3E192B12E8A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9FEDE1-5FA3-4B32-A55E-F355D7210C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44DAFC-4ED6-4846-83E6-5B5D181E3C7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3F763-CB4F-4A1B-9748-52E300F64F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365A-61EB-42E5-8E77-44690E351276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8F162-AC0C-442E-82BA-CA716F2EC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5B4B3-E1FA-40AD-A041-D0968B9D80D3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8B7E-ECD9-4128-92F7-B7C912515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E9D2F-4C0F-4EA8-8F82-07E62ACA9D87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24742-B14A-4CE4-896E-4A2A9CD6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C830C-17A7-42EB-AA3F-2C8CD62EF1EF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41DDA-BDA4-4894-A405-A82BEE96F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83D34-D3B0-4CF4-B051-F2CE48AF02E6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A804A-FC82-41F6-BFBA-4231DED5D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C6571-CFED-4258-ADE2-0F1488257F2F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A6843-7B45-4203-9FE7-7DD379202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0C9D8-B210-4C8F-914A-16C20FD23331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1FDBB-9620-4B62-9308-E147A98F5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551A5-C2C8-4494-815C-EA07F4C1BFCD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16D02-C756-4840-B6AA-67B91590C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FE11B-46B1-4CE7-B230-A403BBDBF9C0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A10B3-FD72-4C21-8AC2-8297D66E7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FE6B4-9951-41BE-AA8F-6C3A5B2380E2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FBF4A-8CD8-4CB5-9BA8-65E2E378E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30C21-5EC3-46D4-AC7F-2D1BCA5E07D1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4F69-C8D9-40BE-9B49-348F86E65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F2DCB7-0822-499C-B985-8E6101BC23F0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2DE507-5AF3-4389-93D9-5CCBD34CA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Benchmarking of chemical mechanisms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Jean-François </a:t>
            </a:r>
            <a:r>
              <a:rPr lang="en-US" dirty="0" err="1" smtClean="0"/>
              <a:t>Lamarque</a:t>
            </a:r>
            <a:r>
              <a:rPr lang="en-US" dirty="0" smtClean="0"/>
              <a:t>, Peter Hess and Philip Cameron-Smith</a:t>
            </a:r>
            <a:endParaRPr lang="en-US" dirty="0"/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952750" y="5251450"/>
            <a:ext cx="3082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CCSM meeting, June 18,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76200" y="5857875"/>
            <a:ext cx="3430588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Red: Full mechanism</a:t>
            </a:r>
          </a:p>
          <a:p>
            <a:r>
              <a:rPr lang="en-US">
                <a:solidFill>
                  <a:srgbClr val="2CF436"/>
                </a:solidFill>
                <a:latin typeface="Calibri" pitchFamily="34" charset="0"/>
              </a:rPr>
              <a:t>Green: Intermediate mechanism</a:t>
            </a:r>
          </a:p>
          <a:p>
            <a:r>
              <a:rPr lang="en-US">
                <a:solidFill>
                  <a:srgbClr val="1E08C4"/>
                </a:solidFill>
                <a:latin typeface="Calibri" pitchFamily="34" charset="0"/>
              </a:rPr>
              <a:t>Blue: Fast mechanism</a:t>
            </a:r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0" y="1428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Climate: change in emissions</a:t>
            </a:r>
          </a:p>
        </p:txBody>
      </p:sp>
      <p:sp>
        <p:nvSpPr>
          <p:cNvPr id="11268" name="TextBox 11"/>
          <p:cNvSpPr txBox="1">
            <a:spLocks noChangeArrowheads="1"/>
          </p:cNvSpPr>
          <p:nvPr/>
        </p:nvSpPr>
        <p:spPr bwMode="auto">
          <a:xfrm>
            <a:off x="212725" y="2759075"/>
            <a:ext cx="13874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Change in 250 hPa</a:t>
            </a:r>
          </a:p>
          <a:p>
            <a:r>
              <a:rPr lang="en-US"/>
              <a:t>mixing ratio</a:t>
            </a:r>
          </a:p>
        </p:txBody>
      </p:sp>
      <p:pic>
        <p:nvPicPr>
          <p:cNvPr id="11269" name="Picture 5" descr="zonal_mean_delta_250m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7425" y="898525"/>
            <a:ext cx="5229225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08125"/>
            <a:ext cx="8229600" cy="347503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Background ozone is well represented by all chemical mechanisms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Response in ozone and sulfate to changes in emissions is similar in all three mechanisms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the diagnostics selected, the intermediate mechanism is closer to the full mechanism and to observations than the fast mechanism, especially in strongly polluted regions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Computational cost: 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1938338" y="4916488"/>
            <a:ext cx="544353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Full = 5x CAM (3 tracers)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Intermediate = 1/2 of full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Fast = 1/3 of full, and could be reduced 	further for troposphere-only applications)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Rationale for benchmarking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main chemical mechanisms (list of reactions and rates) are available: full, intermediate and fast.  They differ in their decreasing representation of hydrocarbon chemistry and therefore their decreasing computational cost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362200" y="4714875"/>
            <a:ext cx="5791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Gas-phase tropospheric chemistry only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latin typeface="Calibri" pitchFamily="34" charset="0"/>
              </a:rPr>
              <a:t>Full mechanism: 79 species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latin typeface="Calibri" pitchFamily="34" charset="0"/>
              </a:rPr>
              <a:t>Intermediate mechanism: 39 species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latin typeface="Calibri" pitchFamily="34" charset="0"/>
              </a:rPr>
              <a:t>Fast mechanism: 28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interactive chemistry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Provides distribution of </a:t>
            </a:r>
            <a:r>
              <a:rPr lang="en-US" dirty="0" err="1" smtClean="0"/>
              <a:t>radiatively</a:t>
            </a:r>
            <a:r>
              <a:rPr lang="en-US" dirty="0" smtClean="0"/>
              <a:t>-active greenhouse gases (troposphere and stratosphere)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Provides distribution of oxidants for aerosol production (both online and offline)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Provides distribution of secondary-organic aerosols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Provides distribution of air quality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Provides interaction with biogeochemistry: nitrogen deposition, ozone damage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Approach for benchmarking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Simulation with relevance to air quality</a:t>
            </a:r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Simulation with relevance to climate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295400" y="2362200"/>
            <a:ext cx="7239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High-resolution simulation (0.47°x0.63°)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Driven by observed meteorology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Compared with MIRAGE campaign observations (Mexico City pollution)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295400" y="4038600"/>
            <a:ext cx="6934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Medium-resolution simulation (1.9°x2.5°)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Driven by observed meteorology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Two sets of emissions: base case and perturbed (30% reduction of Southeast Asia industrial sector, based on CCSP simulations) to study the response to a change in emissions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Use full mechanism as “Truth”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9"/>
          <p:cNvGrpSpPr>
            <a:grpSpLocks/>
          </p:cNvGrpSpPr>
          <p:nvPr/>
        </p:nvGrpSpPr>
        <p:grpSpPr bwMode="auto">
          <a:xfrm>
            <a:off x="762000" y="1181100"/>
            <a:ext cx="7162800" cy="4751388"/>
            <a:chOff x="761999" y="1181724"/>
            <a:chExt cx="7162801" cy="4749996"/>
          </a:xfrm>
        </p:grpSpPr>
        <p:pic>
          <p:nvPicPr>
            <p:cNvPr id="6148" name="Picture 4" descr="compare_to_rama.gif"/>
            <p:cNvPicPr>
              <a:picLocks noChangeAspect="1"/>
            </p:cNvPicPr>
            <p:nvPr/>
          </p:nvPicPr>
          <p:blipFill>
            <a:blip r:embed="rId2"/>
            <a:srcRect l="50824" r="16940" b="52364"/>
            <a:stretch>
              <a:fillRect/>
            </a:stretch>
          </p:blipFill>
          <p:spPr bwMode="auto">
            <a:xfrm rot="-5400000">
              <a:off x="2495860" y="-399739"/>
              <a:ext cx="3466476" cy="6629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9" name="TextBox 5"/>
            <p:cNvSpPr txBox="1">
              <a:spLocks noChangeArrowheads="1"/>
            </p:cNvSpPr>
            <p:nvPr/>
          </p:nvSpPr>
          <p:spPr bwMode="auto">
            <a:xfrm>
              <a:off x="3581400" y="4343400"/>
              <a:ext cx="1981200" cy="3693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Day of Year (2006)</a:t>
              </a:r>
            </a:p>
          </p:txBody>
        </p:sp>
        <p:sp>
          <p:nvSpPr>
            <p:cNvPr id="6150" name="TextBox 6"/>
            <p:cNvSpPr txBox="1">
              <a:spLocks noChangeArrowheads="1"/>
            </p:cNvSpPr>
            <p:nvPr/>
          </p:nvSpPr>
          <p:spPr bwMode="auto">
            <a:xfrm>
              <a:off x="761999" y="4731391"/>
              <a:ext cx="3289883" cy="120032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Calibri" pitchFamily="34" charset="0"/>
                </a:rPr>
                <a:t>Red: Full mechanism</a:t>
              </a:r>
            </a:p>
            <a:p>
              <a:r>
                <a:rPr lang="en-US">
                  <a:solidFill>
                    <a:srgbClr val="2CF436"/>
                  </a:solidFill>
                  <a:latin typeface="Calibri" pitchFamily="34" charset="0"/>
                </a:rPr>
                <a:t>Green: Intermediate mechanism</a:t>
              </a:r>
            </a:p>
            <a:p>
              <a:r>
                <a:rPr lang="en-US">
                  <a:solidFill>
                    <a:srgbClr val="1E08C4"/>
                  </a:solidFill>
                  <a:latin typeface="Calibri" pitchFamily="34" charset="0"/>
                </a:rPr>
                <a:t>Blue: Fast mechanism</a:t>
              </a:r>
            </a:p>
            <a:p>
              <a:r>
                <a:rPr lang="en-US">
                  <a:latin typeface="Calibri" pitchFamily="34" charset="0"/>
                </a:rPr>
                <a:t>Dots: observations</a:t>
              </a:r>
            </a:p>
          </p:txBody>
        </p:sp>
        <p:sp>
          <p:nvSpPr>
            <p:cNvPr id="6151" name="TextBox 7"/>
            <p:cNvSpPr txBox="1">
              <a:spLocks noChangeArrowheads="1"/>
            </p:cNvSpPr>
            <p:nvPr/>
          </p:nvSpPr>
          <p:spPr bwMode="auto">
            <a:xfrm>
              <a:off x="4343400" y="4724400"/>
              <a:ext cx="35814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On most days, </a:t>
              </a:r>
              <a:r>
                <a:rPr lang="en-US">
                  <a:solidFill>
                    <a:srgbClr val="FF0000"/>
                  </a:solidFill>
                  <a:latin typeface="Calibri" pitchFamily="34" charset="0"/>
                </a:rPr>
                <a:t>full</a:t>
              </a:r>
              <a:r>
                <a:rPr lang="en-US">
                  <a:latin typeface="Calibri" pitchFamily="34" charset="0"/>
                </a:rPr>
                <a:t> and </a:t>
              </a:r>
              <a:r>
                <a:rPr lang="en-US">
                  <a:solidFill>
                    <a:srgbClr val="2CF436"/>
                  </a:solidFill>
                  <a:latin typeface="Calibri" pitchFamily="34" charset="0"/>
                </a:rPr>
                <a:t>intermediate </a:t>
              </a:r>
              <a:r>
                <a:rPr lang="en-US">
                  <a:latin typeface="Calibri" pitchFamily="34" charset="0"/>
                </a:rPr>
                <a:t>capture well the diurnal cycle and amplitude; the </a:t>
              </a:r>
              <a:r>
                <a:rPr lang="en-US">
                  <a:solidFill>
                    <a:srgbClr val="0033CC"/>
                  </a:solidFill>
                  <a:latin typeface="Calibri" pitchFamily="34" charset="0"/>
                </a:rPr>
                <a:t>fast </a:t>
              </a:r>
              <a:r>
                <a:rPr lang="en-US">
                  <a:latin typeface="Calibri" pitchFamily="34" charset="0"/>
                </a:rPr>
                <a:t>mechanism is much lower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Air quality: Comparison with Mexico City surface observations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/>
          <p:cNvSpPr txBox="1">
            <a:spLocks noChangeArrowheads="1"/>
          </p:cNvSpPr>
          <p:nvPr/>
        </p:nvSpPr>
        <p:spPr bwMode="auto">
          <a:xfrm>
            <a:off x="3575050" y="4098925"/>
            <a:ext cx="1981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Day of Year (2006)</a:t>
            </a:r>
          </a:p>
        </p:txBody>
      </p:sp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762000" y="4572000"/>
            <a:ext cx="3482975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Red: Full mechanism</a:t>
            </a:r>
          </a:p>
          <a:p>
            <a:r>
              <a:rPr lang="en-US">
                <a:solidFill>
                  <a:srgbClr val="2CF436"/>
                </a:solidFill>
                <a:latin typeface="Calibri" pitchFamily="34" charset="0"/>
              </a:rPr>
              <a:t>Green: Intermediate mechanism</a:t>
            </a:r>
          </a:p>
          <a:p>
            <a:r>
              <a:rPr lang="en-US">
                <a:solidFill>
                  <a:srgbClr val="1E08C4"/>
                </a:solidFill>
                <a:latin typeface="Calibri" pitchFamily="34" charset="0"/>
              </a:rPr>
              <a:t>Blue: Fast mechanism</a:t>
            </a:r>
          </a:p>
          <a:p>
            <a:r>
              <a:rPr lang="en-US">
                <a:latin typeface="Calibri" pitchFamily="34" charset="0"/>
              </a:rPr>
              <a:t>Dots: observations</a:t>
            </a:r>
          </a:p>
        </p:txBody>
      </p:sp>
      <p:sp>
        <p:nvSpPr>
          <p:cNvPr id="7172" name="TextBox 7"/>
          <p:cNvSpPr txBox="1">
            <a:spLocks noChangeArrowheads="1"/>
          </p:cNvSpPr>
          <p:nvPr/>
        </p:nvSpPr>
        <p:spPr bwMode="auto">
          <a:xfrm>
            <a:off x="4343400" y="4514850"/>
            <a:ext cx="3581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On most days, </a:t>
            </a:r>
            <a:r>
              <a:rPr lang="en-US">
                <a:solidFill>
                  <a:srgbClr val="FF0000"/>
                </a:solidFill>
                <a:latin typeface="Calibri" pitchFamily="34" charset="0"/>
              </a:rPr>
              <a:t>full</a:t>
            </a:r>
            <a:r>
              <a:rPr lang="en-US">
                <a:latin typeface="Calibri" pitchFamily="34" charset="0"/>
              </a:rPr>
              <a:t> and </a:t>
            </a:r>
            <a:r>
              <a:rPr lang="en-US">
                <a:solidFill>
                  <a:srgbClr val="2CF436"/>
                </a:solidFill>
                <a:latin typeface="Calibri" pitchFamily="34" charset="0"/>
              </a:rPr>
              <a:t>intermediate </a:t>
            </a:r>
            <a:r>
              <a:rPr lang="en-US">
                <a:latin typeface="Calibri" pitchFamily="34" charset="0"/>
              </a:rPr>
              <a:t>capture well the background and plume ozone; the </a:t>
            </a:r>
            <a:r>
              <a:rPr lang="en-US">
                <a:solidFill>
                  <a:srgbClr val="0033CC"/>
                </a:solidFill>
                <a:latin typeface="Calibri" pitchFamily="34" charset="0"/>
              </a:rPr>
              <a:t>fast </a:t>
            </a:r>
            <a:r>
              <a:rPr lang="en-US">
                <a:latin typeface="Calibri" pitchFamily="34" charset="0"/>
              </a:rPr>
              <a:t>mechanism captures well the background.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>
                <a:latin typeface="Calibri" pitchFamily="34" charset="0"/>
              </a:rPr>
              <a:t>CO is will captured by all.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Air quality: Comparison with aircraft observations</a:t>
            </a:r>
            <a:endParaRPr lang="en-US" dirty="0"/>
          </a:p>
        </p:txBody>
      </p:sp>
      <p:pic>
        <p:nvPicPr>
          <p:cNvPr id="7174" name="Picture 9" descr="compare_to_c130_pjc.gif"/>
          <p:cNvPicPr>
            <a:picLocks noChangeAspect="1"/>
          </p:cNvPicPr>
          <p:nvPr/>
        </p:nvPicPr>
        <p:blipFill>
          <a:blip r:embed="rId3"/>
          <a:srcRect l="5647" t="21819" r="5647" b="61092"/>
          <a:stretch>
            <a:fillRect/>
          </a:stretch>
        </p:blipFill>
        <p:spPr bwMode="auto">
          <a:xfrm>
            <a:off x="-7938" y="1762125"/>
            <a:ext cx="9150351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Climate: base emissions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76200" y="5857875"/>
            <a:ext cx="3328988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Red: Full mechanism</a:t>
            </a:r>
          </a:p>
          <a:p>
            <a:r>
              <a:rPr lang="en-US">
                <a:solidFill>
                  <a:srgbClr val="2CF436"/>
                </a:solidFill>
                <a:latin typeface="Calibri" pitchFamily="34" charset="0"/>
              </a:rPr>
              <a:t>Green: Intermediate mechanism</a:t>
            </a:r>
          </a:p>
          <a:p>
            <a:r>
              <a:rPr lang="en-US">
                <a:solidFill>
                  <a:srgbClr val="1E08C4"/>
                </a:solidFill>
                <a:latin typeface="Calibri" pitchFamily="34" charset="0"/>
              </a:rPr>
              <a:t>Blue: Fast mechanism</a:t>
            </a:r>
          </a:p>
        </p:txBody>
      </p:sp>
      <p:grpSp>
        <p:nvGrpSpPr>
          <p:cNvPr id="8196" name="Group 11"/>
          <p:cNvGrpSpPr>
            <a:grpSpLocks/>
          </p:cNvGrpSpPr>
          <p:nvPr/>
        </p:nvGrpSpPr>
        <p:grpSpPr bwMode="auto">
          <a:xfrm>
            <a:off x="685800" y="1219200"/>
            <a:ext cx="6607175" cy="4560888"/>
            <a:chOff x="685800" y="1219200"/>
            <a:chExt cx="6606540" cy="4560332"/>
          </a:xfrm>
        </p:grpSpPr>
        <p:grpSp>
          <p:nvGrpSpPr>
            <p:cNvPr id="8199" name="Group 8"/>
            <p:cNvGrpSpPr>
              <a:grpSpLocks/>
            </p:cNvGrpSpPr>
            <p:nvPr/>
          </p:nvGrpSpPr>
          <p:grpSpPr bwMode="auto">
            <a:xfrm>
              <a:off x="685800" y="1219200"/>
              <a:ext cx="6606540" cy="4213860"/>
              <a:chOff x="685800" y="1219200"/>
              <a:chExt cx="6606540" cy="4213860"/>
            </a:xfrm>
          </p:grpSpPr>
          <p:pic>
            <p:nvPicPr>
              <p:cNvPr id="8202" name="Picture 3" descr="zonal_mean_base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600200" y="1219200"/>
                <a:ext cx="5692140" cy="42138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03" name="TextBox 5"/>
              <p:cNvSpPr txBox="1">
                <a:spLocks noChangeArrowheads="1"/>
              </p:cNvSpPr>
              <p:nvPr/>
            </p:nvSpPr>
            <p:spPr bwMode="auto">
              <a:xfrm>
                <a:off x="685800" y="1676400"/>
                <a:ext cx="1219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300 hPa</a:t>
                </a:r>
              </a:p>
            </p:txBody>
          </p:sp>
          <p:sp>
            <p:nvSpPr>
              <p:cNvPr id="8204" name="TextBox 6"/>
              <p:cNvSpPr txBox="1">
                <a:spLocks noChangeArrowheads="1"/>
              </p:cNvSpPr>
              <p:nvPr/>
            </p:nvSpPr>
            <p:spPr bwMode="auto">
              <a:xfrm>
                <a:off x="685800" y="3124200"/>
                <a:ext cx="1219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500 hPa</a:t>
                </a:r>
              </a:p>
            </p:txBody>
          </p:sp>
          <p:sp>
            <p:nvSpPr>
              <p:cNvPr id="8205" name="TextBox 7"/>
              <p:cNvSpPr txBox="1">
                <a:spLocks noChangeArrowheads="1"/>
              </p:cNvSpPr>
              <p:nvPr/>
            </p:nvSpPr>
            <p:spPr bwMode="auto">
              <a:xfrm>
                <a:off x="685800" y="4495800"/>
                <a:ext cx="914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Surface</a:t>
                </a:r>
              </a:p>
            </p:txBody>
          </p:sp>
        </p:grpSp>
        <p:sp>
          <p:nvSpPr>
            <p:cNvPr id="8200" name="TextBox 9"/>
            <p:cNvSpPr txBox="1">
              <a:spLocks noChangeArrowheads="1"/>
            </p:cNvSpPr>
            <p:nvPr/>
          </p:nvSpPr>
          <p:spPr bwMode="auto">
            <a:xfrm>
              <a:off x="2743200" y="5410200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January</a:t>
              </a:r>
            </a:p>
          </p:txBody>
        </p:sp>
        <p:sp>
          <p:nvSpPr>
            <p:cNvPr id="8201" name="TextBox 10"/>
            <p:cNvSpPr txBox="1">
              <a:spLocks noChangeArrowheads="1"/>
            </p:cNvSpPr>
            <p:nvPr/>
          </p:nvSpPr>
          <p:spPr bwMode="auto">
            <a:xfrm>
              <a:off x="5791200" y="5410200"/>
              <a:ext cx="533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July</a:t>
              </a:r>
            </a:p>
          </p:txBody>
        </p:sp>
      </p:grpSp>
      <p:sp>
        <p:nvSpPr>
          <p:cNvPr id="8197" name="TextBox 12"/>
          <p:cNvSpPr txBox="1">
            <a:spLocks noChangeArrowheads="1"/>
          </p:cNvSpPr>
          <p:nvPr/>
        </p:nvSpPr>
        <p:spPr bwMode="auto">
          <a:xfrm>
            <a:off x="3228975" y="5791200"/>
            <a:ext cx="6073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Very good agreement amongst methods in radiatively important upper-troposphere ozone (but fixed stratosphere!); larger bias for the </a:t>
            </a:r>
            <a:r>
              <a:rPr lang="en-US">
                <a:solidFill>
                  <a:srgbClr val="0033CC"/>
                </a:solidFill>
                <a:latin typeface="Calibri" pitchFamily="34" charset="0"/>
              </a:rPr>
              <a:t>fast </a:t>
            </a:r>
            <a:r>
              <a:rPr lang="en-US">
                <a:latin typeface="Calibri" pitchFamily="34" charset="0"/>
              </a:rPr>
              <a:t>mechanism at lower altitudes</a:t>
            </a:r>
          </a:p>
        </p:txBody>
      </p:sp>
      <p:sp>
        <p:nvSpPr>
          <p:cNvPr id="8198" name="TextBox 13"/>
          <p:cNvSpPr txBox="1">
            <a:spLocks noChangeArrowheads="1"/>
          </p:cNvSpPr>
          <p:nvPr/>
        </p:nvSpPr>
        <p:spPr bwMode="auto">
          <a:xfrm>
            <a:off x="7513638" y="2803525"/>
            <a:ext cx="8985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Ozone mixing ratio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76200" y="5857875"/>
            <a:ext cx="3430588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Red: Full mechanism</a:t>
            </a:r>
          </a:p>
          <a:p>
            <a:r>
              <a:rPr lang="en-US">
                <a:solidFill>
                  <a:srgbClr val="2CF436"/>
                </a:solidFill>
                <a:latin typeface="Calibri" pitchFamily="34" charset="0"/>
              </a:rPr>
              <a:t>Green: Intermediate mechanism</a:t>
            </a:r>
          </a:p>
          <a:p>
            <a:r>
              <a:rPr lang="en-US">
                <a:solidFill>
                  <a:srgbClr val="1E08C4"/>
                </a:solidFill>
                <a:latin typeface="Calibri" pitchFamily="34" charset="0"/>
              </a:rPr>
              <a:t>Blue: Fast mechanism</a:t>
            </a:r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0" y="1428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Climate: change in emissions</a:t>
            </a:r>
          </a:p>
        </p:txBody>
      </p:sp>
      <p:grpSp>
        <p:nvGrpSpPr>
          <p:cNvPr id="9220" name="Group 9"/>
          <p:cNvGrpSpPr>
            <a:grpSpLocks/>
          </p:cNvGrpSpPr>
          <p:nvPr/>
        </p:nvGrpSpPr>
        <p:grpSpPr bwMode="auto">
          <a:xfrm>
            <a:off x="1752600" y="895350"/>
            <a:ext cx="7391400" cy="5106988"/>
            <a:chOff x="1752600" y="1129665"/>
            <a:chExt cx="7391400" cy="5107067"/>
          </a:xfrm>
        </p:grpSpPr>
        <p:pic>
          <p:nvPicPr>
            <p:cNvPr id="9223" name="Picture 2" descr="zonal_mean_delta_surf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52600" y="1129665"/>
              <a:ext cx="5000625" cy="4813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4" name="TextBox 4"/>
            <p:cNvSpPr txBox="1">
              <a:spLocks noChangeArrowheads="1"/>
            </p:cNvSpPr>
            <p:nvPr/>
          </p:nvSpPr>
          <p:spPr bwMode="auto">
            <a:xfrm>
              <a:off x="6781800" y="2514600"/>
              <a:ext cx="2057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Sulfate: important for indirect effect</a:t>
              </a:r>
            </a:p>
          </p:txBody>
        </p:sp>
        <p:sp>
          <p:nvSpPr>
            <p:cNvPr id="9225" name="TextBox 5"/>
            <p:cNvSpPr txBox="1">
              <a:spLocks noChangeArrowheads="1"/>
            </p:cNvSpPr>
            <p:nvPr/>
          </p:nvSpPr>
          <p:spPr bwMode="auto">
            <a:xfrm>
              <a:off x="6781800" y="3733800"/>
              <a:ext cx="2362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Nitric acid: important for nitrogen deposition</a:t>
              </a:r>
            </a:p>
          </p:txBody>
        </p:sp>
        <p:sp>
          <p:nvSpPr>
            <p:cNvPr id="9226" name="TextBox 6"/>
            <p:cNvSpPr txBox="1">
              <a:spLocks noChangeArrowheads="1"/>
            </p:cNvSpPr>
            <p:nvPr/>
          </p:nvSpPr>
          <p:spPr bwMode="auto">
            <a:xfrm>
              <a:off x="6781800" y="4953000"/>
              <a:ext cx="2057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OH: important for methane lifetime</a:t>
              </a:r>
            </a:p>
          </p:txBody>
        </p:sp>
        <p:sp>
          <p:nvSpPr>
            <p:cNvPr id="9227" name="TextBox 7"/>
            <p:cNvSpPr txBox="1">
              <a:spLocks noChangeArrowheads="1"/>
            </p:cNvSpPr>
            <p:nvPr/>
          </p:nvSpPr>
          <p:spPr bwMode="auto">
            <a:xfrm>
              <a:off x="2743200" y="5867400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January</a:t>
              </a:r>
            </a:p>
          </p:txBody>
        </p:sp>
        <p:sp>
          <p:nvSpPr>
            <p:cNvPr id="9228" name="TextBox 8"/>
            <p:cNvSpPr txBox="1">
              <a:spLocks noChangeArrowheads="1"/>
            </p:cNvSpPr>
            <p:nvPr/>
          </p:nvSpPr>
          <p:spPr bwMode="auto">
            <a:xfrm>
              <a:off x="5426978" y="5867400"/>
              <a:ext cx="533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July</a:t>
              </a:r>
            </a:p>
          </p:txBody>
        </p:sp>
      </p:grpSp>
      <p:sp>
        <p:nvSpPr>
          <p:cNvPr id="9221" name="TextBox 10"/>
          <p:cNvSpPr txBox="1">
            <a:spLocks noChangeArrowheads="1"/>
          </p:cNvSpPr>
          <p:nvPr/>
        </p:nvSpPr>
        <p:spPr bwMode="auto">
          <a:xfrm>
            <a:off x="3473450" y="6099175"/>
            <a:ext cx="5670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Response in surface ozone and sulfate well captured; stronger biases for the </a:t>
            </a:r>
            <a:r>
              <a:rPr lang="en-US">
                <a:solidFill>
                  <a:srgbClr val="0033CC"/>
                </a:solidFill>
                <a:latin typeface="Calibri" pitchFamily="34" charset="0"/>
              </a:rPr>
              <a:t>fast </a:t>
            </a:r>
            <a:r>
              <a:rPr lang="en-US">
                <a:latin typeface="Calibri" pitchFamily="34" charset="0"/>
              </a:rPr>
              <a:t>mechanism for HNO</a:t>
            </a:r>
            <a:r>
              <a:rPr lang="en-US" baseline="-25000">
                <a:latin typeface="Calibri" pitchFamily="34" charset="0"/>
              </a:rPr>
              <a:t>3</a:t>
            </a:r>
            <a:r>
              <a:rPr lang="en-US">
                <a:latin typeface="Calibri" pitchFamily="34" charset="0"/>
              </a:rPr>
              <a:t> and OH</a:t>
            </a:r>
          </a:p>
        </p:txBody>
      </p:sp>
      <p:sp>
        <p:nvSpPr>
          <p:cNvPr id="9222" name="TextBox 11"/>
          <p:cNvSpPr txBox="1">
            <a:spLocks noChangeArrowheads="1"/>
          </p:cNvSpPr>
          <p:nvPr/>
        </p:nvSpPr>
        <p:spPr bwMode="auto">
          <a:xfrm>
            <a:off x="212725" y="2759075"/>
            <a:ext cx="13874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Change in surface mixing ratio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76200" y="5857875"/>
            <a:ext cx="3430588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Red: Full mechanism</a:t>
            </a:r>
          </a:p>
          <a:p>
            <a:r>
              <a:rPr lang="en-US">
                <a:solidFill>
                  <a:srgbClr val="2CF436"/>
                </a:solidFill>
                <a:latin typeface="Calibri" pitchFamily="34" charset="0"/>
              </a:rPr>
              <a:t>Green: Intermediate mechanism</a:t>
            </a:r>
          </a:p>
          <a:p>
            <a:r>
              <a:rPr lang="en-US">
                <a:solidFill>
                  <a:srgbClr val="1E08C4"/>
                </a:solidFill>
                <a:latin typeface="Calibri" pitchFamily="34" charset="0"/>
              </a:rPr>
              <a:t>Blue: Fast mechanism</a:t>
            </a:r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0" y="1428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Climate: change in emissions</a:t>
            </a:r>
          </a:p>
        </p:txBody>
      </p:sp>
      <p:sp>
        <p:nvSpPr>
          <p:cNvPr id="10244" name="TextBox 11"/>
          <p:cNvSpPr txBox="1">
            <a:spLocks noChangeArrowheads="1"/>
          </p:cNvSpPr>
          <p:nvPr/>
        </p:nvSpPr>
        <p:spPr bwMode="auto">
          <a:xfrm>
            <a:off x="212725" y="2759075"/>
            <a:ext cx="13874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Change in 500 hPa</a:t>
            </a:r>
          </a:p>
          <a:p>
            <a:r>
              <a:rPr lang="en-US"/>
              <a:t>mixing ratio</a:t>
            </a:r>
          </a:p>
        </p:txBody>
      </p:sp>
      <p:pic>
        <p:nvPicPr>
          <p:cNvPr id="10245" name="Picture 12" descr="zonal_mean_delta_500m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5050" y="990600"/>
            <a:ext cx="5176838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562</Words>
  <Application>Microsoft Office PowerPoint</Application>
  <PresentationFormat>On-screen Show (4:3)</PresentationFormat>
  <Paragraphs>92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Benchmarking of chemical mechanisms</vt:lpstr>
      <vt:lpstr>Rationale for benchmarking</vt:lpstr>
      <vt:lpstr>Purpose of interactive chemistry</vt:lpstr>
      <vt:lpstr>Approach for benchmarking</vt:lpstr>
      <vt:lpstr>Air quality: Comparison with Mexico City surface observations</vt:lpstr>
      <vt:lpstr>Air quality: Comparison with aircraft observations</vt:lpstr>
      <vt:lpstr>Climate: base emissions</vt:lpstr>
      <vt:lpstr>Climate: change in emissions</vt:lpstr>
      <vt:lpstr>Climate: change in emissions</vt:lpstr>
      <vt:lpstr>Climate: change in emissions</vt:lpstr>
      <vt:lpstr>Conclusions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 of chemical mechanisms</dc:title>
  <dc:creator>ACD Admin</dc:creator>
  <cp:lastModifiedBy>bballard</cp:lastModifiedBy>
  <cp:revision>31</cp:revision>
  <dcterms:created xsi:type="dcterms:W3CDTF">2008-05-09T17:42:45Z</dcterms:created>
  <dcterms:modified xsi:type="dcterms:W3CDTF">2008-08-12T19:47:43Z</dcterms:modified>
</cp:coreProperties>
</file>