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256" r:id="rId3"/>
    <p:sldId id="257" r:id="rId4"/>
    <p:sldId id="258" r:id="rId5"/>
    <p:sldId id="260" r:id="rId6"/>
    <p:sldId id="261" r:id="rId7"/>
    <p:sldId id="262" r:id="rId8"/>
    <p:sldId id="276" r:id="rId9"/>
    <p:sldId id="279" r:id="rId10"/>
    <p:sldId id="280" r:id="rId11"/>
    <p:sldId id="265" r:id="rId12"/>
    <p:sldId id="266" r:id="rId13"/>
    <p:sldId id="277" r:id="rId14"/>
    <p:sldId id="267" r:id="rId15"/>
    <p:sldId id="281" r:id="rId16"/>
    <p:sldId id="282" r:id="rId17"/>
    <p:sldId id="283" r:id="rId18"/>
    <p:sldId id="271" r:id="rId19"/>
    <p:sldId id="272" r:id="rId20"/>
    <p:sldId id="274" r:id="rId21"/>
    <p:sldId id="278" r:id="rId22"/>
  </p:sldIdLst>
  <p:sldSz cx="9144000" cy="6858000" type="letter"/>
  <p:notesSz cx="7019925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80"/>
    <a:srgbClr val="DB4415"/>
    <a:srgbClr val="008C53"/>
    <a:srgbClr val="FFFF99"/>
    <a:srgbClr val="FFFFFF"/>
    <a:srgbClr val="FCF3DE"/>
    <a:srgbClr val="FFF6E0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2289" autoAdjust="0"/>
    <p:restoredTop sz="86410" autoAdjust="0"/>
  </p:normalViewPr>
  <p:slideViewPr>
    <p:cSldViewPr showGuides="1">
      <p:cViewPr varScale="1">
        <p:scale>
          <a:sx n="144" d="100"/>
          <a:sy n="144" d="100"/>
        </p:scale>
        <p:origin x="-7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3913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03725"/>
            <a:ext cx="514667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5" rIns="92629" bIns="46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9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2664" y="695889"/>
            <a:ext cx="5057737" cy="3475132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굴림" pitchFamily="-65" charset="-127"/>
                <a:ea typeface="굴림" pitchFamily="-65" charset="-127"/>
              </a:rPr>
              <a:t>Show dashboard design criteria first. Minor formatting changes to text.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6179" y="8805008"/>
            <a:ext cx="3042177" cy="462967"/>
          </a:xfrm>
          <a:prstGeom prst="rect">
            <a:avLst/>
          </a:prstGeom>
          <a:noFill/>
        </p:spPr>
        <p:txBody>
          <a:bodyPr lIns="85926" tIns="42963" rIns="85926" bIns="42963"/>
          <a:lstStyle/>
          <a:p>
            <a:fld id="{19FAF59E-E9D2-EB48-B65B-1A4DCA8E6C07}" type="slidenum">
              <a:rPr lang="en-US" altLang="ko-KR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695325"/>
            <a:ext cx="4632325" cy="3475038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>
              <a:latin typeface="굴림" pitchFamily="-65" charset="-127"/>
              <a:ea typeface="굴림" pitchFamily="-65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32325" cy="347503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굴림" pitchFamily="-65" charset="-127"/>
                <a:ea typeface="굴림" pitchFamily="-65" charset="-127"/>
              </a:rPr>
              <a:t>First bullet: added “with OTP”.  Reposition text for better spacing.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95325"/>
            <a:ext cx="4635500" cy="3476625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48" charset="0"/>
              </a:rPr>
              <a:t>Fast and Easy and Portable for most of the codes. We will not guarantee all codes will work, but most codes will work.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Times" pitchFamily="48" charset="0"/>
              </a:rPr>
              <a:t>Please remember that we support both synchronous and </a:t>
            </a:r>
            <a:r>
              <a:rPr lang="en-US" smtClean="0">
                <a:latin typeface="Times" pitchFamily="48" charset="0"/>
              </a:rPr>
              <a:t>asynchronous IO </a:t>
            </a:r>
            <a:r>
              <a:rPr lang="en-US" dirty="0" smtClean="0">
                <a:latin typeface="Times" pitchFamily="48" charset="0"/>
              </a:rPr>
              <a:t>methods!!!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6688" y="8804519"/>
            <a:ext cx="3041650" cy="4633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40" tIns="46418" rIns="92840" bIns="46418"/>
          <a:lstStyle/>
          <a:p>
            <a:fld id="{C39E0FBE-F4CD-48E6-BBAA-A591EA7A654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pitchFamily="48" charset="0"/>
              </a:rPr>
              <a:t>This summer we will allow people  to use a group write to write out all of the data described in a group in the xml file. This will be done with pre-processing techniques (python) during the Make. This will be released </a:t>
            </a:r>
            <a:r>
              <a:rPr lang="en-US" smtClean="0">
                <a:latin typeface="Times" pitchFamily="48" charset="0"/>
              </a:rPr>
              <a:t>in ADIOS </a:t>
            </a:r>
            <a:r>
              <a:rPr lang="en-US" dirty="0" smtClean="0">
                <a:latin typeface="Times" pitchFamily="48" charset="0"/>
              </a:rPr>
              <a:t>1.0 this fall.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4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32325" cy="347503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굴림" pitchFamily="-65" charset="-127"/>
                <a:ea typeface="굴림" pitchFamily="-65" charset="-127"/>
              </a:rPr>
              <a:t>Move statement on Kepler to top; adjust color scheme to enhance readability; minor rewording of some sub-bullets (removed “you”)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32325" cy="347503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굴림" pitchFamily="-65" charset="-127"/>
                <a:ea typeface="굴림" pitchFamily="-65" charset="-127"/>
              </a:rPr>
              <a:t>Remove </a:t>
            </a:r>
            <a:r>
              <a:rPr lang="en-US">
                <a:latin typeface="굴림" pitchFamily="-65" charset="-127"/>
                <a:ea typeface="굴림" pitchFamily="-65" charset="-127"/>
              </a:rPr>
              <a:t>“</a:t>
            </a:r>
            <a:r>
              <a:rPr lang="en-US" smtClean="0">
                <a:latin typeface="굴림" pitchFamily="-65" charset="-127"/>
                <a:ea typeface="굴림" pitchFamily="-65" charset="-127"/>
              </a:rPr>
              <a:t>Fusion</a:t>
            </a:r>
            <a:r>
              <a:rPr lang="en-US" dirty="0">
                <a:latin typeface="굴림" pitchFamily="-65" charset="-127"/>
                <a:ea typeface="굴림" pitchFamily="-65" charset="-127"/>
              </a:rPr>
              <a:t>” from title; change the vague “its” in fist bullet to </a:t>
            </a:r>
            <a:r>
              <a:rPr lang="en-US">
                <a:latin typeface="굴림" pitchFamily="-65" charset="-127"/>
                <a:ea typeface="굴림" pitchFamily="-65" charset="-127"/>
              </a:rPr>
              <a:t>“</a:t>
            </a:r>
            <a:r>
              <a:rPr lang="en-US" smtClean="0">
                <a:latin typeface="굴림" pitchFamily="-65" charset="-127"/>
                <a:ea typeface="굴림" pitchFamily="-65" charset="-127"/>
              </a:rPr>
              <a:t>simulation</a:t>
            </a:r>
            <a:r>
              <a:rPr lang="en-US" dirty="0">
                <a:latin typeface="굴림" pitchFamily="-65" charset="-127"/>
                <a:ea typeface="굴림" pitchFamily="-65" charset="-127"/>
              </a:rPr>
              <a:t>”; </a:t>
            </a:r>
            <a:r>
              <a:rPr lang="en-US">
                <a:latin typeface="굴림" pitchFamily="-65" charset="-127"/>
                <a:ea typeface="굴림" pitchFamily="-65" charset="-127"/>
              </a:rPr>
              <a:t>adjust </a:t>
            </a:r>
            <a:r>
              <a:rPr lang="en-US" smtClean="0">
                <a:latin typeface="굴림" pitchFamily="-65" charset="-127"/>
                <a:ea typeface="굴림" pitchFamily="-65" charset="-127"/>
              </a:rPr>
              <a:t>capitalization</a:t>
            </a:r>
            <a:endParaRPr lang="en-US" dirty="0">
              <a:latin typeface="굴림" pitchFamily="-65" charset="-127"/>
              <a:ea typeface="굴림" pitchFamily="-65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6333" y="8804333"/>
            <a:ext cx="3041968" cy="463471"/>
          </a:xfrm>
          <a:prstGeom prst="rect">
            <a:avLst/>
          </a:prstGeom>
          <a:noFill/>
        </p:spPr>
        <p:txBody>
          <a:bodyPr lIns="83701" tIns="41851" rIns="83701" bIns="41851"/>
          <a:lstStyle/>
          <a:p>
            <a:fld id="{7ED072F9-FF8F-45C7-857B-D6C7F3D5CE0C}" type="slidenum">
              <a:rPr lang="en-GB"/>
              <a:pPr/>
              <a:t>11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6913"/>
            <a:ext cx="4635500" cy="3476625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72" y="4403942"/>
            <a:ext cx="5148782" cy="4168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80" tIns="46190" rIns="92380" bIns="4619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6333" y="8804333"/>
            <a:ext cx="3041968" cy="463471"/>
          </a:xfrm>
          <a:prstGeom prst="rect">
            <a:avLst/>
          </a:prstGeom>
          <a:noFill/>
        </p:spPr>
        <p:txBody>
          <a:bodyPr lIns="83701" tIns="41851" rIns="83701" bIns="41851"/>
          <a:lstStyle/>
          <a:p>
            <a:fld id="{17AF100D-2CFF-4CE1-9D8D-8D5123AEA399}" type="slidenum">
              <a:rPr lang="en-GB"/>
              <a:pPr/>
              <a:t>12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6913"/>
            <a:ext cx="4635500" cy="3476625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72" y="4403942"/>
            <a:ext cx="5148782" cy="4168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80" tIns="46190" rIns="92380" bIns="4619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9525"/>
            <a:ext cx="8775700" cy="676275"/>
          </a:xfrm>
        </p:spPr>
        <p:txBody>
          <a:bodyPr/>
          <a:lstStyle>
            <a:lvl1pPr>
              <a:defRPr sz="3200">
                <a:ln>
                  <a:solidFill>
                    <a:srgbClr val="00000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86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00200"/>
            <a:ext cx="3886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86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733800"/>
            <a:ext cx="3886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3388" y="6235700"/>
            <a:ext cx="576421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F4C81E-486C-4F61-A88A-10324BC44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8" y="147638"/>
            <a:ext cx="8228012" cy="6588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588" y="1377950"/>
            <a:ext cx="3808412" cy="41132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089400" y="1377950"/>
            <a:ext cx="3810000" cy="411321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8" y="147638"/>
            <a:ext cx="8228012" cy="65881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588" y="1377950"/>
            <a:ext cx="3808412" cy="41132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089400" y="1377950"/>
            <a:ext cx="3810000" cy="411321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20" Type="http://schemas.openxmlformats.org/officeDocument/2006/relationships/hyperlink" Target="http://www.gopack.com/HomePage.dbml?DB_OEM_ID=9200" TargetMode="External"/><Relationship Id="rId4" Type="http://schemas.openxmlformats.org/officeDocument/2006/relationships/slideLayout" Target="../slideLayouts/slideLayout4.xml"/><Relationship Id="rId21" Type="http://schemas.openxmlformats.org/officeDocument/2006/relationships/image" Target="../media/image8.jpeg"/><Relationship Id="rId22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2" Type="http://schemas.openxmlformats.org/officeDocument/2006/relationships/image" Target="../media/image1.png"/><Relationship Id="rId17" Type="http://schemas.openxmlformats.org/officeDocument/2006/relationships/image" Target="../media/image6.jpeg"/><Relationship Id="rId19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hyperlink" Target="http://www.northwestern.edu/index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 descr="OS-logo-DO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6172200"/>
            <a:ext cx="914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005" name="Freeform 261"/>
          <p:cNvSpPr>
            <a:spLocks/>
          </p:cNvSpPr>
          <p:nvPr userDrawn="1"/>
        </p:nvSpPr>
        <p:spPr bwMode="auto">
          <a:xfrm>
            <a:off x="7072313" y="3581400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925513"/>
            <a:ext cx="822960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5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76200"/>
            <a:ext cx="8775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37513" y="61880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80963" y="6442075"/>
            <a:ext cx="3652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2"/>
                </a:solidFill>
                <a:latin typeface="Times New Roman" pitchFamily="64" charset="0"/>
                <a:cs typeface="+mn-cs"/>
              </a:rPr>
              <a:t>CCSM 2008 6-2008 </a:t>
            </a:r>
            <a:r>
              <a:rPr lang="en-US" sz="800" dirty="0" err="1" smtClean="0">
                <a:solidFill>
                  <a:schemeClr val="tx2"/>
                </a:solidFill>
                <a:latin typeface="Times New Roman" pitchFamily="64" charset="0"/>
                <a:cs typeface="+mn-cs"/>
              </a:rPr>
              <a:t>klasky</a:t>
            </a:r>
            <a:r>
              <a:rPr lang="en-US" sz="800" dirty="0" err="1">
                <a:solidFill>
                  <a:schemeClr val="tx2"/>
                </a:solidFill>
                <a:latin typeface="Times New Roman" pitchFamily="64" charset="0"/>
                <a:cs typeface="+mn-cs"/>
              </a:rPr>
              <a:t>@ornl.gov</a:t>
            </a:r>
            <a:endParaRPr lang="en-US" sz="800" dirty="0">
              <a:solidFill>
                <a:schemeClr val="tx2"/>
              </a:solidFill>
              <a:latin typeface="Times New Roman" pitchFamily="64" charset="0"/>
              <a:cs typeface="+mn-cs"/>
            </a:endParaRPr>
          </a:p>
        </p:txBody>
      </p:sp>
      <p:sp>
        <p:nvSpPr>
          <p:cNvPr id="8" name="Rectangle 245"/>
          <p:cNvSpPr>
            <a:spLocks noChangeArrowheads="1"/>
          </p:cNvSpPr>
          <p:nvPr userDrawn="1"/>
        </p:nvSpPr>
        <p:spPr bwMode="auto">
          <a:xfrm>
            <a:off x="-53975" y="6096000"/>
            <a:ext cx="18018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2"/>
                </a:solidFill>
                <a:latin typeface="Times New Roman" pitchFamily="64" charset="0"/>
                <a:cs typeface="Times New Roman" pitchFamily="64" charset="0"/>
              </a:rPr>
              <a:t>Managed by UT-Battelle</a:t>
            </a:r>
            <a:br>
              <a:rPr lang="en-US" sz="800" b="1" dirty="0">
                <a:solidFill>
                  <a:schemeClr val="tx2"/>
                </a:solidFill>
                <a:latin typeface="Times New Roman" pitchFamily="64" charset="0"/>
                <a:cs typeface="Times New Roman" pitchFamily="64" charset="0"/>
              </a:rPr>
            </a:br>
            <a:r>
              <a:rPr lang="en-US" sz="800" b="1" dirty="0">
                <a:solidFill>
                  <a:schemeClr val="tx2"/>
                </a:solidFill>
                <a:latin typeface="Times New Roman" pitchFamily="64" charset="0"/>
                <a:cs typeface="Times New Roman" pitchFamily="64" charset="0"/>
              </a:rPr>
              <a:t>for the Department of Energy</a:t>
            </a:r>
          </a:p>
        </p:txBody>
      </p:sp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7837488" y="6172200"/>
            <a:ext cx="4143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726E78-C3EC-470B-9E77-50001FBC5225}" type="slidenum">
              <a:rPr lang="en-US" sz="800">
                <a:solidFill>
                  <a:schemeClr val="bg1"/>
                </a:solidFill>
                <a:latin typeface="Times New Roman" pitchFamily="6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Times New Roman" pitchFamily="64" charset="0"/>
              <a:cs typeface="+mn-cs"/>
            </a:endParaRPr>
          </a:p>
        </p:txBody>
      </p:sp>
      <p:pic>
        <p:nvPicPr>
          <p:cNvPr id="5130" name="Picture 25" descr="SDM_logo-high-r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6172200"/>
            <a:ext cx="685800" cy="36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191000" y="6172200"/>
            <a:ext cx="762000" cy="31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1828800" y="6172200"/>
            <a:ext cx="762000" cy="338554"/>
          </a:xfrm>
          <a:prstGeom prst="rect">
            <a:avLst/>
          </a:prstGeom>
          <a:noFill/>
          <a:ln>
            <a:solidFill>
              <a:srgbClr val="FFFF9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05400" y="6172200"/>
            <a:ext cx="685801" cy="307777"/>
          </a:xfrm>
          <a:prstGeom prst="rect">
            <a:avLst/>
          </a:prstGeom>
          <a:noFill/>
          <a:ln>
            <a:solidFill>
              <a:srgbClr val="FFFF9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GSEP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5" name="Picture 2" descr="C:\Users\ywy\AppData\Local\Microsoft\Windows\Temporary Internet Files\Content.Outlook\NQYVDAT0\Sandialogo.gif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943600" y="6172200"/>
            <a:ext cx="685800" cy="3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C:\Users\ywy\AppData\Local\Microsoft\Windows\Temporary Internet Files\Content.Outlook\NQYVDAT0\GTlogo.jpg"/>
          <p:cNvPicPr>
            <a:picLocks noChangeAspect="1" noChangeArrowheads="1"/>
          </p:cNvPicPr>
          <p:nvPr userDrawn="1"/>
        </p:nvPicPr>
        <p:blipFill>
          <a:blip r:embed="rId17"/>
          <a:srcRect r="76666"/>
          <a:stretch>
            <a:fillRect/>
          </a:stretch>
        </p:blipFill>
        <p:spPr bwMode="auto">
          <a:xfrm>
            <a:off x="3352800" y="6172200"/>
            <a:ext cx="852487" cy="3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Northwestern University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553200" y="6172200"/>
            <a:ext cx="685800" cy="4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http://www.nmnathletics.com.edgesuite.net/fls/9200/headers/banner_home2.jpg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/>
          <a:srcRect l="2711" t="920" r="75594" b="5368"/>
          <a:stretch>
            <a:fillRect/>
          </a:stretch>
        </p:blipFill>
        <p:spPr bwMode="auto">
          <a:xfrm>
            <a:off x="5700033" y="6172200"/>
            <a:ext cx="31976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uw_toplevel_header2.jpg"/>
          <p:cNvPicPr>
            <a:picLocks noChangeAspect="1"/>
          </p:cNvPicPr>
          <p:nvPr userDrawn="1"/>
        </p:nvPicPr>
        <p:blipFill>
          <a:blip r:embed="rId22"/>
          <a:srcRect t="11905" r="61429" b="37302"/>
          <a:stretch>
            <a:fillRect/>
          </a:stretch>
        </p:blipFill>
        <p:spPr bwMode="auto">
          <a:xfrm>
            <a:off x="3130550" y="6400800"/>
            <a:ext cx="1060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pitchFamily="34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pitchFamily="34" charset="0"/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w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5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Relationship Id="rId5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1" Type="http://schemas.openxmlformats.org/officeDocument/2006/relationships/video" Target="file://localhost/Volumes/NO%20NAME/klasky-climate-talk/fullelm-022-xgcjaguar-m3dewok-June08-2min-compressed3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video" Target="file://localhost/Volumes/NO%20NAME/klasky-climate-talk/comp_dashboard_demo.avi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video" Target="file://localhost/Volumes/NO%20NAME/klasky-climate-talk/Dashboard-3d-Demo2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300000" rev="0"/>
              </a:camera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dirty="0" smtClean="0">
                <a:effectLst>
                  <a:glow rad="63500">
                    <a:schemeClr val="accent3">
                      <a:alpha val="75000"/>
                    </a:schemeClr>
                  </a:glow>
                  <a:outerShdw blurRad="50800" dist="38100" dir="16200000" algn="t">
                    <a:srgbClr val="000000">
                      <a:alpha val="4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Scientific Workflow Management</a:t>
            </a:r>
            <a:endParaRPr lang="en-US" dirty="0">
              <a:effectLst>
                <a:glow rad="63500">
                  <a:schemeClr val="accent3">
                    <a:alpha val="75000"/>
                  </a:schemeClr>
                </a:glow>
                <a:outerShdw blurRad="50800" dist="38100" dir="16200000" algn="t">
                  <a:srgbClr val="000000">
                    <a:alpha val="43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153400" cy="3505200"/>
          </a:xfrm>
        </p:spPr>
        <p:txBody>
          <a:bodyPr/>
          <a:lstStyle/>
          <a:p>
            <a:r>
              <a:rPr lang="en-US" dirty="0" smtClean="0"/>
              <a:t>CCSM Software Engineering Working Group Session</a:t>
            </a:r>
          </a:p>
          <a:p>
            <a:r>
              <a:rPr lang="en-US" dirty="0" smtClean="0"/>
              <a:t>6/19/2008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Scott Klasky</a:t>
            </a:r>
          </a:p>
          <a:p>
            <a:r>
              <a:rPr lang="en-US" sz="2400" dirty="0" smtClean="0">
                <a:solidFill>
                  <a:srgbClr val="000080"/>
                </a:solidFill>
              </a:rPr>
              <a:t> R. </a:t>
            </a:r>
            <a:r>
              <a:rPr lang="en-US" sz="2400" dirty="0" err="1" smtClean="0">
                <a:solidFill>
                  <a:srgbClr val="000080"/>
                </a:solidFill>
              </a:rPr>
              <a:t>Barreto</a:t>
            </a:r>
            <a:r>
              <a:rPr lang="en-US" sz="2400" dirty="0" smtClean="0">
                <a:solidFill>
                  <a:srgbClr val="000080"/>
                </a:solidFill>
              </a:rPr>
              <a:t>, C. Jin, J. </a:t>
            </a:r>
            <a:r>
              <a:rPr lang="en-US" sz="2400" dirty="0" err="1" smtClean="0">
                <a:solidFill>
                  <a:srgbClr val="000080"/>
                </a:solidFill>
              </a:rPr>
              <a:t>Lofstead</a:t>
            </a:r>
            <a:r>
              <a:rPr lang="en-US" sz="2400" dirty="0" smtClean="0">
                <a:solidFill>
                  <a:srgbClr val="000080"/>
                </a:solidFill>
              </a:rPr>
              <a:t>, M. </a:t>
            </a:r>
            <a:r>
              <a:rPr lang="en-US" sz="2400" dirty="0" err="1" smtClean="0">
                <a:solidFill>
                  <a:srgbClr val="000080"/>
                </a:solidFill>
              </a:rPr>
              <a:t>Parashar</a:t>
            </a:r>
            <a:r>
              <a:rPr lang="en-US" sz="2400" dirty="0" smtClean="0">
                <a:solidFill>
                  <a:srgbClr val="000080"/>
                </a:solidFill>
              </a:rPr>
              <a:t>,</a:t>
            </a:r>
            <a:br>
              <a:rPr lang="en-US" sz="2400" dirty="0" smtClean="0">
                <a:solidFill>
                  <a:srgbClr val="000080"/>
                </a:solidFill>
              </a:rPr>
            </a:br>
            <a:r>
              <a:rPr lang="en-US" sz="2400" dirty="0" smtClean="0">
                <a:solidFill>
                  <a:srgbClr val="000080"/>
                </a:solidFill>
              </a:rPr>
              <a:t> N. </a:t>
            </a:r>
            <a:r>
              <a:rPr lang="en-US" sz="2400" dirty="0" err="1" smtClean="0">
                <a:solidFill>
                  <a:srgbClr val="000080"/>
                </a:solidFill>
              </a:rPr>
              <a:t>Podhorszki</a:t>
            </a:r>
            <a:r>
              <a:rPr lang="en-US" sz="2400" dirty="0" smtClean="0">
                <a:solidFill>
                  <a:srgbClr val="000080"/>
                </a:solidFill>
              </a:rPr>
              <a:t>, K. </a:t>
            </a:r>
            <a:r>
              <a:rPr lang="en-US" sz="2400" dirty="0" err="1" smtClean="0">
                <a:solidFill>
                  <a:srgbClr val="000080"/>
                </a:solidFill>
              </a:rPr>
              <a:t>Schwan</a:t>
            </a:r>
            <a:r>
              <a:rPr lang="en-US" sz="2400" dirty="0" smtClean="0">
                <a:solidFill>
                  <a:srgbClr val="000080"/>
                </a:solidFill>
              </a:rPr>
              <a:t>, A. </a:t>
            </a:r>
            <a:r>
              <a:rPr lang="en-US" sz="2400" dirty="0" err="1" smtClean="0">
                <a:solidFill>
                  <a:srgbClr val="000080"/>
                </a:solidFill>
              </a:rPr>
              <a:t>Shoshani</a:t>
            </a:r>
            <a:r>
              <a:rPr lang="en-US" sz="2400" dirty="0" smtClean="0">
                <a:solidFill>
                  <a:srgbClr val="000080"/>
                </a:solidFill>
              </a:rPr>
              <a:t>,</a:t>
            </a:r>
            <a:br>
              <a:rPr lang="en-US" sz="2400" dirty="0" smtClean="0">
                <a:solidFill>
                  <a:srgbClr val="000080"/>
                </a:solidFill>
              </a:rPr>
            </a:br>
            <a:r>
              <a:rPr lang="en-US" sz="2400" dirty="0" smtClean="0">
                <a:solidFill>
                  <a:srgbClr val="000080"/>
                </a:solidFill>
              </a:rPr>
              <a:t> M. </a:t>
            </a:r>
            <a:r>
              <a:rPr lang="en-US" sz="2400" dirty="0" err="1" smtClean="0">
                <a:solidFill>
                  <a:srgbClr val="000080"/>
                </a:solidFill>
              </a:rPr>
              <a:t>Vouk</a:t>
            </a:r>
            <a:r>
              <a:rPr lang="en-US" sz="2400" dirty="0" smtClean="0">
                <a:solidFill>
                  <a:srgbClr val="000080"/>
                </a:solidFill>
              </a:rPr>
              <a:t>, M. Wolf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"/>
          <p:cNvSpPr>
            <a:spLocks noChangeArrowheads="1"/>
          </p:cNvSpPr>
          <p:nvPr/>
        </p:nvSpPr>
        <p:spPr bwMode="auto">
          <a:xfrm>
            <a:off x="914400" y="381000"/>
            <a:ext cx="7315200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eaLnBrk="0" hangingPunct="0"/>
            <a:r>
              <a:rPr lang="en-GB" sz="3200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Workflow </a:t>
            </a:r>
            <a:r>
              <a:rPr lang="en-GB" sz="3200" smtClean="0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automation </a:t>
            </a:r>
            <a:r>
              <a:rPr lang="en-GB" sz="3200" dirty="0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needs in</a:t>
            </a:r>
          </a:p>
          <a:p>
            <a:pPr eaLnBrk="0" hangingPunct="0"/>
            <a:r>
              <a:rPr lang="en-GB" sz="3200" dirty="0" err="1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Center</a:t>
            </a:r>
            <a:r>
              <a:rPr lang="en-GB" sz="3200" dirty="0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 for Plasma </a:t>
            </a:r>
            <a:r>
              <a:rPr lang="en-GB" sz="3200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Edge </a:t>
            </a:r>
            <a:r>
              <a:rPr lang="en-GB" sz="3200" smtClean="0">
                <a:solidFill>
                  <a:srgbClr val="0000FF"/>
                </a:solidFill>
                <a:ea typeface="Arial" pitchFamily="-65" charset="0"/>
                <a:cs typeface="Arial" pitchFamily="-65" charset="0"/>
              </a:rPr>
              <a:t>Simulation</a:t>
            </a:r>
            <a:endParaRPr lang="en-US" sz="3200" dirty="0">
              <a:solidFill>
                <a:srgbClr val="0000FF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24579" name="Picture 21" descr="scre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927225"/>
            <a:ext cx="501967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4100513" y="2362200"/>
            <a:ext cx="4837112" cy="39862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>
              <a:latin typeface="Arial" pitchFamily="-112" charset="0"/>
              <a:ea typeface="굴림" pitchFamily="-112" charset="-127"/>
              <a:cs typeface="굴림" pitchFamily="-112" charset="-127"/>
            </a:endParaRP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4138613" y="2514600"/>
            <a:ext cx="5005387" cy="270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230188" indent="-230188" algn="l" defTabSz="457200" eaLnBrk="0" hangingPunct="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Automate the data processing pipeline </a:t>
            </a:r>
            <a:br>
              <a:rPr lang="en-GB" sz="1600" dirty="0"/>
            </a:br>
            <a:r>
              <a:rPr lang="en-GB" sz="1600"/>
              <a:t>and </a:t>
            </a:r>
            <a:r>
              <a:rPr lang="en-GB" sz="1600" smtClean="0"/>
              <a:t>simulation </a:t>
            </a:r>
            <a:r>
              <a:rPr lang="en-GB" sz="1600" dirty="0"/>
              <a:t>monitoring</a:t>
            </a:r>
          </a:p>
          <a:p>
            <a:pPr marL="688975" lvl="1" indent="-228600" algn="l" defTabSz="457200" eaLnBrk="0" hangingPunct="0">
              <a:spcBef>
                <a:spcPct val="20000"/>
              </a:spcBef>
              <a:buClr>
                <a:schemeClr val="bg1"/>
              </a:buClr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/>
              <a:t>Transfer </a:t>
            </a:r>
            <a:r>
              <a:rPr lang="en-GB" sz="1400"/>
              <a:t>of </a:t>
            </a:r>
            <a:r>
              <a:rPr lang="en-GB" sz="1400" smtClean="0"/>
              <a:t>simulation </a:t>
            </a:r>
            <a:r>
              <a:rPr lang="en-GB" sz="1400" dirty="0"/>
              <a:t>output to remote machine </a:t>
            </a:r>
          </a:p>
          <a:p>
            <a:pPr marL="688975" lvl="1" indent="-228600" algn="l" defTabSz="457200" eaLnBrk="0" hangingPunct="0">
              <a:spcBef>
                <a:spcPct val="20000"/>
              </a:spcBef>
              <a:buClr>
                <a:schemeClr val="bg1"/>
              </a:buClr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smtClean="0"/>
              <a:t>Execution </a:t>
            </a:r>
            <a:r>
              <a:rPr lang="en-GB" sz="1400"/>
              <a:t>of </a:t>
            </a:r>
            <a:r>
              <a:rPr lang="en-GB" sz="1400" smtClean="0"/>
              <a:t>conversion </a:t>
            </a:r>
            <a:r>
              <a:rPr lang="en-GB" sz="1400" dirty="0"/>
              <a:t>routines</a:t>
            </a:r>
          </a:p>
          <a:p>
            <a:pPr marL="688975" lvl="1" indent="-228600" algn="l" defTabSz="457200" eaLnBrk="0" hangingPunct="0">
              <a:spcBef>
                <a:spcPct val="20000"/>
              </a:spcBef>
              <a:buClr>
                <a:schemeClr val="bg1"/>
              </a:buClr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/>
              <a:t>Image </a:t>
            </a:r>
            <a:r>
              <a:rPr lang="en-GB" sz="1400" smtClean="0"/>
              <a:t>creation</a:t>
            </a:r>
            <a:r>
              <a:rPr lang="en-GB" sz="1400" dirty="0"/>
              <a:t>, data archiving, dynamic monitoring</a:t>
            </a:r>
          </a:p>
          <a:p>
            <a:pPr marL="230188" indent="-230188" algn="l" defTabSz="457200" eaLnBrk="0" hangingPunct="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Automate the code coupling pipeline</a:t>
            </a:r>
          </a:p>
          <a:p>
            <a:pPr marL="688975" lvl="1" indent="-228600" algn="l" defTabSz="457200" eaLnBrk="0" hangingPunct="0">
              <a:spcBef>
                <a:spcPct val="20000"/>
              </a:spcBef>
              <a:buClr>
                <a:schemeClr val="bg1"/>
              </a:buClr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/>
              <a:t>Run </a:t>
            </a:r>
            <a:r>
              <a:rPr lang="en-GB" sz="1400" smtClean="0"/>
              <a:t>simulation </a:t>
            </a:r>
            <a:r>
              <a:rPr lang="en-GB" sz="1400" dirty="0"/>
              <a:t>on a large supercomputer</a:t>
            </a:r>
          </a:p>
          <a:p>
            <a:pPr marL="688975" lvl="1" indent="-228600" algn="l" defTabSz="457200" eaLnBrk="0" hangingPunct="0">
              <a:spcBef>
                <a:spcPct val="20000"/>
              </a:spcBef>
              <a:buClr>
                <a:schemeClr val="bg1"/>
              </a:buClr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/>
              <a:t>Check linear stability on another machine</a:t>
            </a:r>
          </a:p>
          <a:p>
            <a:pPr marL="688975" lvl="1" indent="-228600" algn="l" defTabSz="457200" eaLnBrk="0" hangingPunct="0">
              <a:spcBef>
                <a:spcPct val="20000"/>
              </a:spcBef>
              <a:buClr>
                <a:schemeClr val="bg1"/>
              </a:buClr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/>
              <a:t>Re-</a:t>
            </a:r>
            <a:r>
              <a:rPr lang="en-GB" sz="1400"/>
              <a:t>run </a:t>
            </a:r>
            <a:r>
              <a:rPr lang="en-GB" sz="1400" smtClean="0"/>
              <a:t>simulation </a:t>
            </a:r>
            <a:r>
              <a:rPr lang="en-GB" sz="1400" dirty="0"/>
              <a:t>if needed</a:t>
            </a:r>
          </a:p>
          <a:p>
            <a:pPr marL="230188" indent="-230188" algn="l" defTabSz="457200" eaLnBrk="0" hangingPunct="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Requirements for </a:t>
            </a:r>
            <a:r>
              <a:rPr lang="en-US" sz="1600" dirty="0" err="1"/>
              <a:t>petascale</a:t>
            </a:r>
            <a:r>
              <a:rPr lang="en-US" sz="1600" dirty="0"/>
              <a:t> computing </a:t>
            </a:r>
            <a:endParaRPr lang="en-GB" sz="16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02063" y="5132388"/>
            <a:ext cx="5135562" cy="820737"/>
            <a:chOff x="2455" y="3315"/>
            <a:chExt cx="3235" cy="517"/>
          </a:xfrm>
        </p:grpSpPr>
        <p:sp>
          <p:nvSpPr>
            <p:cNvPr id="24584" name="Rectangle 25"/>
            <p:cNvSpPr>
              <a:spLocks noChangeArrowheads="1"/>
            </p:cNvSpPr>
            <p:nvPr/>
          </p:nvSpPr>
          <p:spPr bwMode="auto">
            <a:xfrm>
              <a:off x="3942" y="3318"/>
              <a:ext cx="1748" cy="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marL="688975" lvl="1" indent="-228600" algn="l" defTabSz="457200" eaLnBrk="0" hangingPunct="0">
                <a:spcBef>
                  <a:spcPct val="20000"/>
                </a:spcBef>
                <a:buClr>
                  <a:schemeClr val="bg1"/>
                </a:buClr>
                <a:buFontTx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US" sz="1600"/>
                <a:t>Parallel processing</a:t>
              </a:r>
            </a:p>
            <a:p>
              <a:pPr marL="688975" lvl="1" indent="-228600" algn="l" defTabSz="457200" eaLnBrk="0" hangingPunct="0">
                <a:spcBef>
                  <a:spcPct val="20000"/>
                </a:spcBef>
                <a:buClr>
                  <a:schemeClr val="bg1"/>
                </a:buClr>
                <a:buFontTx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US" sz="1600"/>
                <a:t>Robustness</a:t>
              </a:r>
            </a:p>
            <a:p>
              <a:pPr marL="688975" lvl="1" indent="-228600" algn="l" defTabSz="457200" eaLnBrk="0" hangingPunct="0">
                <a:spcBef>
                  <a:spcPct val="20000"/>
                </a:spcBef>
                <a:buClr>
                  <a:schemeClr val="bg1"/>
                </a:buClr>
                <a:buFontTx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US" sz="1600"/>
                <a:t>Configurability</a:t>
              </a:r>
              <a:endParaRPr lang="en-GB" sz="1600"/>
            </a:p>
          </p:txBody>
        </p:sp>
        <p:sp>
          <p:nvSpPr>
            <p:cNvPr id="24585" name="Rectangle 26"/>
            <p:cNvSpPr>
              <a:spLocks noChangeArrowheads="1"/>
            </p:cNvSpPr>
            <p:nvPr/>
          </p:nvSpPr>
          <p:spPr bwMode="auto">
            <a:xfrm>
              <a:off x="2455" y="3315"/>
              <a:ext cx="1966" cy="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marL="688975" lvl="1" indent="-228600" algn="l" defTabSz="457200" eaLnBrk="0" hangingPunct="0">
                <a:spcBef>
                  <a:spcPct val="20000"/>
                </a:spcBef>
                <a:buClr>
                  <a:schemeClr val="bg1"/>
                </a:buClr>
                <a:buFontTx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US" sz="1600"/>
                <a:t>Easy to use</a:t>
              </a:r>
            </a:p>
            <a:p>
              <a:pPr marL="688975" lvl="1" indent="-228600" algn="l" defTabSz="457200" eaLnBrk="0" hangingPunct="0">
                <a:spcBef>
                  <a:spcPct val="20000"/>
                </a:spcBef>
                <a:buClr>
                  <a:schemeClr val="bg1"/>
                </a:buClr>
                <a:buFontTx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US" sz="1600"/>
                <a:t>Dashboard front-end</a:t>
              </a:r>
            </a:p>
            <a:p>
              <a:pPr marL="688975" lvl="1" indent="-228600" algn="l" defTabSz="457200" eaLnBrk="0" hangingPunct="0">
                <a:spcBef>
                  <a:spcPct val="20000"/>
                </a:spcBef>
                <a:buClr>
                  <a:schemeClr val="bg1"/>
                </a:buClr>
                <a:buFontTx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n-US" sz="1600"/>
                <a:t>Dynamic monitoring</a:t>
              </a:r>
              <a:endParaRPr lang="en-GB" sz="1600"/>
            </a:p>
          </p:txBody>
        </p:sp>
      </p:grpSp>
      <p:pic>
        <p:nvPicPr>
          <p:cNvPr id="24583" name="Picture 27" descr="kepler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3613" y="5392738"/>
            <a:ext cx="1249362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8013" cy="660400"/>
          </a:xfrm>
        </p:spPr>
        <p:txBody>
          <a:bodyPr/>
          <a:lstStyle/>
          <a:p>
            <a:r>
              <a:rPr lang="en-US" dirty="0" smtClean="0">
                <a:ea typeface="맑은 고딕" pitchFamily="50" charset="-127"/>
              </a:rPr>
              <a:t>Workflows for monitoring </a:t>
            </a:r>
            <a:r>
              <a:rPr lang="en-US" smtClean="0">
                <a:ea typeface="맑은 고딕" pitchFamily="50" charset="-127"/>
              </a:rPr>
              <a:t>a simulation</a:t>
            </a:r>
            <a:endParaRPr lang="en-US" dirty="0" smtClean="0">
              <a:ea typeface="맑은 고딕" pitchFamily="50" charset="-127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65163"/>
            <a:ext cx="6781800" cy="5126037"/>
          </a:xfrm>
        </p:spPr>
        <p:txBody>
          <a:bodyPr rtlCol="0">
            <a:normAutofit/>
          </a:bodyPr>
          <a:lstStyle/>
          <a:p>
            <a:pPr marL="261938" indent="-261938" defTabSz="828675" fontAlgn="auto">
              <a:spcBef>
                <a:spcPts val="55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200" dirty="0" err="1" smtClean="0"/>
              <a:t>NetCDF</a:t>
            </a:r>
            <a:r>
              <a:rPr lang="en-GB" sz="2200" dirty="0" smtClean="0"/>
              <a:t> files</a:t>
            </a:r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Transfer </a:t>
            </a:r>
            <a:r>
              <a:rPr lang="en-GB" sz="1800" dirty="0" smtClean="0"/>
              <a:t>files to e2e system on-the-fly</a:t>
            </a:r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Generateimages</a:t>
            </a:r>
            <a:r>
              <a:rPr lang="en-GB" sz="1800" dirty="0" smtClean="0"/>
              <a:t> using grace library</a:t>
            </a:r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err="1" smtClean="0">
                <a:solidFill>
                  <a:srgbClr val="FF0000"/>
                </a:solidFill>
              </a:rPr>
              <a:t>Archive</a:t>
            </a:r>
            <a:r>
              <a:rPr lang="en-GB" sz="1800" dirty="0" err="1" smtClean="0"/>
              <a:t>NetCDF</a:t>
            </a:r>
            <a:r>
              <a:rPr lang="en-GB" sz="1800" dirty="0" smtClean="0"/>
              <a:t> files at the end </a:t>
            </a:r>
            <a:r>
              <a:rPr lang="en-GB" sz="1800" smtClean="0"/>
              <a:t>of simulation</a:t>
            </a:r>
            <a:endParaRPr lang="en-GB" sz="1800" dirty="0" smtClean="0"/>
          </a:p>
          <a:p>
            <a:pPr marL="261938" indent="-261938" defTabSz="828675" fontAlgn="auto">
              <a:spcBef>
                <a:spcPts val="55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200" dirty="0" smtClean="0"/>
              <a:t>Binary files </a:t>
            </a:r>
            <a:r>
              <a:rPr lang="en-GB" sz="2200" smtClean="0"/>
              <a:t>from ADIOS</a:t>
            </a:r>
            <a:endParaRPr lang="en-GB" sz="2200" dirty="0" smtClean="0"/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Transfer</a:t>
            </a:r>
            <a:r>
              <a:rPr lang="en-GB" sz="1800" dirty="0" smtClean="0"/>
              <a:t> to e2e system using </a:t>
            </a:r>
            <a:r>
              <a:rPr lang="en-GB" sz="1800" i="1" dirty="0" err="1" smtClean="0"/>
              <a:t>bbcp</a:t>
            </a:r>
            <a:endParaRPr lang="en-GB" sz="1800" i="1" dirty="0" smtClean="0"/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Convert</a:t>
            </a:r>
            <a:r>
              <a:rPr lang="en-GB" sz="1800" dirty="0" smtClean="0"/>
              <a:t> to HDF5 format </a:t>
            </a:r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Generateimages</a:t>
            </a:r>
            <a:r>
              <a:rPr lang="en-GB" sz="1800" dirty="0" smtClean="0"/>
              <a:t> with AVS/Express (running as service)</a:t>
            </a:r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Archive</a:t>
            </a:r>
            <a:r>
              <a:rPr lang="en-GB" sz="1800" dirty="0" smtClean="0"/>
              <a:t> HDF5 files in large chunks to HPSS</a:t>
            </a:r>
          </a:p>
          <a:p>
            <a:pPr marL="180975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200" dirty="0" smtClean="0"/>
              <a:t>Record </a:t>
            </a:r>
            <a:r>
              <a:rPr lang="en-GB" sz="2200" smtClean="0"/>
              <a:t>Provenance information </a:t>
            </a:r>
            <a:r>
              <a:rPr lang="en-GB" sz="2200" dirty="0" smtClean="0"/>
              <a:t>for everything!</a:t>
            </a:r>
          </a:p>
          <a:p>
            <a:pPr marL="581025" lvl="1" indent="-215900" defTabSz="828675" fontAlgn="auto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endParaRPr lang="en-GB" sz="1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675" y="4903788"/>
            <a:ext cx="2193925" cy="187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667000"/>
            <a:ext cx="1573213" cy="242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066800"/>
            <a:ext cx="3472319" cy="213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22288" y="4953000"/>
            <a:ext cx="3668712" cy="1471613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013" cy="660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Coupling </a:t>
            </a:r>
            <a:r>
              <a:rPr lang="en-US" smtClean="0"/>
              <a:t>Fusion </a:t>
            </a:r>
            <a:r>
              <a:rPr lang="en-US" dirty="0" smtClean="0"/>
              <a:t>codes for Full ELM, multi-cycles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220788"/>
            <a:ext cx="6049962" cy="4918075"/>
          </a:xfrm>
        </p:spPr>
        <p:txBody>
          <a:bodyPr/>
          <a:lstStyle/>
          <a:p>
            <a:pPr marL="261938" indent="-261938" defTabSz="828675">
              <a:spcBef>
                <a:spcPts val="550"/>
              </a:spcBef>
              <a:spcAft>
                <a:spcPct val="20000"/>
              </a:spcAft>
            </a:pPr>
            <a:r>
              <a:rPr lang="en-GB" sz="2200" dirty="0" smtClean="0">
                <a:ea typeface="맑은 고딕" pitchFamily="50" charset="-127"/>
              </a:rPr>
              <a:t>Run XGC until ELMS are unstable</a:t>
            </a:r>
          </a:p>
          <a:p>
            <a:pPr marL="261938" indent="-261938" defTabSz="828675">
              <a:spcBef>
                <a:spcPts val="550"/>
              </a:spcBef>
              <a:spcAft>
                <a:spcPct val="20000"/>
              </a:spcAft>
            </a:pPr>
            <a:r>
              <a:rPr lang="en-GB" sz="2200" dirty="0" smtClean="0">
                <a:ea typeface="맑은 고딕" pitchFamily="50" charset="-127"/>
              </a:rPr>
              <a:t>M3D coupling data from XGC</a:t>
            </a:r>
          </a:p>
          <a:p>
            <a:pPr marL="581025" lvl="1" indent="-215900" defTabSz="828675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GB" sz="1800" dirty="0" smtClean="0">
                <a:solidFill>
                  <a:srgbClr val="FF0000"/>
                </a:solidFill>
                <a:ea typeface="맑은 고딕" pitchFamily="50" charset="-127"/>
              </a:rPr>
              <a:t>Transfer</a:t>
            </a:r>
            <a:r>
              <a:rPr lang="en-GB" sz="1800" dirty="0" smtClean="0">
                <a:ea typeface="맑은 고딕" pitchFamily="50" charset="-127"/>
              </a:rPr>
              <a:t> to end-to-end system</a:t>
            </a:r>
          </a:p>
          <a:p>
            <a:pPr marL="581025" lvl="1" indent="-215900" defTabSz="828675">
              <a:spcBef>
                <a:spcPts val="450"/>
              </a:spcBef>
              <a:spcAft>
                <a:spcPct val="20000"/>
              </a:spcAft>
            </a:pPr>
            <a:r>
              <a:rPr lang="en-GB" sz="1800" dirty="0" smtClean="0">
                <a:ea typeface="맑은 고딕" pitchFamily="50" charset="-127"/>
              </a:rPr>
              <a:t>Execute</a:t>
            </a:r>
            <a:r>
              <a:rPr lang="en-GB" sz="1800" dirty="0" smtClean="0">
                <a:solidFill>
                  <a:srgbClr val="FF0000"/>
                </a:solidFill>
                <a:ea typeface="맑은 고딕" pitchFamily="50" charset="-127"/>
              </a:rPr>
              <a:t> M3D</a:t>
            </a:r>
            <a:r>
              <a:rPr lang="en-GB" sz="1800" dirty="0" smtClean="0">
                <a:ea typeface="맑은 고딕" pitchFamily="50" charset="-127"/>
              </a:rPr>
              <a:t>: compute new equilibrium</a:t>
            </a:r>
          </a:p>
          <a:p>
            <a:pPr marL="581025" lvl="1" indent="-215900" defTabSz="828675">
              <a:spcBef>
                <a:spcPts val="45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GB" sz="1800" dirty="0" smtClean="0">
                <a:solidFill>
                  <a:srgbClr val="FF0000"/>
                </a:solidFill>
                <a:ea typeface="맑은 고딕" pitchFamily="50" charset="-127"/>
              </a:rPr>
              <a:t>Transfer</a:t>
            </a:r>
            <a:r>
              <a:rPr lang="en-GB" sz="1800" dirty="0" smtClean="0">
                <a:ea typeface="맑은 고딕" pitchFamily="50" charset="-127"/>
              </a:rPr>
              <a:t> back the new equilibrium to XGC</a:t>
            </a:r>
          </a:p>
          <a:p>
            <a:pPr marL="581025" lvl="1" indent="-215900" defTabSz="828675">
              <a:spcBef>
                <a:spcPts val="450"/>
              </a:spcBef>
              <a:spcAft>
                <a:spcPct val="20000"/>
              </a:spcAft>
            </a:pPr>
            <a:r>
              <a:rPr lang="en-GB" sz="1800" dirty="0" smtClean="0">
                <a:ea typeface="맑은 고딕" pitchFamily="50" charset="-127"/>
              </a:rPr>
              <a:t>Execute</a:t>
            </a:r>
            <a:r>
              <a:rPr lang="en-GB" sz="1800" dirty="0" smtClean="0">
                <a:solidFill>
                  <a:srgbClr val="FF0000"/>
                </a:solidFill>
                <a:ea typeface="맑은 고딕" pitchFamily="50" charset="-127"/>
              </a:rPr>
              <a:t> ELITE</a:t>
            </a:r>
            <a:r>
              <a:rPr lang="en-GB" sz="1800" dirty="0" smtClean="0">
                <a:ea typeface="맑은 고딕" pitchFamily="50" charset="-127"/>
              </a:rPr>
              <a:t>: compute growth rate, test linear stability </a:t>
            </a:r>
          </a:p>
          <a:p>
            <a:pPr marL="581025" lvl="1" indent="-215900" defTabSz="828675">
              <a:spcBef>
                <a:spcPts val="450"/>
              </a:spcBef>
              <a:spcAft>
                <a:spcPct val="20000"/>
              </a:spcAft>
            </a:pPr>
            <a:r>
              <a:rPr lang="en-GB" sz="1800" dirty="0" smtClean="0">
                <a:ea typeface="맑은 고딕" pitchFamily="50" charset="-127"/>
              </a:rPr>
              <a:t>Execute</a:t>
            </a:r>
            <a:r>
              <a:rPr lang="en-GB" sz="1800" dirty="0" smtClean="0">
                <a:solidFill>
                  <a:srgbClr val="FF0000"/>
                </a:solidFill>
                <a:ea typeface="맑은 고딕" pitchFamily="50" charset="-127"/>
              </a:rPr>
              <a:t> M3D-MPP</a:t>
            </a:r>
            <a:r>
              <a:rPr lang="en-GB" sz="1800" dirty="0" smtClean="0">
                <a:ea typeface="맑은 고딕" pitchFamily="50" charset="-127"/>
              </a:rPr>
              <a:t>: to study unstable states (ELM crash)</a:t>
            </a:r>
          </a:p>
          <a:p>
            <a:pPr marL="581025" lvl="1" indent="-215900" defTabSz="828675">
              <a:spcBef>
                <a:spcPts val="450"/>
              </a:spcBef>
              <a:spcAft>
                <a:spcPct val="20000"/>
              </a:spcAft>
            </a:pPr>
            <a:r>
              <a:rPr lang="en-GB" sz="1800" dirty="0" smtClean="0">
                <a:ea typeface="맑은 고딕" pitchFamily="50" charset="-127"/>
              </a:rPr>
              <a:t>Restart XGC with new “</a:t>
            </a:r>
            <a:r>
              <a:rPr lang="en-GB" sz="1800" dirty="0" err="1" smtClean="0">
                <a:ea typeface="맑은 고딕" pitchFamily="50" charset="-127"/>
              </a:rPr>
              <a:t>helaled</a:t>
            </a:r>
            <a:r>
              <a:rPr lang="en-GB" sz="1800" dirty="0" smtClean="0">
                <a:ea typeface="맑은 고딕" pitchFamily="50" charset="-127"/>
              </a:rPr>
              <a:t>” equilibrium from M3D-MPP</a:t>
            </a:r>
          </a:p>
        </p:txBody>
      </p:sp>
      <p:pic>
        <p:nvPicPr>
          <p:cNvPr id="12292" name="Picture 9" descr="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7680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growth_r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105400"/>
            <a:ext cx="14144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ouplingwfe"/>
          <p:cNvPicPr>
            <a:picLocks noChangeAspect="1" noChangeArrowheads="1"/>
          </p:cNvPicPr>
          <p:nvPr/>
        </p:nvPicPr>
        <p:blipFill>
          <a:blip r:embed="rId5"/>
          <a:srcRect l="11061" t="7890" r="12360" b="53641"/>
          <a:stretch>
            <a:fillRect/>
          </a:stretch>
        </p:blipFill>
        <p:spPr bwMode="auto">
          <a:xfrm>
            <a:off x="5510213" y="685800"/>
            <a:ext cx="3633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343400"/>
            <a:ext cx="2032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Movie</a:t>
            </a:r>
            <a:endParaRPr lang="en-US" dirty="0"/>
          </a:p>
        </p:txBody>
      </p:sp>
      <p:pic>
        <p:nvPicPr>
          <p:cNvPr id="5" name="fullelm-022-xgcjaguar-m3dewok-June08-2min-compressed3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6" y="0"/>
            <a:ext cx="89296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Climate workflow</a:t>
            </a:r>
            <a:endParaRPr lang="en-US" sz="3800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2400" y="2584450"/>
            <a:ext cx="2590800" cy="2317750"/>
            <a:chOff x="3360" y="192"/>
            <a:chExt cx="1920" cy="2160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3360" y="432"/>
              <a:ext cx="1920" cy="19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552" y="576"/>
              <a:ext cx="1488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/>
                <a:t>Get codes from SVN</a:t>
              </a:r>
              <a:endParaRPr lang="en-US" sz="1050" b="1" dirty="0"/>
            </a:p>
          </p:txBody>
        </p:sp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3456" y="1152"/>
              <a:ext cx="1680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/>
                <a:t>Build</a:t>
              </a:r>
              <a:r>
                <a:rPr lang="en-US" sz="1050" b="1" dirty="0" smtClean="0"/>
                <a:t> </a:t>
              </a:r>
              <a:r>
                <a:rPr lang="en-US" sz="1050" b="1" dirty="0"/>
                <a:t>c</a:t>
              </a:r>
              <a:r>
                <a:rPr lang="en-US" sz="1050" b="1" dirty="0" smtClean="0"/>
                <a:t>omponents</a:t>
              </a: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3552" y="1728"/>
              <a:ext cx="1488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/>
                <a:t>Get </a:t>
              </a:r>
              <a:r>
                <a:rPr lang="en-US" sz="1050" b="1" dirty="0"/>
                <a:t>d</a:t>
              </a:r>
              <a:r>
                <a:rPr lang="en-US" sz="1050" b="1" dirty="0" smtClean="0"/>
                <a:t>ata sets</a:t>
              </a:r>
              <a:r>
                <a:rPr lang="en-US" sz="1600" b="1" dirty="0" smtClean="0"/>
                <a:t> </a:t>
              </a:r>
              <a:endParaRPr lang="en-US" sz="1600" b="1" dirty="0"/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3888" y="192"/>
              <a:ext cx="912" cy="3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Step</a:t>
              </a:r>
              <a:r>
                <a:rPr lang="en-US" sz="1600" b="1" dirty="0" smtClean="0"/>
                <a:t> 1</a:t>
              </a:r>
              <a:endParaRPr lang="en-US" sz="1600" b="1" dirty="0"/>
            </a:p>
          </p:txBody>
        </p:sp>
      </p:grp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2743200" y="2895600"/>
            <a:ext cx="538691" cy="357187"/>
          </a:xfrm>
          <a:prstGeom prst="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" name="AutoShape 59"/>
          <p:cNvSpPr>
            <a:spLocks noChangeArrowheads="1"/>
          </p:cNvSpPr>
          <p:nvPr/>
        </p:nvSpPr>
        <p:spPr bwMode="auto">
          <a:xfrm>
            <a:off x="1219200" y="1973087"/>
            <a:ext cx="381000" cy="534987"/>
          </a:xfrm>
          <a:prstGeom prst="downArrow">
            <a:avLst>
              <a:gd name="adj1" fmla="val 50000"/>
              <a:gd name="adj2" fmla="val 3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375709" y="762000"/>
            <a:ext cx="1986491" cy="1211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Experiment</a:t>
            </a:r>
          </a:p>
          <a:p>
            <a:pPr algn="ctr"/>
            <a:r>
              <a:rPr lang="en-US" sz="1600" b="1" smtClean="0"/>
              <a:t>definition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(5-10 CCSM cases) </a:t>
            </a:r>
            <a:endParaRPr lang="en-US" sz="1600" b="1" dirty="0"/>
          </a:p>
        </p:txBody>
      </p:sp>
      <p:grpSp>
        <p:nvGrpSpPr>
          <p:cNvPr id="4" name="Group 40"/>
          <p:cNvGrpSpPr/>
          <p:nvPr/>
        </p:nvGrpSpPr>
        <p:grpSpPr>
          <a:xfrm>
            <a:off x="3581400" y="5105400"/>
            <a:ext cx="2438400" cy="1250950"/>
            <a:chOff x="6248400" y="4235450"/>
            <a:chExt cx="2438400" cy="1250950"/>
          </a:xfrm>
        </p:grpSpPr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6248400" y="4492978"/>
              <a:ext cx="2438400" cy="9934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6400800" y="4778375"/>
              <a:ext cx="2100263" cy="4794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/>
                <a:t>Post-process output</a:t>
              </a:r>
              <a:endParaRPr lang="en-US" sz="1600" b="1" dirty="0"/>
            </a:p>
          </p:txBody>
        </p:sp>
        <p:sp>
          <p:nvSpPr>
            <p:cNvPr id="39" name="Text Box 50"/>
            <p:cNvSpPr txBox="1">
              <a:spLocks noChangeArrowheads="1"/>
            </p:cNvSpPr>
            <p:nvPr/>
          </p:nvSpPr>
          <p:spPr bwMode="auto">
            <a:xfrm>
              <a:off x="6781800" y="4235450"/>
              <a:ext cx="1287463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Step</a:t>
              </a:r>
              <a:r>
                <a:rPr lang="en-US" sz="1600" b="1" dirty="0" smtClean="0"/>
                <a:t> 3</a:t>
              </a:r>
              <a:endParaRPr lang="en-US" sz="1600" b="1" dirty="0"/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3352800" y="1339850"/>
            <a:ext cx="2748491" cy="3460750"/>
            <a:chOff x="3499909" y="2940050"/>
            <a:chExt cx="2748491" cy="3460750"/>
          </a:xfrm>
        </p:grpSpPr>
        <p:grpSp>
          <p:nvGrpSpPr>
            <p:cNvPr id="6" name="Group 63"/>
            <p:cNvGrpSpPr/>
            <p:nvPr/>
          </p:nvGrpSpPr>
          <p:grpSpPr>
            <a:xfrm>
              <a:off x="3810000" y="3376612"/>
              <a:ext cx="2438400" cy="3024188"/>
              <a:chOff x="3499909" y="3168650"/>
              <a:chExt cx="2438400" cy="3024188"/>
            </a:xfrm>
            <a:noFill/>
            <a:effectLst/>
          </p:grpSpPr>
          <p:grpSp>
            <p:nvGrpSpPr>
              <p:cNvPr id="7" name="Group 33"/>
              <p:cNvGrpSpPr/>
              <p:nvPr/>
            </p:nvGrpSpPr>
            <p:grpSpPr>
              <a:xfrm>
                <a:off x="3499909" y="3168650"/>
                <a:ext cx="2438400" cy="2317750"/>
                <a:chOff x="6096000" y="1143000"/>
                <a:chExt cx="2438400" cy="2317750"/>
              </a:xfrm>
              <a:grpFill/>
            </p:grpSpPr>
            <p:sp>
              <p:nvSpPr>
                <p:cNvPr id="68" name="Rectangle 47"/>
                <p:cNvSpPr>
                  <a:spLocks noChangeArrowheads="1"/>
                </p:cNvSpPr>
                <p:nvPr/>
              </p:nvSpPr>
              <p:spPr bwMode="auto">
                <a:xfrm>
                  <a:off x="6096000" y="1400528"/>
                  <a:ext cx="2438400" cy="2060222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" name="Rectangle 48"/>
                <p:cNvSpPr>
                  <a:spLocks noChangeArrowheads="1"/>
                </p:cNvSpPr>
                <p:nvPr/>
              </p:nvSpPr>
              <p:spPr bwMode="auto">
                <a:xfrm>
                  <a:off x="6248400" y="1600200"/>
                  <a:ext cx="2100263" cy="479425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Run CCSM case-job</a:t>
                  </a:r>
                  <a:endPara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" name="Rectangle 49"/>
                <p:cNvSpPr>
                  <a:spLocks noChangeArrowheads="1"/>
                </p:cNvSpPr>
                <p:nvPr/>
              </p:nvSpPr>
              <p:spPr bwMode="auto">
                <a:xfrm>
                  <a:off x="6248400" y="2209800"/>
                  <a:ext cx="2100263" cy="477838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Archive Output &amp;</a:t>
                  </a:r>
                </a:p>
                <a:p>
                  <a:pPr algn="ctr"/>
                  <a:r>
                    <a:rPr lang="en-US" sz="105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clean-up disks</a:t>
                  </a:r>
                  <a:endPara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29400" y="1143000"/>
                  <a:ext cx="1287463" cy="338554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Step</a:t>
                  </a:r>
                  <a:r>
                    <a:rPr lang="en-US" sz="16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2</a:t>
                  </a:r>
                  <a:endPara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" name="Rectangle 49"/>
                <p:cNvSpPr>
                  <a:spLocks noChangeArrowheads="1"/>
                </p:cNvSpPr>
                <p:nvPr/>
              </p:nvSpPr>
              <p:spPr bwMode="auto">
                <a:xfrm>
                  <a:off x="6248400" y="2819400"/>
                  <a:ext cx="2100263" cy="477838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Diagnostic images</a:t>
                  </a:r>
                  <a:endPara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66" name="Rectangle 49"/>
              <p:cNvSpPr>
                <a:spLocks noChangeArrowheads="1"/>
              </p:cNvSpPr>
              <p:nvPr/>
            </p:nvSpPr>
            <p:spPr bwMode="auto">
              <a:xfrm>
                <a:off x="3962400" y="5715000"/>
                <a:ext cx="1482725" cy="477838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Resubmit job</a:t>
                </a:r>
                <a:endParaRPr lang="en-US" sz="105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7" name="Curved Up Arrow 66"/>
              <p:cNvSpPr/>
              <p:nvPr/>
            </p:nvSpPr>
            <p:spPr>
              <a:xfrm flipH="1">
                <a:off x="3499909" y="4953000"/>
                <a:ext cx="2438400" cy="838200"/>
              </a:xfrm>
              <a:prstGeom prst="curvedUpArrow">
                <a:avLst>
                  <a:gd name="adj1" fmla="val 5518"/>
                  <a:gd name="adj2" fmla="val 19550"/>
                  <a:gd name="adj3" fmla="val 25000"/>
                </a:avLst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  <p:grpSp>
          <p:nvGrpSpPr>
            <p:cNvPr id="8" name="Group 45"/>
            <p:cNvGrpSpPr/>
            <p:nvPr/>
          </p:nvGrpSpPr>
          <p:grpSpPr>
            <a:xfrm>
              <a:off x="3657600" y="3148012"/>
              <a:ext cx="2438400" cy="3024188"/>
              <a:chOff x="3499909" y="3168650"/>
              <a:chExt cx="2438400" cy="3024188"/>
            </a:xfrm>
            <a:noFill/>
            <a:effectLst/>
          </p:grpSpPr>
          <p:grpSp>
            <p:nvGrpSpPr>
              <p:cNvPr id="9" name="Group 33"/>
              <p:cNvGrpSpPr/>
              <p:nvPr/>
            </p:nvGrpSpPr>
            <p:grpSpPr>
              <a:xfrm>
                <a:off x="3499909" y="3168650"/>
                <a:ext cx="2438400" cy="2317750"/>
                <a:chOff x="6096000" y="1143000"/>
                <a:chExt cx="2438400" cy="2317750"/>
              </a:xfrm>
              <a:grpFill/>
            </p:grpSpPr>
            <p:sp>
              <p:nvSpPr>
                <p:cNvPr id="50" name="Rectangle 47"/>
                <p:cNvSpPr>
                  <a:spLocks noChangeArrowheads="1"/>
                </p:cNvSpPr>
                <p:nvPr/>
              </p:nvSpPr>
              <p:spPr bwMode="auto">
                <a:xfrm>
                  <a:off x="6096000" y="1400528"/>
                  <a:ext cx="2438400" cy="2060222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" name="Rectangle 48"/>
                <p:cNvSpPr>
                  <a:spLocks noChangeArrowheads="1"/>
                </p:cNvSpPr>
                <p:nvPr/>
              </p:nvSpPr>
              <p:spPr bwMode="auto">
                <a:xfrm>
                  <a:off x="6248400" y="1600200"/>
                  <a:ext cx="2100263" cy="479425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Run CCSM case-job</a:t>
                  </a:r>
                  <a:endPara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2" name="Rectangle 49"/>
                <p:cNvSpPr>
                  <a:spLocks noChangeArrowheads="1"/>
                </p:cNvSpPr>
                <p:nvPr/>
              </p:nvSpPr>
              <p:spPr bwMode="auto">
                <a:xfrm>
                  <a:off x="6248400" y="2209800"/>
                  <a:ext cx="2100263" cy="477838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Archive Output &amp;</a:t>
                  </a:r>
                </a:p>
                <a:p>
                  <a:pPr algn="ctr"/>
                  <a:r>
                    <a:rPr lang="en-US" sz="105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clean-up disks</a:t>
                  </a:r>
                  <a:endPara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29400" y="1143000"/>
                  <a:ext cx="1287463" cy="338554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Step</a:t>
                  </a:r>
                  <a:r>
                    <a:rPr lang="en-US" sz="16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2</a:t>
                  </a:r>
                  <a:endPara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4" name="Rectangle 49"/>
                <p:cNvSpPr>
                  <a:spLocks noChangeArrowheads="1"/>
                </p:cNvSpPr>
                <p:nvPr/>
              </p:nvSpPr>
              <p:spPr bwMode="auto">
                <a:xfrm>
                  <a:off x="6248400" y="2819400"/>
                  <a:ext cx="2100263" cy="477838"/>
                </a:xfrm>
                <a:prstGeom prst="rect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49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Diagnostic images</a:t>
                  </a:r>
                  <a:endPara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48" name="Rectangle 49"/>
              <p:cNvSpPr>
                <a:spLocks noChangeArrowheads="1"/>
              </p:cNvSpPr>
              <p:nvPr/>
            </p:nvSpPr>
            <p:spPr bwMode="auto">
              <a:xfrm>
                <a:off x="3962400" y="5715000"/>
                <a:ext cx="1482725" cy="477838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Resubmit job</a:t>
                </a:r>
                <a:endParaRPr lang="en-US" sz="105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9" name="Curved Up Arrow 48"/>
              <p:cNvSpPr/>
              <p:nvPr/>
            </p:nvSpPr>
            <p:spPr>
              <a:xfrm flipH="1">
                <a:off x="3499909" y="4953000"/>
                <a:ext cx="2438400" cy="838200"/>
              </a:xfrm>
              <a:prstGeom prst="curvedUpArrow">
                <a:avLst>
                  <a:gd name="adj1" fmla="val 5518"/>
                  <a:gd name="adj2" fmla="val 19550"/>
                  <a:gd name="adj3" fmla="val 25000"/>
                </a:avLst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  <p:grpSp>
          <p:nvGrpSpPr>
            <p:cNvPr id="10" name="Group 44"/>
            <p:cNvGrpSpPr/>
            <p:nvPr/>
          </p:nvGrpSpPr>
          <p:grpSpPr>
            <a:xfrm>
              <a:off x="3499909" y="2940050"/>
              <a:ext cx="2438400" cy="3024188"/>
              <a:chOff x="3499909" y="3168650"/>
              <a:chExt cx="2438400" cy="3024188"/>
            </a:xfrm>
          </p:grpSpPr>
          <p:grpSp>
            <p:nvGrpSpPr>
              <p:cNvPr id="16" name="Group 33"/>
              <p:cNvGrpSpPr/>
              <p:nvPr/>
            </p:nvGrpSpPr>
            <p:grpSpPr>
              <a:xfrm>
                <a:off x="3499909" y="3168650"/>
                <a:ext cx="2438400" cy="2317750"/>
                <a:chOff x="6096000" y="1143000"/>
                <a:chExt cx="2438400" cy="2317750"/>
              </a:xfrm>
            </p:grpSpPr>
            <p:sp>
              <p:nvSpPr>
                <p:cNvPr id="17" name="Rectangle 47"/>
                <p:cNvSpPr>
                  <a:spLocks noChangeArrowheads="1"/>
                </p:cNvSpPr>
                <p:nvPr/>
              </p:nvSpPr>
              <p:spPr bwMode="auto">
                <a:xfrm>
                  <a:off x="6096000" y="1400528"/>
                  <a:ext cx="2438400" cy="206022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8" name="Rectangle 48"/>
                <p:cNvSpPr>
                  <a:spLocks noChangeArrowheads="1"/>
                </p:cNvSpPr>
                <p:nvPr/>
              </p:nvSpPr>
              <p:spPr bwMode="auto">
                <a:xfrm>
                  <a:off x="6248400" y="1600200"/>
                  <a:ext cx="2100263" cy="47942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600" b="1" dirty="0" smtClean="0"/>
                    <a:t>Run CCSM case-job</a:t>
                  </a:r>
                  <a:endParaRPr lang="en-US" sz="1600" b="1" dirty="0"/>
                </a:p>
              </p:txBody>
            </p:sp>
            <p:sp>
              <p:nvSpPr>
                <p:cNvPr id="19" name="Rectangle 49"/>
                <p:cNvSpPr>
                  <a:spLocks noChangeArrowheads="1"/>
                </p:cNvSpPr>
                <p:nvPr/>
              </p:nvSpPr>
              <p:spPr bwMode="auto">
                <a:xfrm>
                  <a:off x="6248400" y="2209800"/>
                  <a:ext cx="2100263" cy="47783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Archive Output &amp;</a:t>
                  </a:r>
                </a:p>
                <a:p>
                  <a:pPr algn="ctr"/>
                  <a:r>
                    <a:rPr lang="en-US" sz="1050" b="1" dirty="0" smtClean="0"/>
                    <a:t> clean-up disks</a:t>
                  </a:r>
                  <a:endParaRPr lang="en-US" sz="1050" b="1" dirty="0"/>
                </a:p>
              </p:txBody>
            </p:sp>
            <p:sp>
              <p:nvSpPr>
                <p:cNvPr id="2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29400" y="1143000"/>
                  <a:ext cx="1287463" cy="3385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 dirty="0"/>
                    <a:t>Step</a:t>
                  </a:r>
                  <a:r>
                    <a:rPr lang="en-US" sz="1600" b="1" dirty="0" smtClean="0"/>
                    <a:t> 2</a:t>
                  </a:r>
                  <a:endParaRPr lang="en-US" sz="1600" b="1" dirty="0"/>
                </a:p>
              </p:txBody>
            </p:sp>
            <p:sp>
              <p:nvSpPr>
                <p:cNvPr id="33" name="Rectangle 49"/>
                <p:cNvSpPr>
                  <a:spLocks noChangeArrowheads="1"/>
                </p:cNvSpPr>
                <p:nvPr/>
              </p:nvSpPr>
              <p:spPr bwMode="auto">
                <a:xfrm>
                  <a:off x="6248400" y="2819400"/>
                  <a:ext cx="2100263" cy="47783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Diagnostic images</a:t>
                  </a:r>
                  <a:endParaRPr lang="en-US" sz="1050" b="1" dirty="0"/>
                </a:p>
              </p:txBody>
            </p:sp>
          </p:grpSp>
          <p:sp>
            <p:nvSpPr>
              <p:cNvPr id="44" name="Rectangle 49"/>
              <p:cNvSpPr>
                <a:spLocks noChangeArrowheads="1"/>
              </p:cNvSpPr>
              <p:nvPr/>
            </p:nvSpPr>
            <p:spPr bwMode="auto">
              <a:xfrm>
                <a:off x="3962400" y="5715000"/>
                <a:ext cx="1482725" cy="4778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 smtClean="0"/>
                  <a:t>Resubmit job</a:t>
                </a:r>
                <a:endParaRPr lang="en-US" sz="1050" b="1" dirty="0"/>
              </a:p>
            </p:txBody>
          </p:sp>
          <p:sp>
            <p:nvSpPr>
              <p:cNvPr id="42" name="Curved Up Arrow 41"/>
              <p:cNvSpPr/>
              <p:nvPr/>
            </p:nvSpPr>
            <p:spPr>
              <a:xfrm flipH="1">
                <a:off x="3499909" y="4953000"/>
                <a:ext cx="2438400" cy="838200"/>
              </a:xfrm>
              <a:prstGeom prst="curvedUpArrow">
                <a:avLst>
                  <a:gd name="adj1" fmla="val 5518"/>
                  <a:gd name="adj2" fmla="val 19550"/>
                  <a:gd name="adj3" fmla="val 25000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648200" y="4784408"/>
            <a:ext cx="228600" cy="320992"/>
          </a:xfrm>
          <a:prstGeom prst="downArrow">
            <a:avLst>
              <a:gd name="adj1" fmla="val 50000"/>
              <a:gd name="adj2" fmla="val 3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7" name="Rectangle 56"/>
          <p:cNvSpPr/>
          <p:nvPr/>
        </p:nvSpPr>
        <p:spPr>
          <a:xfrm>
            <a:off x="6101291" y="228600"/>
            <a:ext cx="304270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2000" dirty="0" smtClean="0">
                <a:solidFill>
                  <a:srgbClr val="800000"/>
                </a:solidFill>
              </a:rPr>
              <a:t>Running CCSM cases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Run an ensemble of several cases at once</a:t>
            </a:r>
          </a:p>
          <a:p>
            <a:pPr lvl="1" indent="-228600">
              <a:buFont typeface="Wingdings" charset="2"/>
              <a:buChar char="ü"/>
            </a:pPr>
            <a:r>
              <a:rPr lang="en-US" sz="1800" dirty="0" smtClean="0"/>
              <a:t>one case consists of many jobs executed repetitively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Run jobs at NCCS and other  resource </a:t>
            </a:r>
          </a:p>
          <a:p>
            <a:pPr lvl="1" indent="-228600">
              <a:buFont typeface="Wingdings" charset="2"/>
              <a:buChar char="ü"/>
            </a:pPr>
            <a:r>
              <a:rPr lang="en-US" sz="1800" dirty="0" smtClean="0"/>
              <a:t>one-time-password access from outside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Archive output on the fly to HPSS while the job is running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Make images from diagnostic output on the fly and put on the dashboard</a:t>
            </a:r>
          </a:p>
          <a:p>
            <a:pPr lvl="1" indent="-228600">
              <a:buFont typeface="Wingdings" charset="2"/>
              <a:buChar char="ü"/>
            </a:pPr>
            <a:r>
              <a:rPr lang="en-US" sz="1800" dirty="0" smtClean="0"/>
              <a:t>to monitor the current status of each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-65" charset="0"/>
                <a:ea typeface="맑은 고딕" charset="0"/>
                <a:cs typeface="맑은 고딕" charset="0"/>
              </a:rPr>
              <a:t>Design Criteria for the Dashboard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41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BC0000"/>
                </a:solidFill>
                <a:latin typeface="Arial" pitchFamily="-65" charset="0"/>
                <a:ea typeface="맑은 고딕" charset="0"/>
                <a:cs typeface="맑은 고딕" charset="0"/>
              </a:rPr>
              <a:t>Goal: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</a:rPr>
              <a:t> provide users an easy way over the web to dynamically monitor simulation progress, to view images and movies, to perform basic analysis, and to move files to their site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</a:rPr>
              <a:t>New design criteria for </a:t>
            </a:r>
            <a:r>
              <a:rPr lang="en-US" sz="2000">
                <a:solidFill>
                  <a:srgbClr val="800000"/>
                </a:solidFill>
                <a:latin typeface="Arial" pitchFamily="-65" charset="0"/>
                <a:ea typeface="맑은 고딕" charset="0"/>
                <a:cs typeface="맑은 고딕" charset="0"/>
              </a:rPr>
              <a:t>FSP 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</a:rPr>
              <a:t>codes on </a:t>
            </a:r>
            <a:r>
              <a:rPr lang="en-US" sz="2000">
                <a:solidFill>
                  <a:srgbClr val="0000FF"/>
                </a:solidFill>
                <a:latin typeface="Arial" pitchFamily="-65" charset="0"/>
                <a:ea typeface="맑은 고딕" charset="0"/>
                <a:cs typeface="맑은 고딕" charset="0"/>
              </a:rPr>
              <a:t>leadership 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</a:rPr>
              <a:t>class computers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800">
                <a:latin typeface="Arial" pitchFamily="-65" charset="0"/>
                <a:ea typeface="맑은 고딕" charset="0"/>
                <a:cs typeface="맑은 고딕" charset="0"/>
              </a:rPr>
              <a:t>Must support very large and small data, in a scalable fashion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New security with </a:t>
            </a:r>
            <a:r>
              <a:rPr lang="en-US" sz="2000">
                <a:solidFill>
                  <a:srgbClr val="0000FF"/>
                </a:solidFill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One Time Passwords</a:t>
            </a:r>
            <a:endParaRPr lang="en-US" sz="2000">
              <a:latin typeface="Arial" pitchFamily="-65" charset="0"/>
              <a:ea typeface="맑은 고딕" charset="0"/>
              <a:cs typeface="맑은 고딕" charset="0"/>
              <a:sym typeface="Wingdings" pitchFamily="-65" charset="2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8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Unrealistic to think that we can monitor jobs via one type of data output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8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Unrealistic to think that we can move data from a large parallel disk to user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Data management must be incorporated into the design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8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Database back-end is as important as front-end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8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Provenance display is very important to monitor long-running jobs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Must be able to monitor computers/jobs from all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Need to </a:t>
            </a:r>
            <a:r>
              <a:rPr lang="en-US" sz="2000">
                <a:solidFill>
                  <a:srgbClr val="000090"/>
                </a:solidFill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plug-in new visualization 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routines into the display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Need to </a:t>
            </a:r>
            <a:r>
              <a:rPr lang="en-US" sz="2000">
                <a:solidFill>
                  <a:srgbClr val="000090"/>
                </a:solidFill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plug-in new analysis 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routines into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Need to </a:t>
            </a:r>
            <a:r>
              <a:rPr lang="en-US" sz="2000">
                <a:solidFill>
                  <a:srgbClr val="000090"/>
                </a:solidFill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collaborate 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via shared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Make it robust by using </a:t>
            </a:r>
            <a:r>
              <a:rPr lang="en-US" sz="2000">
                <a:solidFill>
                  <a:srgbClr val="000090"/>
                </a:solidFill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enterprise </a:t>
            </a:r>
            <a:r>
              <a:rPr lang="en-US" sz="2000">
                <a:latin typeface="Arial" pitchFamily="-65" charset="0"/>
                <a:ea typeface="맑은 고딕" charset="0"/>
                <a:cs typeface="맑은 고딕" charset="0"/>
                <a:sym typeface="Wingdings" pitchFamily="-65" charset="2"/>
              </a:rPr>
              <a:t>web-2 technologies</a:t>
            </a:r>
            <a:endParaRPr lang="en-US" sz="1800">
              <a:latin typeface="Arial" pitchFamily="-65" charset="0"/>
              <a:ea typeface="맑은 고딕" charset="0"/>
              <a:cs typeface="맑은 고딕" charset="0"/>
              <a:sym typeface="Wingdings" pitchFamily="-65" charset="2"/>
            </a:endParaRPr>
          </a:p>
          <a:p>
            <a:pPr marL="914400" lvl="1" indent="-457200" eaLnBrk="1" hangingPunct="1">
              <a:lnSpc>
                <a:spcPct val="90000"/>
              </a:lnSpc>
            </a:pPr>
            <a:endParaRPr lang="en-US" sz="1600">
              <a:latin typeface="Arial" pitchFamily="-65" charset="0"/>
              <a:ea typeface="맑은 고딕" charset="0"/>
              <a:cs typeface="맑은 고딕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Calibri" pitchFamily="-65" charset="0"/>
              <a:buAutoNum type="arabicPeriod"/>
            </a:pPr>
            <a:endParaRPr lang="en-US" sz="1600">
              <a:latin typeface="Arial" pitchFamily="-65" charset="0"/>
              <a:ea typeface="맑은 고딕" charset="0"/>
              <a:cs typeface="맑은 고딕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pitchFamily="-65" charset="0"/>
                <a:cs typeface="맑은 고딕" charset="0"/>
              </a:rPr>
              <a:t>Dashboard: Simulation Monitoring</a:t>
            </a:r>
          </a:p>
        </p:txBody>
      </p:sp>
      <p:sp>
        <p:nvSpPr>
          <p:cNvPr id="53251" name="Text Placeholder 8"/>
          <p:cNvSpPr>
            <a:spLocks noGrp="1"/>
          </p:cNvSpPr>
          <p:nvPr>
            <p:ph type="body" sz="half" idx="1"/>
          </p:nvPr>
        </p:nvSpPr>
        <p:spPr>
          <a:xfrm>
            <a:off x="120650" y="1143000"/>
            <a:ext cx="4527550" cy="4876800"/>
          </a:xfrm>
        </p:spPr>
        <p:txBody>
          <a:bodyPr>
            <a:normAutofit fontScale="92500"/>
          </a:bodyPr>
          <a:lstStyle/>
          <a:p>
            <a:pPr eaLnBrk="1" hangingPunct="1">
              <a:buFont typeface="Symbol" pitchFamily="-65" charset="2"/>
              <a:buChar char="·"/>
            </a:pP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A basic browser-based visualization tool</a:t>
            </a:r>
          </a:p>
          <a:p>
            <a:pPr eaLnBrk="1" hangingPunct="1">
              <a:buFont typeface="Symbol" pitchFamily="-65" charset="2"/>
              <a:buChar char="·"/>
            </a:pP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Local interaction for graphs/visualizations</a:t>
            </a:r>
          </a:p>
          <a:p>
            <a:pPr eaLnBrk="1" hangingPunct="1">
              <a:buFont typeface="Symbol" pitchFamily="-65" charset="2"/>
              <a:buChar char="·"/>
            </a:pP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Server used for data manipulation, extraction</a:t>
            </a:r>
          </a:p>
          <a:p>
            <a:pPr eaLnBrk="1" hangingPunct="1">
              <a:buFont typeface="Symbol" pitchFamily="-65" charset="2"/>
              <a:buChar char="·"/>
            </a:pP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Server used for more complex analysis</a:t>
            </a:r>
          </a:p>
          <a:p>
            <a:pPr eaLnBrk="1" hangingPunct="1">
              <a:buFont typeface="Symbol" pitchFamily="-65" charset="2"/>
              <a:buChar char="·"/>
            </a:pP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Allows for pan and zoom locally</a:t>
            </a:r>
          </a:p>
          <a:p>
            <a:pPr eaLnBrk="1" hangingPunct="1">
              <a:buFont typeface="Symbol" pitchFamily="-65" charset="2"/>
              <a:buChar char="·"/>
            </a:pP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Asynchronously queries</a:t>
            </a:r>
          </a:p>
          <a:p>
            <a:pPr eaLnBrk="1" hangingPunct="1"/>
            <a:r>
              <a:rPr lang="en-US" sz="2400" b="0" dirty="0" err="1">
                <a:latin typeface="Arial" pitchFamily="-65" charset="0"/>
                <a:ea typeface="맑은 고딕" charset="0"/>
                <a:cs typeface="맑은 고딕" charset="0"/>
              </a:rPr>
              <a:t>MySQL</a:t>
            </a:r>
            <a:r>
              <a:rPr lang="en-US" sz="2400" b="0" dirty="0">
                <a:latin typeface="Arial" pitchFamily="-65" charset="0"/>
                <a:ea typeface="맑은 고딕" charset="0"/>
                <a:cs typeface="맑은 고딕" charset="0"/>
              </a:rPr>
              <a:t> for database support</a:t>
            </a:r>
          </a:p>
        </p:txBody>
      </p:sp>
      <p:pic>
        <p:nvPicPr>
          <p:cNvPr id="53252" name="Picture 5" descr="DashboardBetterImag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55700"/>
            <a:ext cx="4070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619500"/>
            <a:ext cx="40608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pitchFamily="-65" charset="0"/>
                <a:cs typeface="맑은 고딕" charset="0"/>
              </a:rPr>
              <a:t>Dashboard: Job Monitoring</a:t>
            </a:r>
          </a:p>
        </p:txBody>
      </p:sp>
      <p:sp>
        <p:nvSpPr>
          <p:cNvPr id="57347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7620000" cy="5326063"/>
          </a:xfrm>
        </p:spPr>
        <p:txBody>
          <a:bodyPr/>
          <a:lstStyle/>
          <a:p>
            <a:pPr marL="177800" indent="-177800" eaLnBrk="1" hangingPunct="1">
              <a:lnSpc>
                <a:spcPts val="2500"/>
              </a:lnSpc>
              <a:buFontTx/>
              <a:buNone/>
            </a:pPr>
            <a:r>
              <a:rPr lang="en-US" altLang="ko-KR" sz="2400" b="0" dirty="0">
                <a:latin typeface="Arial" pitchFamily="-65" charset="0"/>
                <a:cs typeface="맑은 고딕" charset="0"/>
              </a:rPr>
              <a:t>Monitors machines, simulations and DB</a:t>
            </a:r>
          </a:p>
          <a:p>
            <a:pPr marL="177800" indent="-177800" eaLnBrk="1" hangingPunct="1">
              <a:lnSpc>
                <a:spcPts val="2500"/>
              </a:lnSpc>
            </a:pPr>
            <a:r>
              <a:rPr lang="en-US" altLang="ko-KR" sz="2400" b="0" dirty="0">
                <a:latin typeface="Arial" pitchFamily="-65" charset="0"/>
                <a:cs typeface="맑은 고딕" charset="0"/>
              </a:rPr>
              <a:t>Secure login with OTP</a:t>
            </a:r>
          </a:p>
          <a:p>
            <a:pPr marL="177800" indent="-177800" eaLnBrk="1" hangingPunct="1">
              <a:lnSpc>
                <a:spcPts val="2500"/>
              </a:lnSpc>
            </a:pPr>
            <a:r>
              <a:rPr lang="en-US" altLang="ko-KR" sz="2400" b="0" dirty="0">
                <a:latin typeface="Arial" pitchFamily="-65" charset="0"/>
                <a:cs typeface="맑은 고딕" charset="0"/>
              </a:rPr>
              <a:t>Job submission </a:t>
            </a:r>
            <a:br>
              <a:rPr lang="en-US" altLang="ko-KR" sz="2400" b="0" dirty="0">
                <a:latin typeface="Arial" pitchFamily="-65" charset="0"/>
                <a:cs typeface="맑은 고딕" charset="0"/>
              </a:rPr>
            </a:br>
            <a:r>
              <a:rPr lang="en-US" altLang="ko-KR" sz="2400" b="0" dirty="0">
                <a:latin typeface="Arial" pitchFamily="-65" charset="0"/>
                <a:cs typeface="맑은 고딕" charset="0"/>
              </a:rPr>
              <a:t>and kill</a:t>
            </a:r>
          </a:p>
          <a:p>
            <a:pPr marL="177800" indent="-177800" eaLnBrk="1" hangingPunct="1"/>
            <a:r>
              <a:rPr lang="en-US" altLang="ko-KR" sz="2400" b="0" dirty="0">
                <a:latin typeface="Arial" pitchFamily="-65" charset="0"/>
                <a:cs typeface="맑은 고딕" charset="0"/>
              </a:rPr>
              <a:t>Search old jobs</a:t>
            </a:r>
          </a:p>
          <a:p>
            <a:pPr marL="177800" indent="-177800" eaLnBrk="1" hangingPunct="1"/>
            <a:r>
              <a:rPr lang="en-US" altLang="ko-KR" sz="2400" b="0" dirty="0">
                <a:latin typeface="Arial" pitchFamily="-65" charset="0"/>
                <a:cs typeface="맑은 고딕" charset="0"/>
              </a:rPr>
              <a:t>See collaborators </a:t>
            </a:r>
            <a:br>
              <a:rPr lang="en-US" altLang="ko-KR" sz="2400" b="0" dirty="0">
                <a:latin typeface="Arial" pitchFamily="-65" charset="0"/>
                <a:cs typeface="맑은 고딕" charset="0"/>
              </a:rPr>
            </a:br>
            <a:r>
              <a:rPr lang="en-US" altLang="ko-KR" sz="2400" b="0" dirty="0">
                <a:latin typeface="Arial" pitchFamily="-65" charset="0"/>
                <a:cs typeface="맑은 고딕" charset="0"/>
              </a:rPr>
              <a:t>jobs</a:t>
            </a:r>
          </a:p>
          <a:p>
            <a:pPr marL="177800" indent="-177800" eaLnBrk="1" hangingPunct="1">
              <a:lnSpc>
                <a:spcPts val="2500"/>
              </a:lnSpc>
            </a:pPr>
            <a:r>
              <a:rPr lang="en-US" altLang="ko-KR" sz="2400" b="0" dirty="0">
                <a:latin typeface="Arial" pitchFamily="-65" charset="0"/>
                <a:cs typeface="맑은 고딕" charset="0"/>
              </a:rPr>
              <a:t>Annotations/Notes</a:t>
            </a:r>
          </a:p>
          <a:p>
            <a:pPr marL="177800" indent="-177800" eaLnBrk="1" hangingPunct="1">
              <a:lnSpc>
                <a:spcPts val="2500"/>
              </a:lnSpc>
            </a:pPr>
            <a:r>
              <a:rPr lang="en-US" altLang="ko-KR" sz="2400" b="0" dirty="0">
                <a:latin typeface="Arial" pitchFamily="-65" charset="0"/>
                <a:cs typeface="맑은 고딕" charset="0"/>
              </a:rPr>
              <a:t>Text display/movies</a:t>
            </a:r>
          </a:p>
        </p:txBody>
      </p:sp>
      <p:pic>
        <p:nvPicPr>
          <p:cNvPr id="57348" name="Content Placeholder 4" descr="PPT721C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831975"/>
            <a:ext cx="5562600" cy="4413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movie</a:t>
            </a:r>
            <a:endParaRPr lang="en-US" dirty="0"/>
          </a:p>
        </p:txBody>
      </p:sp>
      <p:pic>
        <p:nvPicPr>
          <p:cNvPr id="4" name="comp_dashboard_demo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3D capabilities.</a:t>
            </a:r>
          </a:p>
        </p:txBody>
      </p:sp>
      <p:pic>
        <p:nvPicPr>
          <p:cNvPr id="6" name="Dashboard-3d-Demo2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65" y="0"/>
            <a:ext cx="91108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ADIOS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Workflow. </a:t>
            </a:r>
          </a:p>
          <a:p>
            <a:pPr lvl="1"/>
            <a:r>
              <a:rPr lang="en-US" dirty="0" smtClean="0"/>
              <a:t>What  is a workflow</a:t>
            </a:r>
          </a:p>
          <a:p>
            <a:pPr lvl="1"/>
            <a:r>
              <a:rPr lang="en-US" dirty="0" smtClean="0"/>
              <a:t>What advantages over python.</a:t>
            </a:r>
          </a:p>
          <a:p>
            <a:pPr lvl="1"/>
            <a:r>
              <a:rPr lang="en-US" dirty="0" smtClean="0"/>
              <a:t>Monitoring workflow.</a:t>
            </a:r>
          </a:p>
          <a:p>
            <a:pPr lvl="1"/>
            <a:r>
              <a:rPr lang="en-US" dirty="0" smtClean="0"/>
              <a:t>Coupling workflow.</a:t>
            </a:r>
          </a:p>
          <a:p>
            <a:pPr lvl="1"/>
            <a:r>
              <a:rPr lang="en-US" dirty="0" smtClean="0"/>
              <a:t>Movie.</a:t>
            </a:r>
          </a:p>
          <a:p>
            <a:pPr lvl="1"/>
            <a:r>
              <a:rPr lang="en-US" dirty="0" smtClean="0"/>
              <a:t>Marriage </a:t>
            </a:r>
            <a:r>
              <a:rPr lang="en-US" smtClean="0"/>
              <a:t>of ADIOS </a:t>
            </a:r>
            <a:r>
              <a:rPr lang="en-US" dirty="0" smtClean="0"/>
              <a:t>+ workflow.</a:t>
            </a:r>
          </a:p>
          <a:p>
            <a:pPr lvl="1"/>
            <a:r>
              <a:rPr lang="en-US" dirty="0" smtClean="0"/>
              <a:t>Napkin drawing of climate workflow.</a:t>
            </a:r>
          </a:p>
          <a:p>
            <a:r>
              <a:rPr lang="en-US" dirty="0" smtClean="0"/>
              <a:t>Dashboard. </a:t>
            </a:r>
          </a:p>
          <a:p>
            <a:r>
              <a:rPr lang="en-US" smtClean="0"/>
              <a:t>Conclusions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Analysis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7030A0"/>
                </a:solidFill>
                <a:latin typeface="Arial" pitchFamily="-65" charset="0"/>
                <a:ea typeface="맑은 고딕" charset="0"/>
                <a:cs typeface="맑은 고딕" charset="0"/>
              </a:rPr>
              <a:t>Basic analysis on dashboard will feature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Arial" pitchFamily="-65" charset="0"/>
                <a:ea typeface="맑은 고딕" charset="0"/>
                <a:cs typeface="맑은 고딕" charset="0"/>
              </a:rPr>
              <a:t>Calculator for simple math, done in Python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Arial" pitchFamily="-65" charset="0"/>
                <a:ea typeface="맑은 고딕" charset="0"/>
                <a:cs typeface="맑은 고딕" charset="0"/>
              </a:rPr>
              <a:t>Hooks into “R” for pre-set functions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Arial" pitchFamily="-65" charset="0"/>
                <a:ea typeface="맑은 고딕" charset="0"/>
                <a:cs typeface="맑은 고딕" charset="0"/>
              </a:rPr>
              <a:t>Ability to save the analysis into a new function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Arial" pitchFamily="-65" charset="0"/>
                <a:ea typeface="맑은 고딕" charset="0"/>
                <a:cs typeface="맑은 고딕" charset="0"/>
              </a:rPr>
              <a:t>2d and time history plots (initial version)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</a:rPr>
              <a:t>Full 3d plots (in future version)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7030A0"/>
                </a:solidFill>
                <a:latin typeface="Arial" pitchFamily="-65" charset="0"/>
                <a:ea typeface="맑은 고딕" charset="0"/>
                <a:cs typeface="맑은 고딕" charset="0"/>
              </a:rPr>
              <a:t>Advanced analysis will contain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</a:rPr>
              <a:t>Parallel backend to </a:t>
            </a:r>
            <a:r>
              <a:rPr lang="en-US" dirty="0" err="1" smtClean="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</a:rPr>
              <a:t>VisIT</a:t>
            </a:r>
            <a:r>
              <a:rPr lang="en-US" dirty="0" smtClean="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</a:rPr>
              <a:t> server, </a:t>
            </a:r>
            <a:r>
              <a:rPr lang="en-US" dirty="0" err="1" smtClean="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</a:rPr>
              <a:t>VisTrails</a:t>
            </a:r>
            <a:r>
              <a:rPr lang="en-US" dirty="0" smtClean="0">
                <a:solidFill>
                  <a:srgbClr val="FF0000"/>
                </a:solidFill>
                <a:latin typeface="Arial" pitchFamily="-65" charset="0"/>
                <a:ea typeface="맑은 고딕" charset="0"/>
                <a:cs typeface="맑은 고딕" charset="0"/>
              </a:rPr>
              <a:t>, Parallel R, and custom MPI/C/F90 code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Arial" pitchFamily="-65" charset="0"/>
                <a:ea typeface="맑은 고딕" charset="0"/>
                <a:cs typeface="맑은 고딕" charset="0"/>
              </a:rPr>
              <a:t>We will allow users to place executable code into the dashboard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Arial" pitchFamily="-65" charset="0"/>
                <a:ea typeface="맑은 고딕" charset="0"/>
                <a:cs typeface="맑은 고딕" charset="0"/>
              </a:rPr>
              <a:t>In progress: a portable dashboard!</a:t>
            </a:r>
            <a:endParaRPr lang="en-US" dirty="0">
              <a:latin typeface="Arial" pitchFamily="-65" charset="0"/>
              <a:ea typeface="맑은 고딕" charset="0"/>
              <a:cs typeface="맑은 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1313" indent="-341313">
              <a:tabLst>
                <a:tab pos="625475" algn="l"/>
              </a:tabLst>
            </a:pPr>
            <a:r>
              <a:rPr lang="en-US" dirty="0" smtClean="0"/>
              <a:t>ADIOS is an I/O componentization.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ADIOS is being integrated integrated into </a:t>
            </a:r>
            <a:r>
              <a:rPr lang="en-US" dirty="0" err="1" smtClean="0"/>
              <a:t>Kepler</a:t>
            </a:r>
            <a:r>
              <a:rPr lang="en-US" dirty="0" smtClean="0"/>
              <a:t>.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Achieved over 20 GB/sec for several codes on Jaguar.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Used daily by CPES researchers.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Can change IO implementations at runtime.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Metadata is contained in XML file.</a:t>
            </a:r>
          </a:p>
          <a:p>
            <a:pPr marL="341313" indent="-341313">
              <a:tabLst>
                <a:tab pos="625475" algn="l"/>
              </a:tabLst>
            </a:pPr>
            <a:r>
              <a:rPr lang="en-US" dirty="0" err="1" smtClean="0"/>
              <a:t>Kepler</a:t>
            </a:r>
            <a:r>
              <a:rPr lang="en-US" dirty="0" smtClean="0"/>
              <a:t> is used daily for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Monitoring CPES simulations on Jaguar/Franklin/</a:t>
            </a:r>
            <a:r>
              <a:rPr lang="en-US" dirty="0" err="1" smtClean="0"/>
              <a:t>ewok</a:t>
            </a:r>
            <a:r>
              <a:rPr lang="en-US" dirty="0" smtClean="0"/>
              <a:t>.</a:t>
            </a:r>
          </a:p>
          <a:p>
            <a:pPr marL="741363" lvl="1" indent="-341313">
              <a:tabLst>
                <a:tab pos="625475" algn="l"/>
              </a:tabLst>
            </a:pPr>
            <a:r>
              <a:rPr lang="en-US" dirty="0" smtClean="0"/>
              <a:t>Runs with 24 hour jobs, on large number of processors.</a:t>
            </a:r>
          </a:p>
          <a:p>
            <a:pPr marL="341313" indent="-341313">
              <a:tabLst>
                <a:tab pos="625475" algn="l"/>
              </a:tabLst>
            </a:pPr>
            <a:r>
              <a:rPr lang="en-US" dirty="0" smtClean="0"/>
              <a:t>Dashboard uses enterprise (LAMP) technology.</a:t>
            </a:r>
          </a:p>
          <a:p>
            <a:pPr marL="741363" lvl="1" indent="-341313">
              <a:tabLst>
                <a:tab pos="625475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486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End to End Computing at ORNL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609600"/>
            <a:ext cx="86106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Combines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err="1" smtClean="0"/>
              <a:t>Petascale</a:t>
            </a:r>
            <a:r>
              <a:rPr lang="en-US" smtClean="0"/>
              <a:t> Applications</a:t>
            </a:r>
            <a:r>
              <a:rPr lang="en-US" dirty="0" smtClean="0"/>
              <a:t>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Petascale</a:t>
            </a:r>
            <a:r>
              <a:rPr lang="en-US" dirty="0" smtClean="0"/>
              <a:t> I/O techniques.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mtClean="0"/>
              <a:t>Workflow Automation</a:t>
            </a:r>
            <a:r>
              <a:rPr lang="en-US" dirty="0" smtClean="0"/>
              <a:t>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Provenance capturing system.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Dashboards for real-time monitoring/controlling </a:t>
            </a:r>
            <a:r>
              <a:rPr lang="en-US" smtClean="0"/>
              <a:t>of simulations</a:t>
            </a:r>
            <a:r>
              <a:rPr lang="en-US" dirty="0" smtClean="0"/>
              <a:t>, and creating social spaces for scientists.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FF"/>
                </a:solidFill>
              </a:rPr>
              <a:t>Approach</a:t>
            </a:r>
            <a:r>
              <a:rPr lang="en-US" altLang="ko-KR" sz="2400" dirty="0" smtClean="0">
                <a:solidFill>
                  <a:srgbClr val="0000FF"/>
                </a:solidFill>
              </a:rPr>
              <a:t>:</a:t>
            </a:r>
            <a:r>
              <a:rPr lang="en-US" altLang="ko-KR" sz="2400" dirty="0" smtClean="0"/>
              <a:t> place </a:t>
            </a:r>
            <a:r>
              <a:rPr lang="en-US" altLang="ko-KR" sz="2400" dirty="0" smtClean="0">
                <a:solidFill>
                  <a:srgbClr val="FF0000"/>
                </a:solidFill>
              </a:rPr>
              <a:t>highly annotated, fast, easy-to-use </a:t>
            </a:r>
            <a:r>
              <a:rPr lang="en-US" altLang="ko-KR" sz="2400" dirty="0" smtClean="0"/>
              <a:t>I/O methods in the code, which can be </a:t>
            </a:r>
            <a:r>
              <a:rPr lang="en-US" altLang="ko-KR" sz="2400" dirty="0" smtClean="0">
                <a:solidFill>
                  <a:srgbClr val="FF0000"/>
                </a:solidFill>
              </a:rPr>
              <a:t>monitored</a:t>
            </a:r>
            <a:r>
              <a:rPr lang="en-US" altLang="ko-KR" sz="2400" dirty="0" smtClean="0"/>
              <a:t> and </a:t>
            </a:r>
            <a:r>
              <a:rPr lang="en-US" altLang="ko-KR" sz="2400" dirty="0" smtClean="0">
                <a:solidFill>
                  <a:srgbClr val="FF0000"/>
                </a:solidFill>
              </a:rPr>
              <a:t>controlled</a:t>
            </a:r>
            <a:r>
              <a:rPr lang="en-US" altLang="ko-KR" sz="2400" dirty="0" smtClean="0"/>
              <a:t>, have a </a:t>
            </a:r>
            <a:r>
              <a:rPr lang="en-US" altLang="ko-KR" sz="2400" dirty="0" smtClean="0">
                <a:solidFill>
                  <a:srgbClr val="FF0000"/>
                </a:solidFill>
              </a:rPr>
              <a:t>workflow</a:t>
            </a:r>
            <a:r>
              <a:rPr lang="en-US" altLang="ko-KR" sz="2400" dirty="0" smtClean="0"/>
              <a:t> engine record all of </a:t>
            </a:r>
            <a:r>
              <a:rPr lang="en-US" altLang="ko-KR" sz="2400" smtClean="0"/>
              <a:t>the information</a:t>
            </a:r>
            <a:r>
              <a:rPr lang="en-US" altLang="ko-KR" sz="2400" dirty="0" smtClean="0"/>
              <a:t>, </a:t>
            </a:r>
            <a:r>
              <a:rPr lang="en-US" altLang="ko-KR" sz="2400" dirty="0" smtClean="0">
                <a:solidFill>
                  <a:srgbClr val="FF0000"/>
                </a:solidFill>
              </a:rPr>
              <a:t>visualize</a:t>
            </a:r>
            <a:r>
              <a:rPr lang="en-US" altLang="ko-KR" sz="2400" dirty="0" smtClean="0"/>
              <a:t> this on a </a:t>
            </a:r>
            <a:r>
              <a:rPr lang="en-US" altLang="ko-KR" sz="2400" dirty="0" smtClean="0">
                <a:solidFill>
                  <a:srgbClr val="FF0000"/>
                </a:solidFill>
              </a:rPr>
              <a:t>dashboard, move </a:t>
            </a:r>
            <a:r>
              <a:rPr lang="en-US" altLang="ko-KR" sz="2400" dirty="0" smtClean="0"/>
              <a:t>desired data to user’s site,  and have everything reported to a </a:t>
            </a:r>
            <a:r>
              <a:rPr lang="en-US" altLang="ko-KR" sz="2400" dirty="0" smtClean="0">
                <a:solidFill>
                  <a:srgbClr val="FF0000"/>
                </a:solidFill>
              </a:rPr>
              <a:t>database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93925" y="-4032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3544888" cy="216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ADIOS </a:t>
            </a:r>
            <a:r>
              <a:rPr lang="en-US" dirty="0" smtClean="0"/>
              <a:t>Overview – Design Goals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53721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ADIOS is an I/O componentization, which allows us to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0"/>
                </a:solidFill>
              </a:rPr>
              <a:t>Abstract the API from the IO implementation.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0"/>
                </a:solidFill>
              </a:rPr>
              <a:t>Switch from synchronous to asynchronous I/O at runtime.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90"/>
                </a:solidFill>
              </a:rPr>
              <a:t>Change from real-time visualization to fast I/O at runtime.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Combines.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Fast</a:t>
            </a:r>
            <a:r>
              <a:rPr lang="en-US" dirty="0" smtClean="0"/>
              <a:t> I/O routines.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Easy</a:t>
            </a:r>
            <a:r>
              <a:rPr lang="en-US" dirty="0" smtClean="0"/>
              <a:t> to use.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Scalable</a:t>
            </a:r>
            <a:r>
              <a:rPr lang="en-US" dirty="0" smtClean="0"/>
              <a:t> architecture</a:t>
            </a:r>
            <a:br>
              <a:rPr lang="en-US" dirty="0" smtClean="0"/>
            </a:br>
            <a:r>
              <a:rPr lang="en-US" dirty="0" smtClean="0"/>
              <a:t>(100s cores) millions of </a:t>
            </a:r>
            <a:r>
              <a:rPr lang="en-US" dirty="0" err="1" smtClean="0"/>
              <a:t>procs</a:t>
            </a:r>
            <a:r>
              <a:rPr lang="en-US" dirty="0" smtClean="0"/>
              <a:t>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 smtClean="0">
                <a:solidFill>
                  <a:schemeClr val="accent1"/>
                </a:solidFill>
              </a:rPr>
              <a:t>QoS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en-US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Metadata rich output.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Visualization applied during simulations.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Analysis, compression techniques applied during simulations.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Provenance tracking.</a:t>
            </a:r>
          </a:p>
        </p:txBody>
      </p:sp>
      <p:pic>
        <p:nvPicPr>
          <p:cNvPr id="6148" name="Picture 2" descr="C:\Users\ywy\AppData\Local\Microsoft\Windows\Temporary Internet Files\Content.Outlook\NQYVDAT0\Nx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047" y="2514600"/>
            <a:ext cx="428695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smtClean="0"/>
              <a:t>ADIOS </a:t>
            </a:r>
            <a:r>
              <a:rPr lang="en-US" sz="2800" dirty="0" smtClean="0"/>
              <a:t>Overview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>
          <a:xfrm>
            <a:off x="152400" y="609600"/>
            <a:ext cx="8458200" cy="5638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600" dirty="0" smtClean="0"/>
              <a:t>Overview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Allows plug-ins for different</a:t>
            </a:r>
            <a:br>
              <a:rPr lang="en-US" dirty="0" smtClean="0"/>
            </a:br>
            <a:r>
              <a:rPr lang="en-US" dirty="0" smtClean="0"/>
              <a:t>I/O implementations.</a:t>
            </a:r>
          </a:p>
          <a:p>
            <a:pPr lvl="1" eaLnBrk="1" hangingPunct="1">
              <a:defRPr/>
            </a:pPr>
            <a:r>
              <a:rPr lang="en-US" dirty="0" smtClean="0"/>
              <a:t>Abstracts the API from the</a:t>
            </a:r>
            <a:br>
              <a:rPr lang="en-US" dirty="0" smtClean="0"/>
            </a:br>
            <a:r>
              <a:rPr lang="en-US" dirty="0" smtClean="0"/>
              <a:t>method used for I/O.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 smtClean="0"/>
              <a:t>Simple API, almost as easy</a:t>
            </a:r>
            <a:br>
              <a:rPr lang="en-US" sz="2600" dirty="0" smtClean="0"/>
            </a:br>
            <a:r>
              <a:rPr lang="en-US" sz="2600" dirty="0" smtClean="0"/>
              <a:t>as F90 write statement.</a:t>
            </a:r>
          </a:p>
          <a:p>
            <a:pPr eaLnBrk="1" hangingPunct="1">
              <a:defRPr/>
            </a:pPr>
            <a:r>
              <a:rPr lang="en-US" sz="2600" dirty="0" smtClean="0"/>
              <a:t>Both </a:t>
            </a:r>
            <a:r>
              <a:rPr lang="en-US" sz="2600" dirty="0" smtClean="0">
                <a:solidFill>
                  <a:srgbClr val="FF0000"/>
                </a:solidFill>
              </a:rPr>
              <a:t>synchronous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asynchronous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/>
              <a:t>transports supported without code changes. </a:t>
            </a:r>
          </a:p>
          <a:p>
            <a:pPr eaLnBrk="1" hangingPunct="1">
              <a:defRPr/>
            </a:pPr>
            <a:r>
              <a:rPr lang="en-US" sz="2600" dirty="0" smtClean="0"/>
              <a:t>Best practices/optimize IO routines for all supported transports “for free”</a:t>
            </a:r>
          </a:p>
          <a:p>
            <a:pPr eaLnBrk="1" hangingPunct="1">
              <a:defRPr/>
            </a:pPr>
            <a:r>
              <a:rPr lang="en-US" sz="2600" dirty="0" smtClean="0"/>
              <a:t>Componentization.</a:t>
            </a:r>
          </a:p>
          <a:p>
            <a:pPr lvl="1" eaLnBrk="1" hangingPunct="1">
              <a:defRPr/>
            </a:pPr>
            <a:r>
              <a:rPr lang="en-US" sz="2200" dirty="0" smtClean="0"/>
              <a:t>Don’t worry about IO implementation.</a:t>
            </a:r>
          </a:p>
          <a:p>
            <a:pPr lvl="1" eaLnBrk="1" hangingPunct="1">
              <a:defRPr/>
            </a:pPr>
            <a:r>
              <a:rPr lang="en-US" sz="2200" dirty="0" smtClean="0"/>
              <a:t>Components for IO transport methods, buffering, scheduling, and eventually feedback mechanisms.</a:t>
            </a:r>
          </a:p>
          <a:p>
            <a:pPr eaLnBrk="1" hangingPunct="1">
              <a:defRPr/>
            </a:pPr>
            <a:r>
              <a:rPr lang="en-US" sz="2600" dirty="0" smtClean="0"/>
              <a:t>Change I/O method by changing XML file only, with metadata inside.</a:t>
            </a:r>
          </a:p>
          <a:p>
            <a:pPr eaLnBrk="1" hangingPunct="1">
              <a:defRPr/>
            </a:pPr>
            <a:r>
              <a:rPr lang="en-US" sz="2581" dirty="0" smtClean="0"/>
              <a:t>Will support strong-coupling (code-code) in the future using a shared global memory address space</a:t>
            </a:r>
          </a:p>
          <a:p>
            <a:pPr eaLnBrk="1" hangingPunct="1">
              <a:defRPr/>
            </a:pPr>
            <a:endParaRPr lang="en-US" sz="26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21275" y="76200"/>
            <a:ext cx="3870325" cy="3050835"/>
            <a:chOff x="301625" y="914400"/>
            <a:chExt cx="4022725" cy="3171400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370263" y="1257300"/>
              <a:ext cx="954087" cy="739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External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Metadata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(XML file)</a:t>
              </a:r>
            </a:p>
          </p:txBody>
        </p:sp>
        <p:sp>
          <p:nvSpPr>
            <p:cNvPr id="12294" name="Text Box 7" descr="White marble"/>
            <p:cNvSpPr txBox="1">
              <a:spLocks noChangeArrowheads="1"/>
            </p:cNvSpPr>
            <p:nvPr/>
          </p:nvSpPr>
          <p:spPr bwMode="auto">
            <a:xfrm>
              <a:off x="306388" y="914400"/>
              <a:ext cx="2971800" cy="1027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Scientific Codes</a:t>
              </a:r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306388" y="1944147"/>
              <a:ext cx="2971800" cy="314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smtClean="0">
                  <a:solidFill>
                    <a:srgbClr val="0000FF"/>
                  </a:solidFill>
                  <a:latin typeface="Calibri" pitchFamily="34" charset="0"/>
                </a:rPr>
                <a:t>ADIOS </a:t>
              </a:r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API</a:t>
              </a:r>
            </a:p>
          </p:txBody>
        </p:sp>
        <p:sp>
          <p:nvSpPr>
            <p:cNvPr id="12296" name="Text Box 9"/>
            <p:cNvSpPr txBox="1">
              <a:spLocks noChangeArrowheads="1"/>
            </p:cNvSpPr>
            <p:nvPr/>
          </p:nvSpPr>
          <p:spPr bwMode="auto">
            <a:xfrm rot="5400000">
              <a:off x="1193860" y="2878109"/>
              <a:ext cx="822209" cy="3198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MPI</a:t>
              </a:r>
              <a:r>
                <a:rPr lang="en-US" sz="1400" smtClean="0">
                  <a:solidFill>
                    <a:schemeClr val="tx2"/>
                  </a:solidFill>
                  <a:latin typeface="Calibri" pitchFamily="34" charset="0"/>
                </a:rPr>
                <a:t>-CIO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 rot="5400000">
              <a:off x="566738" y="3157111"/>
              <a:ext cx="1311276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LIVE/DataTap</a:t>
              </a:r>
            </a:p>
          </p:txBody>
        </p:sp>
        <p:sp>
          <p:nvSpPr>
            <p:cNvPr id="12298" name="Text Box 11"/>
            <p:cNvSpPr txBox="1">
              <a:spLocks noChangeArrowheads="1"/>
            </p:cNvSpPr>
            <p:nvPr/>
          </p:nvSpPr>
          <p:spPr bwMode="auto">
            <a:xfrm rot="5400000">
              <a:off x="464344" y="2880093"/>
              <a:ext cx="757238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MPI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-IO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2299" name="Text Box 12"/>
            <p:cNvSpPr txBox="1">
              <a:spLocks noChangeArrowheads="1"/>
            </p:cNvSpPr>
            <p:nvPr/>
          </p:nvSpPr>
          <p:spPr bwMode="auto">
            <a:xfrm rot="5400000">
              <a:off x="-28575" y="2992012"/>
              <a:ext cx="974725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POSIX</a:t>
              </a:r>
              <a:r>
                <a:rPr lang="en-US" sz="1400" smtClean="0">
                  <a:solidFill>
                    <a:schemeClr val="tx2"/>
                  </a:solidFill>
                  <a:latin typeface="Calibri" pitchFamily="34" charset="0"/>
                </a:rPr>
                <a:t> IO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 rot="5400000">
              <a:off x="1605076" y="2901128"/>
              <a:ext cx="758601" cy="3198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pHDF</a:t>
              </a: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-5</a:t>
              </a:r>
            </a:p>
          </p:txBody>
        </p:sp>
        <p:sp>
          <p:nvSpPr>
            <p:cNvPr id="12301" name="Text Box 14"/>
            <p:cNvSpPr txBox="1">
              <a:spLocks noChangeArrowheads="1"/>
            </p:cNvSpPr>
            <p:nvPr/>
          </p:nvSpPr>
          <p:spPr bwMode="auto">
            <a:xfrm rot="5400000">
              <a:off x="1914525" y="2953911"/>
              <a:ext cx="904875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pnetCDF</a:t>
              </a:r>
            </a:p>
          </p:txBody>
        </p:sp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 rot="5400000">
              <a:off x="2178844" y="3067417"/>
              <a:ext cx="1131888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Calibri" pitchFamily="34" charset="0"/>
                </a:rPr>
                <a:t>Viz</a:t>
              </a: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 Engines</a:t>
              </a:r>
            </a:p>
          </p:txBody>
        </p:sp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 rot="5400000">
              <a:off x="2414588" y="3214262"/>
              <a:ext cx="1428751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Others (plug-in)</a:t>
              </a:r>
            </a:p>
          </p:txBody>
        </p:sp>
        <p:sp>
          <p:nvSpPr>
            <p:cNvPr id="12304" name="Text Box 8"/>
            <p:cNvSpPr txBox="1">
              <a:spLocks noChangeArrowheads="1"/>
            </p:cNvSpPr>
            <p:nvPr/>
          </p:nvSpPr>
          <p:spPr bwMode="auto">
            <a:xfrm>
              <a:off x="304800" y="2342723"/>
              <a:ext cx="9144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itchFamily="34" charset="0"/>
                </a:rPr>
                <a:t>buffering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2305" name="Text Box 8"/>
            <p:cNvSpPr txBox="1">
              <a:spLocks noChangeArrowheads="1"/>
            </p:cNvSpPr>
            <p:nvPr/>
          </p:nvSpPr>
          <p:spPr bwMode="auto">
            <a:xfrm>
              <a:off x="1295400" y="2342723"/>
              <a:ext cx="9144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schedule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2306" name="Text Box 8"/>
            <p:cNvSpPr txBox="1">
              <a:spLocks noChangeArrowheads="1"/>
            </p:cNvSpPr>
            <p:nvPr/>
          </p:nvSpPr>
          <p:spPr bwMode="auto">
            <a:xfrm>
              <a:off x="2286000" y="2342723"/>
              <a:ext cx="9906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feedback</a:t>
              </a:r>
              <a:endParaRPr lang="en-US" sz="14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ADIOS </a:t>
            </a:r>
            <a:r>
              <a:rPr lang="en-US" dirty="0" smtClean="0"/>
              <a:t>APIs Example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Symbol" pitchFamily="18" charset="2"/>
              <a:buNone/>
            </a:pPr>
            <a:r>
              <a:rPr lang="en-US" sz="2800" b="1" dirty="0">
                <a:latin typeface="Bookman Old Style" pitchFamily="18" charset="0"/>
              </a:rPr>
              <a:t>GTC - restart.F90</a:t>
            </a:r>
          </a:p>
          <a:p>
            <a:pPr marL="342900" indent="-342900">
              <a:lnSpc>
                <a:spcPct val="90000"/>
              </a:lnSpc>
              <a:buClr>
                <a:srgbClr val="206AFF"/>
              </a:buClr>
            </a:pPr>
            <a:endParaRPr lang="en-US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</a:pPr>
            <a:r>
              <a:rPr lang="en-US" sz="2800">
                <a:latin typeface="Bookman Old Style" pitchFamily="18" charset="0"/>
              </a:rPr>
              <a:t>call </a:t>
            </a:r>
            <a:r>
              <a:rPr lang="en-US" sz="2800" smtClean="0">
                <a:latin typeface="Bookman Old Style" pitchFamily="18" charset="0"/>
              </a:rPr>
              <a:t>adios_get_group </a:t>
            </a:r>
            <a:r>
              <a:rPr lang="en-US" sz="2800" dirty="0">
                <a:latin typeface="Bookman Old Style" pitchFamily="18" charset="0"/>
              </a:rPr>
              <a:t>(</a:t>
            </a:r>
            <a:r>
              <a:rPr lang="en-US" sz="2800" dirty="0" err="1">
                <a:latin typeface="Bookman Old Style" pitchFamily="18" charset="0"/>
              </a:rPr>
              <a:t>grp_id</a:t>
            </a:r>
            <a:r>
              <a:rPr lang="en-US" sz="2800" dirty="0">
                <a:latin typeface="Bookman Old Style" pitchFamily="18" charset="0"/>
              </a:rPr>
              <a:t>,</a:t>
            </a:r>
            <a:r>
              <a:rPr lang="en-US" sz="2800" dirty="0" smtClean="0">
                <a:latin typeface="Bookman Old Style" pitchFamily="18" charset="0"/>
              </a:rPr>
              <a:t> “restart”)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</a:pPr>
            <a:r>
              <a:rPr lang="en-US" sz="2800">
                <a:latin typeface="Bookman Old Style" pitchFamily="18" charset="0"/>
              </a:rPr>
              <a:t>call </a:t>
            </a:r>
            <a:r>
              <a:rPr lang="en-US" sz="2800" smtClean="0">
                <a:latin typeface="Bookman Old Style" pitchFamily="18" charset="0"/>
              </a:rPr>
              <a:t>adios_open </a:t>
            </a:r>
            <a:r>
              <a:rPr lang="en-US" sz="2800" dirty="0">
                <a:latin typeface="Bookman Old Style" pitchFamily="18" charset="0"/>
              </a:rPr>
              <a:t>(</a:t>
            </a:r>
            <a:r>
              <a:rPr lang="en-US" sz="2800" dirty="0" err="1">
                <a:latin typeface="Bookman Old Style" pitchFamily="18" charset="0"/>
              </a:rPr>
              <a:t>buf_id</a:t>
            </a:r>
            <a:r>
              <a:rPr lang="en-US" sz="2800" dirty="0">
                <a:latin typeface="Bookman Old Style" pitchFamily="18" charset="0"/>
              </a:rPr>
              <a:t>, </a:t>
            </a:r>
            <a:r>
              <a:rPr lang="en-US" sz="2800" dirty="0" err="1">
                <a:latin typeface="Bookman Old Style" pitchFamily="18" charset="0"/>
              </a:rPr>
              <a:t>grp_id</a:t>
            </a:r>
            <a:r>
              <a:rPr lang="en-US" sz="2800" dirty="0">
                <a:latin typeface="Bookman Old Style" pitchFamily="18" charset="0"/>
              </a:rPr>
              <a:t>,</a:t>
            </a:r>
            <a:r>
              <a:rPr lang="en-US" sz="2800" dirty="0" smtClean="0">
                <a:latin typeface="Bookman Old Style" pitchFamily="18" charset="0"/>
              </a:rPr>
              <a:t> “</a:t>
            </a:r>
            <a:r>
              <a:rPr lang="en-US" sz="2800" dirty="0" err="1" smtClean="0">
                <a:latin typeface="Bookman Old Style" pitchFamily="18" charset="0"/>
              </a:rPr>
              <a:t>restart</a:t>
            </a:r>
            <a:r>
              <a:rPr lang="en-US" sz="2800" dirty="0" err="1">
                <a:latin typeface="Bookman Old Style" pitchFamily="18" charset="0"/>
              </a:rPr>
              <a:t>.</a:t>
            </a:r>
            <a:r>
              <a:rPr lang="en-US" sz="2800" dirty="0" err="1" smtClean="0">
                <a:latin typeface="Bookman Old Style" pitchFamily="18" charset="0"/>
              </a:rPr>
              <a:t>bp</a:t>
            </a:r>
            <a:r>
              <a:rPr lang="en-US" sz="2800" dirty="0" smtClean="0">
                <a:latin typeface="Bookman Old Style" pitchFamily="18" charset="0"/>
              </a:rPr>
              <a:t>”)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</a:pP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Wingdings 2" pitchFamily="18" charset="2"/>
              <a:buNone/>
            </a:pP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Wingdings 2" pitchFamily="18" charset="2"/>
              <a:buNone/>
            </a:pP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Wingdings 2" pitchFamily="18" charset="2"/>
              <a:buNone/>
            </a:pP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Wingdings 2" pitchFamily="18" charset="2"/>
              <a:buNone/>
            </a:pP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Wingdings 2" pitchFamily="18" charset="2"/>
              <a:buNone/>
            </a:pPr>
            <a:endParaRPr lang="en-US" sz="2800" dirty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206AFF"/>
              </a:buClr>
            </a:pPr>
            <a:r>
              <a:rPr lang="en-US" sz="2800">
                <a:latin typeface="Bookman Old Style" pitchFamily="18" charset="0"/>
              </a:rPr>
              <a:t>call </a:t>
            </a:r>
            <a:r>
              <a:rPr lang="en-US" sz="2800" smtClean="0">
                <a:latin typeface="Bookman Old Style" pitchFamily="18" charset="0"/>
              </a:rPr>
              <a:t>adios_close </a:t>
            </a:r>
            <a:r>
              <a:rPr lang="en-US" sz="2800" dirty="0">
                <a:latin typeface="Bookman Old Style" pitchFamily="18" charset="0"/>
              </a:rPr>
              <a:t>(</a:t>
            </a:r>
            <a:r>
              <a:rPr lang="en-US" sz="2800" dirty="0" err="1">
                <a:latin typeface="Bookman Old Style" pitchFamily="18" charset="0"/>
              </a:rPr>
              <a:t>buf_id</a:t>
            </a:r>
            <a:r>
              <a:rPr lang="en-US" sz="2800" dirty="0">
                <a:latin typeface="Bookman Old Style" pitchFamily="18" charset="0"/>
              </a:rPr>
              <a:t>) </a:t>
            </a: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3810000"/>
            <a:ext cx="6553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206AFF"/>
              </a:buClr>
              <a:buFont typeface="Symbol" pitchFamily="28" charset="2"/>
              <a:buNone/>
              <a:defRPr/>
            </a:pPr>
            <a:r>
              <a:rPr lang="en-US" sz="2800" smtClean="0"/>
              <a:t>ADIOS_GWRITE</a:t>
            </a:r>
            <a:r>
              <a:rPr lang="en-US" sz="2800" dirty="0" err="1"/>
              <a:t>(buf_id,grp_id</a:t>
            </a:r>
            <a:r>
              <a:rPr lang="en-US" sz="2800" dirty="0"/>
              <a:t>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6800" y="3429000"/>
            <a:ext cx="73914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206AFF"/>
              </a:buClr>
              <a:defRPr/>
            </a:pPr>
            <a:r>
              <a:rPr lang="en-US" sz="2800" i="1" smtClean="0">
                <a:solidFill>
                  <a:srgbClr val="000090"/>
                </a:solidFill>
                <a:latin typeface="Bookman Old Style" pitchFamily="28" charset="0"/>
              </a:rPr>
              <a:t>ADIOS_WRITE 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(</a:t>
            </a:r>
            <a:r>
              <a:rPr lang="en-US" sz="2800" i="1" dirty="0" err="1">
                <a:solidFill>
                  <a:srgbClr val="000090"/>
                </a:solidFill>
                <a:latin typeface="Bookman Old Style" pitchFamily="28" charset="0"/>
              </a:rPr>
              <a:t>buf_id,mpi_comm_world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)</a:t>
            </a: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defRPr/>
            </a:pPr>
            <a:r>
              <a:rPr lang="en-US" sz="2800" i="1" smtClean="0">
                <a:solidFill>
                  <a:srgbClr val="000090"/>
                </a:solidFill>
                <a:latin typeface="Bookman Old Style" pitchFamily="28" charset="0"/>
              </a:rPr>
              <a:t>ADIOS_WRITE 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(</a:t>
            </a:r>
            <a:r>
              <a:rPr lang="en-US" sz="2800" i="1" dirty="0" err="1">
                <a:solidFill>
                  <a:srgbClr val="000090"/>
                </a:solidFill>
                <a:latin typeface="Bookman Old Style" pitchFamily="28" charset="0"/>
              </a:rPr>
              <a:t>buf_id,nparam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)</a:t>
            </a: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defRPr/>
            </a:pPr>
            <a:r>
              <a:rPr lang="en-US" sz="2800" i="1" smtClean="0">
                <a:solidFill>
                  <a:srgbClr val="000090"/>
                </a:solidFill>
                <a:latin typeface="Bookman Old Style" pitchFamily="28" charset="0"/>
              </a:rPr>
              <a:t>ADIOS_WRITE 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(</a:t>
            </a:r>
            <a:r>
              <a:rPr lang="en-US" sz="2800" i="1" dirty="0" err="1">
                <a:solidFill>
                  <a:srgbClr val="000090"/>
                </a:solidFill>
                <a:latin typeface="Bookman Old Style" pitchFamily="28" charset="0"/>
              </a:rPr>
              <a:t>buf_id,mimax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)</a:t>
            </a: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defRPr/>
            </a:pPr>
            <a:r>
              <a:rPr lang="en-US" sz="2800" i="1" smtClean="0">
                <a:solidFill>
                  <a:srgbClr val="000090"/>
                </a:solidFill>
                <a:latin typeface="Bookman Old Style" pitchFamily="28" charset="0"/>
              </a:rPr>
              <a:t>ADIOS_WRITE 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(</a:t>
            </a:r>
            <a:r>
              <a:rPr lang="en-US" sz="2800" i="1" dirty="0" err="1">
                <a:solidFill>
                  <a:srgbClr val="000090"/>
                </a:solidFill>
                <a:latin typeface="Bookman Old Style" pitchFamily="28" charset="0"/>
              </a:rPr>
              <a:t>buf_id</a:t>
            </a:r>
            <a:r>
              <a:rPr lang="en-US" sz="2800" i="1" err="1">
                <a:solidFill>
                  <a:srgbClr val="000090"/>
                </a:solidFill>
                <a:latin typeface="Bookman Old Style" pitchFamily="28" charset="0"/>
              </a:rPr>
              <a:t>,</a:t>
            </a:r>
            <a:r>
              <a:rPr lang="en-US" sz="2800" i="1" smtClean="0">
                <a:solidFill>
                  <a:srgbClr val="000090"/>
                </a:solidFill>
                <a:latin typeface="Bookman Old Style" pitchFamily="28" charset="0"/>
              </a:rPr>
              <a:t>zion</a:t>
            </a:r>
            <a:r>
              <a:rPr lang="en-US" sz="2800" i="1" dirty="0">
                <a:solidFill>
                  <a:srgbClr val="000090"/>
                </a:solidFill>
                <a:latin typeface="Bookman Old Style" pitchFamily="28" charset="0"/>
              </a:rPr>
              <a:t>)</a:t>
            </a:r>
          </a:p>
          <a:p>
            <a:pPr marL="342900" indent="-342900">
              <a:lnSpc>
                <a:spcPct val="90000"/>
              </a:lnSpc>
              <a:buClr>
                <a:srgbClr val="206AFF"/>
              </a:buClr>
              <a:defRPr/>
            </a:pPr>
            <a:r>
              <a:rPr lang="en-US" sz="2800" dirty="0">
                <a:latin typeface="Bookman Old Style" pitchFamily="2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ADIOS </a:t>
            </a:r>
            <a:r>
              <a:rPr lang="en-US" dirty="0" smtClean="0"/>
              <a:t>performance.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MPI-I/O method.</a:t>
            </a:r>
          </a:p>
          <a:p>
            <a:pPr lvl="1" eaLnBrk="1" hangingPunct="1"/>
            <a:r>
              <a:rPr lang="en-US" dirty="0" smtClean="0"/>
              <a:t>GTC and GTS codes have achieved over 25 GB/sec on Cray XT at ORNL.</a:t>
            </a:r>
          </a:p>
          <a:p>
            <a:pPr lvl="2"/>
            <a:r>
              <a:rPr lang="en-US" dirty="0" smtClean="0"/>
              <a:t>30GB diagnostic files every 3 minutes, 1.2 TB restart files every 30 minutes, 300MB other diagnostic files every 3 minutes.</a:t>
            </a:r>
          </a:p>
          <a:p>
            <a:pPr lvl="1" eaLnBrk="1" hangingPunct="1"/>
            <a:r>
              <a:rPr lang="en-US" dirty="0" smtClean="0"/>
              <a:t>Chimera code speed up by 6.5% (overall time).</a:t>
            </a:r>
          </a:p>
          <a:p>
            <a:pPr eaLnBrk="1" hangingPunct="1"/>
            <a:r>
              <a:rPr lang="en-US" dirty="0" smtClean="0"/>
              <a:t>DART: &lt;2% overhead for writing 2 TB/hour with XGC code.</a:t>
            </a:r>
          </a:p>
          <a:p>
            <a:pPr eaLnBrk="1" hangingPunct="1"/>
            <a:r>
              <a:rPr lang="en-US" dirty="0" err="1" smtClean="0"/>
              <a:t>DataTap</a:t>
            </a:r>
            <a:r>
              <a:rPr lang="en-US" dirty="0" smtClean="0"/>
              <a:t> vs. </a:t>
            </a:r>
            <a:r>
              <a:rPr lang="en-US" dirty="0" err="1" smtClean="0"/>
              <a:t>Posix</a:t>
            </a:r>
            <a:endParaRPr lang="en-US" dirty="0" smtClean="0"/>
          </a:p>
          <a:p>
            <a:pPr lvl="1"/>
            <a:r>
              <a:rPr lang="en-US" dirty="0" smtClean="0"/>
              <a:t>1 file per process (</a:t>
            </a:r>
            <a:r>
              <a:rPr lang="en-US" dirty="0" err="1" smtClean="0"/>
              <a:t>Posix</a:t>
            </a:r>
            <a:r>
              <a:rPr lang="en-US" dirty="0" smtClean="0"/>
              <a:t>).</a:t>
            </a:r>
          </a:p>
          <a:p>
            <a:pPr lvl="1" eaLnBrk="1" hangingPunct="1"/>
            <a:r>
              <a:rPr lang="en-US" dirty="0" smtClean="0"/>
              <a:t>5 </a:t>
            </a:r>
            <a:r>
              <a:rPr lang="en-US" dirty="0" err="1" smtClean="0"/>
              <a:t>secs</a:t>
            </a:r>
            <a:r>
              <a:rPr lang="en-US" dirty="0" smtClean="0"/>
              <a:t> for GTC</a:t>
            </a:r>
            <a:br>
              <a:rPr lang="en-US" dirty="0" smtClean="0"/>
            </a:br>
            <a:r>
              <a:rPr lang="en-US" dirty="0" smtClean="0"/>
              <a:t>computation.</a:t>
            </a:r>
          </a:p>
          <a:p>
            <a:pPr lvl="1" eaLnBrk="1" hangingPunct="1"/>
            <a:r>
              <a:rPr lang="en-US" dirty="0" smtClean="0"/>
              <a:t>~25 seconds for </a:t>
            </a:r>
            <a:r>
              <a:rPr lang="en-US" dirty="0" err="1" smtClean="0"/>
              <a:t>Posix</a:t>
            </a:r>
            <a:r>
              <a:rPr lang="en-US" dirty="0" smtClean="0"/>
              <a:t> I/O</a:t>
            </a:r>
          </a:p>
          <a:p>
            <a:pPr lvl="1" eaLnBrk="1" hangingPunct="1"/>
            <a:r>
              <a:rPr lang="en-US" dirty="0" smtClean="0"/>
              <a:t>~4 seconds with </a:t>
            </a:r>
            <a:r>
              <a:rPr lang="en-US" dirty="0" err="1" smtClean="0"/>
              <a:t>DataTap</a:t>
            </a:r>
            <a:endParaRPr lang="en-US" dirty="0" smtClean="0"/>
          </a:p>
        </p:txBody>
      </p:sp>
      <p:pic>
        <p:nvPicPr>
          <p:cNvPr id="29700" name="Picture 5" descr="scot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62374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" y="161925"/>
            <a:ext cx="8775700" cy="676275"/>
          </a:xfrm>
        </p:spPr>
        <p:txBody>
          <a:bodyPr/>
          <a:lstStyle/>
          <a:p>
            <a:r>
              <a:rPr lang="en-US" dirty="0" smtClean="0"/>
              <a:t>EFFIS is a marriage between </a:t>
            </a:r>
            <a:r>
              <a:rPr lang="en-US" dirty="0" err="1" smtClean="0"/>
              <a:t>Kepler</a:t>
            </a:r>
            <a:r>
              <a:rPr lang="en-US" dirty="0" smtClean="0"/>
              <a:t> </a:t>
            </a:r>
            <a:r>
              <a:rPr lang="en-US" smtClean="0"/>
              <a:t>and ADIOS </a:t>
            </a:r>
            <a:r>
              <a:rPr lang="en-US" dirty="0" smtClean="0"/>
              <a:t>and the dashboard.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650" y="1001713"/>
            <a:ext cx="7423150" cy="5267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ADIOS is being modified to send the I/O (and coupling) metadata from the compute nodes over to </a:t>
            </a:r>
            <a:r>
              <a:rPr lang="en-US" dirty="0" err="1" smtClean="0"/>
              <a:t>Kepler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send the file information( including the path).</a:t>
            </a:r>
          </a:p>
          <a:p>
            <a:pPr lvl="1"/>
            <a:r>
              <a:rPr lang="en-US" dirty="0" smtClean="0"/>
              <a:t>We send the metadata that is contained.</a:t>
            </a:r>
          </a:p>
          <a:p>
            <a:pPr lvl="2"/>
            <a:r>
              <a:rPr lang="en-US" dirty="0" smtClean="0"/>
              <a:t>Variables, + other annotations.</a:t>
            </a:r>
          </a:p>
          <a:p>
            <a:pPr lvl="1"/>
            <a:r>
              <a:rPr lang="en-US" dirty="0" smtClean="0"/>
              <a:t>We can send commands to inform </a:t>
            </a:r>
            <a:r>
              <a:rPr lang="en-US" dirty="0" err="1" smtClean="0"/>
              <a:t>Kepler</a:t>
            </a:r>
            <a:r>
              <a:rPr lang="en-US" dirty="0" smtClean="0"/>
              <a:t> what to do.</a:t>
            </a:r>
          </a:p>
          <a:p>
            <a:r>
              <a:rPr lang="en-US" dirty="0" smtClean="0"/>
              <a:t>The information is NOT sent if there is no one listening; i.e. not dependent on </a:t>
            </a:r>
            <a:r>
              <a:rPr lang="en-US" dirty="0" err="1" smtClean="0"/>
              <a:t>Kepler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information is saved in a database.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429500" y="1295400"/>
            <a:ext cx="1714500" cy="2349500"/>
          </a:xfrm>
          <a:prstGeom prst="rect">
            <a:avLst/>
          </a:prstGeom>
        </p:spPr>
      </p:pic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447801"/>
            <a:ext cx="762000" cy="1066800"/>
          </a:xfrm>
          <a:prstGeom prst="rect">
            <a:avLst/>
          </a:prstGeom>
        </p:spPr>
      </p:pic>
      <p:pic>
        <p:nvPicPr>
          <p:cNvPr id="9" name="Picture 8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526065"/>
            <a:ext cx="1066800" cy="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FF"/>
                </a:solidFill>
                <a:latin typeface="Arial" pitchFamily="-65" charset="0"/>
                <a:cs typeface="맑은 고딕" charset="0"/>
              </a:rPr>
              <a:t>What is the </a:t>
            </a:r>
            <a:r>
              <a:rPr lang="en-US" altLang="ko-KR" dirty="0" err="1">
                <a:solidFill>
                  <a:srgbClr val="0000FF"/>
                </a:solidFill>
                <a:latin typeface="Arial" pitchFamily="-65" charset="0"/>
                <a:cs typeface="맑은 고딕" charset="0"/>
              </a:rPr>
              <a:t>Kepler</a:t>
            </a:r>
            <a:r>
              <a:rPr lang="en-US" altLang="ko-KR" dirty="0">
                <a:solidFill>
                  <a:srgbClr val="0000FF"/>
                </a:solidFill>
                <a:latin typeface="Arial" pitchFamily="-65" charset="0"/>
                <a:cs typeface="맑은 고딕" charset="0"/>
              </a:rPr>
              <a:t> Workflow Framework?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Font typeface="Arial" pitchFamily="-65" charset="0"/>
              <a:buNone/>
            </a:pPr>
            <a:r>
              <a:rPr lang="en-US" altLang="ko-KR" sz="2400" b="1" dirty="0" err="1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Kepler</a:t>
            </a:r>
            <a:r>
              <a:rPr lang="en-US" altLang="ko-KR" sz="2400" b="1" dirty="0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 is a proven DOE technology from the SDM center for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Font typeface="Arial" pitchFamily="-65" charset="0"/>
              <a:buNone/>
            </a:pPr>
            <a:r>
              <a:rPr lang="en-US" altLang="ko-KR" sz="2400" b="1" dirty="0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orchestrating scientific workflows, which </a:t>
            </a:r>
            <a:r>
              <a:rPr lang="en-US" altLang="ko-KR" sz="2400" b="1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aid </a:t>
            </a:r>
            <a:r>
              <a:rPr lang="en-US" altLang="ko-KR" sz="2400" b="1" smtClean="0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construction</a:t>
            </a:r>
            <a:endParaRPr lang="en-US" altLang="ko-KR" sz="2400" b="1" dirty="0">
              <a:solidFill>
                <a:srgbClr val="BC0000"/>
              </a:solidFill>
              <a:latin typeface="Arial" pitchFamily="-65" charset="0"/>
              <a:cs typeface="맑은 고딕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Font typeface="Arial" pitchFamily="-65" charset="0"/>
              <a:buNone/>
            </a:pPr>
            <a:r>
              <a:rPr lang="en-US" altLang="ko-KR" sz="2400" b="1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and </a:t>
            </a:r>
            <a:r>
              <a:rPr lang="en-US" altLang="ko-KR" sz="2400" b="1" smtClean="0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automation </a:t>
            </a:r>
            <a:r>
              <a:rPr lang="en-US" altLang="ko-KR" sz="2400" b="1" dirty="0">
                <a:solidFill>
                  <a:srgbClr val="BC0000"/>
                </a:solidFill>
                <a:latin typeface="Arial" pitchFamily="-65" charset="0"/>
                <a:cs typeface="맑은 고딕" charset="0"/>
              </a:rPr>
              <a:t>of scientific problem-solving processes.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b="1" dirty="0" err="1">
                <a:solidFill>
                  <a:schemeClr val="hlink"/>
                </a:solidFill>
                <a:latin typeface="Arial" pitchFamily="-65" charset="0"/>
                <a:cs typeface="맑은 고딕" charset="0"/>
              </a:rPr>
              <a:t>Kepler</a:t>
            </a:r>
            <a:r>
              <a:rPr lang="en-US" altLang="ko-KR" sz="2400" b="1" dirty="0">
                <a:solidFill>
                  <a:schemeClr val="hlink"/>
                </a:solidFill>
                <a:latin typeface="Arial" pitchFamily="-65" charset="0"/>
                <a:cs typeface="맑은 고딕" charset="0"/>
              </a:rPr>
              <a:t> workflow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Captures </a:t>
            </a:r>
            <a:r>
              <a:rPr lang="en-US" altLang="ko-KR" sz="2000" b="1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provenance </a:t>
            </a:r>
            <a:r>
              <a:rPr lang="en-US" altLang="ko-KR" sz="2000" b="1" smtClean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information </a:t>
            </a:r>
            <a:r>
              <a:rPr lang="en-US" altLang="ko-KR" sz="2000" b="1" dirty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for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Data provenance (Where did my data come from?)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Data movement and </a:t>
            </a:r>
            <a:r>
              <a:rPr lang="en-US" altLang="ko-KR" sz="1800">
                <a:latin typeface="Arial" pitchFamily="-65" charset="0"/>
                <a:cs typeface="맑은 고딕" charset="0"/>
              </a:rPr>
              <a:t>data </a:t>
            </a:r>
            <a:r>
              <a:rPr lang="en-US" altLang="ko-KR" sz="1800" smtClean="0">
                <a:latin typeface="Arial" pitchFamily="-65" charset="0"/>
                <a:cs typeface="맑은 고딕" charset="0"/>
              </a:rPr>
              <a:t>replication </a:t>
            </a:r>
            <a:r>
              <a:rPr lang="en-US" altLang="ko-KR" sz="1800" dirty="0">
                <a:latin typeface="Arial" pitchFamily="-65" charset="0"/>
                <a:cs typeface="맑은 고딕" charset="0"/>
              </a:rPr>
              <a:t>(</a:t>
            </a:r>
            <a:r>
              <a:rPr lang="en-US" altLang="ko-KR" sz="1800" i="1" dirty="0">
                <a:latin typeface="Arial" pitchFamily="-65" charset="0"/>
                <a:cs typeface="맑은 고딕" charset="0"/>
              </a:rPr>
              <a:t>e.g.</a:t>
            </a:r>
            <a:r>
              <a:rPr lang="en-US" altLang="ko-KR" sz="1800" dirty="0">
                <a:latin typeface="Arial" pitchFamily="-65" charset="0"/>
                <a:cs typeface="맑은 고딕" charset="0"/>
              </a:rPr>
              <a:t>, during code coupling)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Tar files stored on HPSS (at NERSC or ORNL)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>
                <a:latin typeface="Arial" pitchFamily="-65" charset="0"/>
                <a:cs typeface="맑은 고딕" charset="0"/>
              </a:rPr>
              <a:t>Workflow </a:t>
            </a:r>
            <a:r>
              <a:rPr lang="en-US" altLang="ko-KR" sz="1800" smtClean="0">
                <a:latin typeface="Arial" pitchFamily="-65" charset="0"/>
                <a:cs typeface="맑은 고딕" charset="0"/>
              </a:rPr>
              <a:t>actions </a:t>
            </a:r>
            <a:r>
              <a:rPr lang="en-US" altLang="ko-KR" sz="1800" dirty="0">
                <a:latin typeface="Arial" pitchFamily="-65" charset="0"/>
                <a:cs typeface="맑은 고딕" charset="0"/>
              </a:rPr>
              <a:t>saved in log files for user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Is more powerful than Python scripts</a:t>
            </a:r>
            <a:endParaRPr lang="en-US" altLang="ko-KR" sz="2000" dirty="0">
              <a:solidFill>
                <a:srgbClr val="FF0000"/>
              </a:solidFill>
              <a:latin typeface="Arial" pitchFamily="-65" charset="0"/>
              <a:cs typeface="맑은 고딕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Allows pipeline-parallel processing with 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Allows work to continue even if some scripts/components fail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Allows checkpoint/restart of the workflow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Easy to modify workflow for a continuously changing group of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Provides an </a:t>
            </a:r>
            <a:r>
              <a:rPr lang="en-US" altLang="ko-KR" sz="2000" b="1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excellent </a:t>
            </a:r>
            <a:r>
              <a:rPr lang="en-US" altLang="ko-KR" sz="2000" b="1" smtClean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connection </a:t>
            </a:r>
            <a:r>
              <a:rPr lang="en-US" altLang="ko-KR" sz="2000" b="1" dirty="0">
                <a:solidFill>
                  <a:srgbClr val="FF0000"/>
                </a:solidFill>
                <a:latin typeface="Arial" pitchFamily="-65" charset="0"/>
                <a:cs typeface="맑은 고딕" charset="0"/>
              </a:rPr>
              <a:t>to databases</a:t>
            </a:r>
            <a:endParaRPr lang="en-US" altLang="ko-KR" sz="2000" dirty="0">
              <a:solidFill>
                <a:srgbClr val="FF0000"/>
              </a:solidFill>
              <a:latin typeface="Arial" pitchFamily="-65" charset="0"/>
              <a:cs typeface="맑은 고딕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Allows for easy queries of shots from </a:t>
            </a:r>
            <a:r>
              <a:rPr lang="en-US" altLang="ko-KR" sz="1800">
                <a:latin typeface="Arial" pitchFamily="-65" charset="0"/>
                <a:cs typeface="맑은 고딕" charset="0"/>
              </a:rPr>
              <a:t>coupled </a:t>
            </a:r>
            <a:r>
              <a:rPr lang="en-US" altLang="ko-KR" sz="1800" smtClean="0">
                <a:latin typeface="Arial" pitchFamily="-65" charset="0"/>
                <a:cs typeface="맑은 고딕" charset="0"/>
              </a:rPr>
              <a:t>simulations</a:t>
            </a:r>
            <a:endParaRPr lang="en-US" altLang="ko-KR" sz="1800" dirty="0">
              <a:latin typeface="Arial" pitchFamily="-65" charset="0"/>
              <a:cs typeface="맑은 고딕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-65" charset="0"/>
                <a:cs typeface="맑은 고딕" charset="0"/>
              </a:rPr>
              <a:t>Large SDM effort to save provenance data into database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 template_0704">
  <a:themeElements>
    <a:clrScheme name="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16576</TotalTime>
  <Words>1862</Words>
  <Application>Microsoft PowerPoint</Application>
  <PresentationFormat>Letter Paper (8.5x11 in)</PresentationFormat>
  <Paragraphs>262</Paragraphs>
  <Slides>21</Slides>
  <Notes>15</Notes>
  <HiddenSlides>1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ORNL template_0704</vt:lpstr>
      <vt:lpstr>Scientific Workflow Management</vt:lpstr>
      <vt:lpstr>Outline</vt:lpstr>
      <vt:lpstr>End to End Computing at ORNL</vt:lpstr>
      <vt:lpstr>ADIOS Overview – Design Goals</vt:lpstr>
      <vt:lpstr>ADIOS Overview</vt:lpstr>
      <vt:lpstr>ADIOS APIs Example</vt:lpstr>
      <vt:lpstr>Initial ADIOS performance.</vt:lpstr>
      <vt:lpstr>EFFIS is a marriage between Kepler and ADIOS and the dashboard.</vt:lpstr>
      <vt:lpstr>What is the Kepler Workflow Framework?</vt:lpstr>
      <vt:lpstr>Slide 10</vt:lpstr>
      <vt:lpstr>Workflows for monitoring a simulation</vt:lpstr>
      <vt:lpstr>Coupling Fusion codes for Full ELM, multi-cycles</vt:lpstr>
      <vt:lpstr>Kepler Movie</vt:lpstr>
      <vt:lpstr>Climate workflow</vt:lpstr>
      <vt:lpstr>Design Criteria for the Dashboard</vt:lpstr>
      <vt:lpstr>Dashboard: Simulation Monitoring</vt:lpstr>
      <vt:lpstr>Dashboard: Job Monitoring</vt:lpstr>
      <vt:lpstr>Dashboard movie</vt:lpstr>
      <vt:lpstr>Dashboard 3D capabilities.</vt:lpstr>
      <vt:lpstr>Collaborative Analysis Features</vt:lpstr>
      <vt:lpstr>Conclusions</vt:lpstr>
    </vt:vector>
  </TitlesOfParts>
  <Company>ORNL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to End computing for petascale simulations</dc:title>
  <dc:creator>Scott Klasky</dc:creator>
  <cp:lastModifiedBy>Klasky, Scott A.</cp:lastModifiedBy>
  <cp:revision>164</cp:revision>
  <dcterms:created xsi:type="dcterms:W3CDTF">2008-06-19T13:50:52Z</dcterms:created>
  <dcterms:modified xsi:type="dcterms:W3CDTF">2008-06-19T13:52:42Z</dcterms:modified>
</cp:coreProperties>
</file>